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3" r:id="rId12"/>
    <p:sldId id="26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League Spartan" panose="00000800000000000000" pitchFamily="50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68AFD2"/>
    <a:srgbClr val="52584D"/>
    <a:srgbClr val="1E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23" autoAdjust="0"/>
  </p:normalViewPr>
  <p:slideViewPr>
    <p:cSldViewPr>
      <p:cViewPr>
        <p:scale>
          <a:sx n="50" d="100"/>
          <a:sy n="50" d="100"/>
        </p:scale>
        <p:origin x="946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/uvhvR8KwWhw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fQ_60HuaTQ" TargetMode="External"/><Relationship Id="rId3" Type="http://schemas.openxmlformats.org/officeDocument/2006/relationships/hyperlink" Target="https://www.youtube.com/watch?v=NoFex15PE1Y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jpeg"/><Relationship Id="rId5" Type="http://schemas.openxmlformats.org/officeDocument/2006/relationships/hyperlink" Target="https://www.youtube.com/watch?v=qFwOcHbJats" TargetMode="External"/><Relationship Id="rId10" Type="http://schemas.openxmlformats.org/officeDocument/2006/relationships/hyperlink" Target="https://www.youtube.com/watch?v=U1FyLa6Fm3M" TargetMode="External"/><Relationship Id="rId4" Type="http://schemas.openxmlformats.org/officeDocument/2006/relationships/hyperlink" Target="https://www.youtube.com/watch?v=iPoaGcyQ3us&amp;feature=emb_logo" TargetMode="External"/><Relationship Id="rId9" Type="http://schemas.openxmlformats.org/officeDocument/2006/relationships/hyperlink" Target="http://www.youtube.com/watch?time_continue=25&amp;v=zbpFLABn7cE&amp;feature=emb_lo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/uvhvR8KwWhw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zVoBog8A_4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ynteko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hyperlink" Target="https://www.adler-colorshop.com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eckers-group.com/" TargetMode="External"/><Relationship Id="rId11" Type="http://schemas.openxmlformats.org/officeDocument/2006/relationships/image" Target="../media/image29.jpg"/><Relationship Id="rId5" Type="http://schemas.openxmlformats.org/officeDocument/2006/relationships/image" Target="../media/image25.png"/><Relationship Id="rId10" Type="http://schemas.openxmlformats.org/officeDocument/2006/relationships/image" Target="../media/image28.jpg"/><Relationship Id="rId4" Type="http://schemas.openxmlformats.org/officeDocument/2006/relationships/hyperlink" Target="https://www.remmers.com/de" TargetMode="Externa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 err="1">
                  <a:solidFill>
                    <a:srgbClr val="FEFFF8"/>
                  </a:solidFill>
                  <a:latin typeface="League Spartan"/>
                </a:rPr>
                <a:t>Lecci</a:t>
              </a:r>
              <a:r>
                <a:rPr lang="en-US" sz="6600" b="1" spc="92" dirty="0" err="1">
                  <a:solidFill>
                    <a:srgbClr val="FEFFF8"/>
                  </a:solidFill>
                  <a:latin typeface="League Spartan"/>
                </a:rPr>
                <a:t>ó</a:t>
              </a:r>
              <a:r>
                <a:rPr lang="en-US" sz="6600" spc="92" dirty="0" err="1">
                  <a:solidFill>
                    <a:srgbClr val="FEFFF8"/>
                  </a:solidFill>
                  <a:latin typeface="League Spartan"/>
                </a:rPr>
                <a:t>n</a:t>
              </a: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557747" y="4948184"/>
              <a:ext cx="18383938" cy="58657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s-ES" sz="2800" dirty="0">
                  <a:solidFill>
                    <a:schemeClr val="bg1"/>
                  </a:solidFill>
                </a:rPr>
                <a:t>Posibilidades de mejorar las propiedades y la protección de la madera, durabilidad.</a:t>
              </a:r>
              <a:endParaRPr lang="en-US" sz="2700" spc="135" dirty="0">
                <a:solidFill>
                  <a:schemeClr val="bg1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UNIDAD </a:t>
              </a: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DIDÁCTICA </a:t>
              </a: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1: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Beneficios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607365"/>
            <a:chOff x="0" y="-19050"/>
            <a:chExt cx="9013889" cy="2143153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INTERVENCIONES INDUSTRIALES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No siempre es necesario: se puede hacer en casa, p. Ej. repintar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575305"/>
            <a:chOff x="0" y="-19050"/>
            <a:chExt cx="9013889" cy="210040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ESPECIES DE MADERA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Algunas especies de madera son duraderas por naturaleza (álamo temblón, teca, etc.)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607365"/>
            <a:chOff x="0" y="-19050"/>
            <a:chExt cx="9013889" cy="214315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EFICIENCIA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 panose="020B0604020202020204" charset="0"/>
                </a:rPr>
                <a:t>Los materiales de madera deben protegerse para prolongar su durabilidad.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7022323" cy="2284520"/>
            <a:chOff x="0" y="-19050"/>
            <a:chExt cx="9363097" cy="2220892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361992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FAVORABLE PARA EL MEDIO AMBIENTE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24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Cada vez más barnices y pinturas se consideran ecológicas con soluciones en base de agua.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9F141D6B-BC54-4D4A-8FDA-EB8641BF6634}"/>
              </a:ext>
            </a:extLst>
          </p:cNvPr>
          <p:cNvSpPr txBox="1"/>
          <p:nvPr/>
        </p:nvSpPr>
        <p:spPr>
          <a:xfrm>
            <a:off x="7162800" y="9866600"/>
            <a:ext cx="10972800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73877" y="-335920"/>
            <a:ext cx="8385423" cy="1095884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4" name="TextBox 4"/>
          <p:cNvSpPr txBox="1"/>
          <p:nvPr/>
        </p:nvSpPr>
        <p:spPr>
          <a:xfrm>
            <a:off x="9610382" y="952500"/>
            <a:ext cx="6912414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GB" sz="5600" spc="280" dirty="0">
                <a:solidFill>
                  <a:srgbClr val="D9D9D9"/>
                </a:solidFill>
                <a:latin typeface="League Spartan"/>
              </a:rPr>
              <a:t>PREGUNTAS Y RESPUESTAS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FEFFF8"/>
          </a:solidFill>
        </p:spPr>
      </p:sp>
      <p:sp>
        <p:nvSpPr>
          <p:cNvPr id="18" name="Θέση αριθμού διαφάνειας 12">
            <a:extLst>
              <a:ext uri="{FF2B5EF4-FFF2-40B4-BE49-F238E27FC236}">
                <a16:creationId xmlns:a16="http://schemas.microsoft.com/office/drawing/2014/main" id="{1107291F-F80D-40CD-B204-BDDDC334CF3D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166" t="12963" r="1250" b="11481"/>
          <a:stretch/>
        </p:blipFill>
        <p:spPr>
          <a:xfrm>
            <a:off x="9125993" y="3986687"/>
            <a:ext cx="7881188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04482" y="952500"/>
            <a:ext cx="8117276" cy="896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¿Qué especies de árboles son biológicamente resistentes?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Alerce, roble, teca, p. Ej.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¿Qué sustancias se utilizan para proteger la madera industrialmente?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R: Conservantes.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¿Qué sustancias se utilizan para proteger la madera manualmente?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Pinturas, barnices, aceite, ceras, etc.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¿Cuáles son los 2 principales métodos de protección química de la madera?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Preventivo y correctivo.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¿Cómo influye la modificación de la madera en términos de mejora?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La estabilidad de las dimensiones de la madera y la estabilidad biológica.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¿Qué aspectos reduce que la madera esté modificada?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Reduce la absorción de humedad y la vuelve inutilizable para </a:t>
            </a:r>
            <a:r>
              <a:rPr lang="es-ES" u="sng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biodegradantes</a:t>
            </a: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Por favor, nombre al menos 3 métodos de mejora de las propiedades de la madera.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Químico, térmico, operativo, por apariencia, tecnológico.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¿Qué sustancia forma el color marrón en la madera en el momento de la modificación térmica?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Lignina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Los agentes destructores de madera considerados estándar son: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Hongos que descomponen la madera; escarabajos capaces de atacar la madera seca; termitas; organismos marinos capaces de atacar la madera en servicio.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Por favor, caracterice la superficie del material aserrado cepillado: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Cepillado liso y cepillado rugoso.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¿Cuáles pueden ser los tamaños finales de la sección transversal de los materiales de madera planificados si los tamaños antes de la planificación eran: espesor 100 mm y ancho 200 mm?</a:t>
            </a:r>
          </a:p>
          <a:p>
            <a:pPr lvl="1" algn="just">
              <a:lnSpc>
                <a:spcPct val="107000"/>
              </a:lnSpc>
            </a:pPr>
            <a:r>
              <a:rPr lang="es-ES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R: Espesor 95 mm y ancho 195 </a:t>
            </a:r>
            <a:r>
              <a:rPr lang="es-ES" u="sng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mm</a:t>
            </a:r>
            <a:r>
              <a:rPr lang="es-ES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456A2C"/>
              </a:solidFill>
              <a:effectLst/>
              <a:latin typeface="Glacial Indifference" panose="020B0604020202020204" charset="0"/>
              <a:ea typeface="MS Mincho" panose="02020609040205080304" pitchFamily="49" charset="-128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464A048-B893-4D02-A2E9-2E67AB769CC5}"/>
              </a:ext>
            </a:extLst>
          </p:cNvPr>
          <p:cNvSpPr txBox="1"/>
          <p:nvPr/>
        </p:nvSpPr>
        <p:spPr>
          <a:xfrm>
            <a:off x="8858881" y="9587357"/>
            <a:ext cx="81483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chemeClr val="bg1"/>
                </a:solidFill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solidFill>
                <a:schemeClr val="bg1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FEFFF8"/>
                  </a:solidFill>
                  <a:latin typeface="League Spartan"/>
                </a:rPr>
                <a:t>Referencias</a:t>
              </a:r>
              <a:endParaRPr lang="en-GB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rgbClr val="FEFFF8"/>
                  </a:solidFill>
                  <a:latin typeface="League Spartan"/>
                </a:rPr>
                <a:t>REVISTAS Y PUBLICACIONES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41449" y="1014413"/>
            <a:ext cx="7536951" cy="7478970"/>
            <a:chOff x="0" y="-19049"/>
            <a:chExt cx="9490469" cy="997196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49"/>
              <a:ext cx="9490469" cy="9971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335:2013   Durability of wood and wood-based products – Use classes: definitions, application to solid wood and wood-based products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350:2016 Durability of wood and wood-based products – Testing and classification of the durability to biological agents of wood and wood-based materials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975-1:2009 Sawn timber - Appearance grading of hardwoods - Part 1: Oak and beech is used.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EN 1912 "Structural Timber. Strength classes. Assignment of visual grades and species"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Hill C.A.S. Wood Modification. Chichester: John Wiley &amp; Sons, Ltd, 2006. 239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Hoadley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R.B. Understanding Wood: A Craftsman's Guide to Wood Technology. The Taunton Press, 2000. 288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Porteous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J.,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Kermani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A. Structural Timber Design to Eurocode 5 (Second edition). 2013., Willey-Blackwell, 640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Porter T. Wood identification and Use. GMC Publications, 2007., 288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Rowell R.M. Handbook of wood chemistry and wood composites. London: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Taylor&amp;Francis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group, London, 2005. 487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Niemz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P. and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Sonderegger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W. U.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Holzphysik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: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Physik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des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Holzes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und der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Holzwerkstoffe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Carl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Hanser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Verlag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GmbH &amp; Co. 2017., 580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Morozovs A., Irbe I., Bukšāns E. Chemical processing and protection of wood (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Koksnes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ķīmiskā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pārstrāde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un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aizsardzība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In Latvian)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Avots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Rīga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, 2018., 171 p.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Sandberg D., and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Kutnar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A. Thermally modified timber: recent developments in Europe and North America. Wood and Fiber Science 48(1), 2016., 28-39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pp.Wagenführ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A. 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Scholz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F.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Taschenbuch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der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Holztechnik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. Carl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Hanser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GB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Verlag</a:t>
              </a:r>
              <a:r>
                <a:rPr lang="en-GB" dirty="0">
                  <a:solidFill>
                    <a:srgbClr val="456A2C"/>
                  </a:solidFill>
                  <a:latin typeface="Glacial Indifference" panose="020B0604020202020204" charset="0"/>
                </a:rPr>
                <a:t> GmbH &amp; Co. 2018., 567 p.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12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9287DA7-51B0-4C93-A601-950A36F534F0}"/>
              </a:ext>
            </a:extLst>
          </p:cNvPr>
          <p:cNvSpPr txBox="1"/>
          <p:nvPr/>
        </p:nvSpPr>
        <p:spPr>
          <a:xfrm>
            <a:off x="7162800" y="9866600"/>
            <a:ext cx="10972800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75770"/>
            <a:ext cx="12672000" cy="79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9686206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445781"/>
              <a:ext cx="9216551" cy="237359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Resumen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de la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presentaci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5576663"/>
              <a:ext cx="9736793" cy="483749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Mejora de propiedades de apariencia.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Mejora tecnológica de las propiedades de la madera.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Mejora química de las propiedades de la madera.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Mejora térmica de las propiedades de la madera.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Mejora operativa de las propiedades de la madera.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Microorganismos degradantes de la madera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3476" y="4396705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TEMAS TRATADOS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667357"/>
            <a:chOff x="0" y="0"/>
            <a:chExt cx="21640800" cy="889808"/>
          </a:xfrm>
        </p:grpSpPr>
        <p:sp>
          <p:nvSpPr>
            <p:cNvPr id="9" name="TextBox 9"/>
            <p:cNvSpPr txBox="1"/>
            <p:nvPr/>
          </p:nvSpPr>
          <p:spPr>
            <a:xfrm>
              <a:off x="6807200" y="539286"/>
              <a:ext cx="14630400" cy="3505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s-ES" sz="1600" spc="80" dirty="0">
                  <a:solidFill>
                    <a:srgbClr val="52584D"/>
                  </a:solidFill>
                  <a:latin typeface="Glacial Indifference"/>
                </a:rPr>
                <a:t>LECCIÓN 2: Posibilidades de mejorar las propiedades de la madera y protección de la madera, durabilidad</a:t>
              </a:r>
              <a:endParaRPr lang="en-US" sz="1600" spc="80" dirty="0"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 smtClean="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4795838"/>
            <a:chOff x="0" y="-95249"/>
            <a:chExt cx="9216551" cy="468072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7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MEJORA DE LAS PROPIEDADES DE LA MADERA</a:t>
              </a:r>
              <a:endParaRPr lang="en-GB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984700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chemeClr val="bg1"/>
                  </a:solidFill>
                  <a:latin typeface="League Spartan"/>
                </a:rPr>
                <a:t>EN GENERAL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" name="Picture 9" descr="Coatings 10 00629 g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2" y="572832"/>
            <a:ext cx="4549775" cy="341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0795993" y="80337"/>
            <a:ext cx="6324600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Algunos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conceptos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generales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2040" y="9395780"/>
            <a:ext cx="30428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https://www.mdpi.com/2079-6412/10/7/629/htm </a:t>
            </a:r>
            <a:endParaRPr lang="en-GB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54200" y="1419563"/>
            <a:ext cx="3454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kern="1000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MODIFICACIÓN (del latín </a:t>
            </a:r>
            <a:r>
              <a:rPr lang="es-ES" kern="1000" spc="-3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Modificatio</a:t>
            </a:r>
            <a:r>
              <a:rPr lang="es-ES" kern="1000" spc="-3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que indica la determinación de la medida correcta (transformación, fenómenos y procesos).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9563539" y="4000500"/>
            <a:ext cx="84450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norma EN 350 (contra los hongos destructores de la madera, escarabajos destructores de madera seca, termitas y plagas de la madera por el agua de mar). Clases de durabilidad de la madera (natural):</a:t>
            </a:r>
          </a:p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Clase de durabilidad 1: muy duradera</a:t>
            </a:r>
          </a:p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Clase de durabilidad 2: duradera</a:t>
            </a:r>
          </a:p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Clase de durabilidad 3: moderadamente duradera</a:t>
            </a:r>
          </a:p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Clase de durabilidad 4: ligeramente duradera</a:t>
            </a:r>
          </a:p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Clase de durabilidad 5: no duradera.</a:t>
            </a:r>
          </a:p>
          <a:p>
            <a:pPr marR="58420" algn="just">
              <a:spcAft>
                <a:spcPts val="0"/>
              </a:spcAft>
            </a:pPr>
            <a:r>
              <a:rPr lang="es-ES" kern="1000" spc="-3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tratamiento no debe confundirse con recubrimientos decorativos o protectores; estos a menudo se recomiendan además de cualquier tratamiento elegido.</a:t>
            </a:r>
            <a:endParaRPr lang="en-GB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23060"/>
              </p:ext>
            </p:extLst>
          </p:nvPr>
        </p:nvGraphicFramePr>
        <p:xfrm>
          <a:off x="11311255" y="7860814"/>
          <a:ext cx="5757545" cy="1280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5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Tipo de </a:t>
                      </a:r>
                      <a:r>
                        <a:rPr lang="en-GB" sz="1200" kern="1000" spc="-30" dirty="0" err="1">
                          <a:effectLst/>
                        </a:rPr>
                        <a:t>madera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Durámen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</a:rPr>
                        <a:t>Albura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Abeto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Alerce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</a:rPr>
                        <a:t>Abeto</a:t>
                      </a:r>
                      <a:r>
                        <a:rPr lang="en-GB" sz="1200" kern="1000" spc="-30" dirty="0">
                          <a:effectLst/>
                        </a:rPr>
                        <a:t> del </a:t>
                      </a:r>
                      <a:r>
                        <a:rPr lang="en-GB" sz="1200" kern="1000" spc="-30" dirty="0" err="1">
                          <a:effectLst/>
                        </a:rPr>
                        <a:t>norte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Pino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Roble </a:t>
                      </a:r>
                      <a:r>
                        <a:rPr lang="en-GB" sz="1200" kern="1000" spc="-30" dirty="0" err="1">
                          <a:effectLst/>
                        </a:rPr>
                        <a:t>europeo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2-4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</a:rPr>
                        <a:t>Teca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</a:rPr>
                        <a:t>1-3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</a:rPr>
                        <a:t>-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311255" y="7505700"/>
            <a:ext cx="59480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ja-JP" sz="2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Durabilidad por especies de madera</a:t>
            </a:r>
            <a:endParaRPr kumimoji="0" lang="en-GB" altLang="ja-JP" sz="2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91C26116-0648-4A9B-B1A2-A426F64842A6}"/>
              </a:ext>
            </a:extLst>
          </p:cNvPr>
          <p:cNvSpPr txBox="1"/>
          <p:nvPr/>
        </p:nvSpPr>
        <p:spPr>
          <a:xfrm>
            <a:off x="9677400" y="9596088"/>
            <a:ext cx="84582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5030392"/>
            <a:chOff x="0" y="-95249"/>
            <a:chExt cx="9216551" cy="49096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7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MEJORA DE LAS PROPIEDADES DE LA MADERA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13624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POR APARIENCIA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19323" t="13045" r="41222" b="46863"/>
          <a:stretch/>
        </p:blipFill>
        <p:spPr bwMode="auto">
          <a:xfrm>
            <a:off x="8915400" y="362776"/>
            <a:ext cx="4495800" cy="2647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19900" t="54822" r="41009" b="4555"/>
          <a:stretch/>
        </p:blipFill>
        <p:spPr bwMode="auto">
          <a:xfrm>
            <a:off x="13631103" y="337928"/>
            <a:ext cx="4471367" cy="267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5000" y="29337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 clasificación visual se puede realizar con un equipo especial: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System TM and </a:t>
            </a:r>
            <a:r>
              <a:rPr lang="en-US" i="1" u="sng" spc="-30" dirty="0" err="1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Microtec</a:t>
            </a:r>
            <a:r>
              <a:rPr lang="en-US" i="1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err="1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FinScan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u="sng" spc="-30" dirty="0" err="1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Microtec</a:t>
            </a:r>
            <a:r>
              <a:rPr lang="en-US" i="1" u="sng" spc="-30" dirty="0">
                <a:solidFill>
                  <a:srgbClr val="0563C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Goldeneye 700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2040" y="9318098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https://www.youtube.com/watch?v=NoFex15PE1Y</a:t>
            </a:r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https://www.youtube.com/watch?v=iPoaGcyQ3us&amp;feature=emb_logo</a:t>
            </a:r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https://www.youtube.com/watch?v=qFwOcHbJats</a:t>
            </a:r>
          </a:p>
          <a:p>
            <a:pPr lvl="0" algn="just"/>
            <a:r>
              <a:rPr lang="en-US" sz="800" dirty="0" err="1">
                <a:solidFill>
                  <a:schemeClr val="bg1"/>
                </a:solidFill>
              </a:rPr>
              <a:t>Porteous</a:t>
            </a:r>
            <a:r>
              <a:rPr lang="en-US" sz="800" dirty="0">
                <a:solidFill>
                  <a:schemeClr val="bg1"/>
                </a:solidFill>
              </a:rPr>
              <a:t> J., </a:t>
            </a:r>
            <a:r>
              <a:rPr lang="en-US" sz="800" dirty="0" err="1">
                <a:solidFill>
                  <a:schemeClr val="bg1"/>
                </a:solidFill>
              </a:rPr>
              <a:t>Kermani</a:t>
            </a:r>
            <a:r>
              <a:rPr lang="en-US" sz="800" dirty="0">
                <a:solidFill>
                  <a:schemeClr val="bg1"/>
                </a:solidFill>
              </a:rPr>
              <a:t> A. Structural Timber Design to Eurocode 5 (Second edition)</a:t>
            </a:r>
          </a:p>
          <a:p>
            <a:pPr lvl="0" algn="just"/>
            <a:r>
              <a:rPr lang="en-US" sz="800" dirty="0">
                <a:solidFill>
                  <a:schemeClr val="bg1"/>
                </a:solidFill>
              </a:rPr>
              <a:t>https://www.youtube.com/watch?v=U1FyLa6Fm3M</a:t>
            </a:r>
          </a:p>
          <a:p>
            <a:pPr algn="just"/>
            <a:r>
              <a:rPr lang="en-US" sz="800" dirty="0">
                <a:solidFill>
                  <a:schemeClr val="bg1"/>
                </a:solidFill>
              </a:rPr>
              <a:t>www.youtube.com/watch?time_continue=25&amp;v=zbpFLABn7cE&amp;feature=emb_logo</a:t>
            </a:r>
          </a:p>
          <a:p>
            <a:pPr lvl="0" algn="just"/>
            <a:r>
              <a:rPr lang="en-US" sz="800" dirty="0">
                <a:solidFill>
                  <a:schemeClr val="bg1"/>
                </a:solidFill>
              </a:rPr>
              <a:t>https://www.youtube.com/watch?v=CfQ_60HuaTQ</a:t>
            </a:r>
          </a:p>
          <a:p>
            <a:pPr lvl="0" algn="just"/>
            <a:endParaRPr lang="en-US" sz="8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76005"/>
              </p:ext>
            </p:extLst>
          </p:nvPr>
        </p:nvGraphicFramePr>
        <p:xfrm>
          <a:off x="12420600" y="4039590"/>
          <a:ext cx="5729605" cy="2011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Usos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III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US IV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Escaleras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otros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productos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carpintería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Ventanas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y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marcos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(require pintura)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Estructura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entramado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Cerchas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madera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Paneles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interiores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Suelos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Estructuras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subsuelo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Módulo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hormigón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" name="Picture 17" descr="https://www.woodproducts.fi/sites/default/files/ce-merkki_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35" y="7018467"/>
            <a:ext cx="2333625" cy="21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0427583" y="-76730"/>
            <a:ext cx="1319807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PINO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06882" y="0"/>
            <a:ext cx="1480918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ABETO</a:t>
            </a:r>
          </a:p>
        </p:txBody>
      </p:sp>
      <p:pic>
        <p:nvPicPr>
          <p:cNvPr id="21" name="Picture 20" descr="C:\Users\Uldis\Desktop\gra\BILDES\33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37" y="6438900"/>
            <a:ext cx="5732145" cy="27762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3046227" y="3543300"/>
            <a:ext cx="5241773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400" b="1" spc="120" dirty="0">
                <a:solidFill>
                  <a:srgbClr val="456A2C"/>
                </a:solidFill>
                <a:latin typeface="Glacial Indifference"/>
              </a:rPr>
              <a:t>Aplicación por clase de grado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41296" y="5981700"/>
            <a:ext cx="626558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ES" sz="2400" b="1" spc="120" dirty="0">
                <a:solidFill>
                  <a:srgbClr val="456A2C"/>
                </a:solidFill>
                <a:latin typeface="Glacial Indifference"/>
              </a:rPr>
              <a:t>Clases de calificación de estrés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18296" y="5981700"/>
            <a:ext cx="286970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Calificación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14123" y="4381500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 clasificación de estrés se puede hacer: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mecánicamente</a:t>
            </a:r>
            <a:endParaRPr lang="es-ES" kern="1000" spc="-30" dirty="0"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A partir de la velocidad del sonido</a:t>
            </a:r>
            <a:endParaRPr lang="es-ES" kern="1000" spc="-30" dirty="0"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visualmente</a:t>
            </a:r>
            <a:endParaRPr lang="en-US" i="1" spc="-30" dirty="0"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Timber Services - Bates Timber Merchants Lt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382" y="6476063"/>
            <a:ext cx="172656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1D8F445A-E5D0-4DD8-9D59-E88B6942B606}"/>
              </a:ext>
            </a:extLst>
          </p:cNvPr>
          <p:cNvSpPr txBox="1"/>
          <p:nvPr/>
        </p:nvSpPr>
        <p:spPr>
          <a:xfrm>
            <a:off x="9677400" y="9596088"/>
            <a:ext cx="84582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43891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6249591"/>
            <a:chOff x="0" y="-95249"/>
            <a:chExt cx="9216551" cy="609958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75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MEJORA DE LAS PROPIEDADES DE LA MADERA</a:t>
              </a:r>
              <a:endParaRPr lang="en-GB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02004"/>
              <a:ext cx="9215776" cy="1802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GB" sz="3700" spc="185" dirty="0">
                  <a:solidFill>
                    <a:schemeClr val="bg1"/>
                  </a:solidFill>
                  <a:latin typeface="League Spartan"/>
                </a:rPr>
                <a:t>A PARTIR DE OPERACIONES TECNOL</a:t>
              </a:r>
              <a:r>
                <a:rPr lang="en-GB" sz="3700" b="1" spc="185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n-GB" sz="3700" spc="185" dirty="0">
                  <a:solidFill>
                    <a:schemeClr val="bg1"/>
                  </a:solidFill>
                  <a:latin typeface="League Spartan"/>
                </a:rPr>
                <a:t>GICAS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" name="Picture 9" descr="C:\Users\Uldis\Pictures\sfgty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2"/>
          <a:stretch/>
        </p:blipFill>
        <p:spPr bwMode="auto">
          <a:xfrm>
            <a:off x="16236633" y="5208068"/>
            <a:ext cx="1519209" cy="191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terials | Free Full-Text | Experimental and Numerical Analysis of Mixed  I-214 Poplar/Pinus Sylvestris Laminated Timber Subjected to Bending  Loadings | HTM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9"/>
          <a:stretch/>
        </p:blipFill>
        <p:spPr bwMode="auto">
          <a:xfrm>
            <a:off x="16156187" y="7572962"/>
            <a:ext cx="1599655" cy="1609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raphic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5" b="7684"/>
          <a:stretch/>
        </p:blipFill>
        <p:spPr bwMode="auto">
          <a:xfrm>
            <a:off x="15621000" y="738505"/>
            <a:ext cx="813435" cy="89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5" r="-761" b="7684"/>
          <a:stretch/>
        </p:blipFill>
        <p:spPr bwMode="auto">
          <a:xfrm>
            <a:off x="17221200" y="2123191"/>
            <a:ext cx="817245" cy="89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66391"/>
              </p:ext>
            </p:extLst>
          </p:nvPr>
        </p:nvGraphicFramePr>
        <p:xfrm>
          <a:off x="9601200" y="457660"/>
          <a:ext cx="5727065" cy="2560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Espesor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Ancho,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175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19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22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25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44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JH 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63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75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JH 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100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9535724" y="-63459"/>
            <a:ext cx="5080635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Tamaño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del material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aserrado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78171"/>
              </p:ext>
            </p:extLst>
          </p:nvPr>
        </p:nvGraphicFramePr>
        <p:xfrm>
          <a:off x="9535725" y="3453109"/>
          <a:ext cx="8599875" cy="1280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Dimensiones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de la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madera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Max.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Desviación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dimensional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permitida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para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madera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superficie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aserrada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Max.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desviación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dimensional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permitida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para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madera</a:t>
                      </a:r>
                      <a:r>
                        <a:rPr lang="en-GB" sz="1200" kern="120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Glacial Indifference" panose="020B0604020202020204" charset="0"/>
                        </a:rPr>
                        <a:t>dimensionada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Espesor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y ancho≤ 100 mm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-1,0 to +3,0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Espesor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y ancho≥ 100 mm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-2,0 to +4,0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±1,5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spc="-30" dirty="0">
                          <a:effectLst/>
                          <a:latin typeface="Glacial Indifference" panose="020B0604020202020204" charset="0"/>
                        </a:rPr>
                        <a:t>Longitud clasificada según la longitud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spc="-30" dirty="0">
                          <a:effectLst/>
                          <a:latin typeface="Glacial Indifference" panose="020B0604020202020204" charset="0"/>
                        </a:rPr>
                        <a:t>Longitud cuando se corta al tamaño especificado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 dirty="0">
                        <a:effectLst/>
                        <a:latin typeface="Glacial Indifference" panose="020B0604020202020204" charset="0"/>
                        <a:ea typeface="MS Mincho" panose="02020609040205080304" pitchFamily="49" charset="-128"/>
                      </a:endParaRPr>
                    </a:p>
                  </a:txBody>
                  <a:tcPr marL="49290" marR="492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9492034" y="2953994"/>
            <a:ext cx="430016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Requisitos</a:t>
            </a:r>
            <a:r>
              <a:rPr lang="en-GB" sz="2400" b="1" spc="120" dirty="0">
                <a:solidFill>
                  <a:srgbClr val="456A2C"/>
                </a:solidFill>
                <a:latin typeface="Glacial Indifference"/>
              </a:rPr>
              <a:t> de </a:t>
            </a:r>
            <a:r>
              <a:rPr lang="en-GB" sz="2400" b="1" spc="120" dirty="0" err="1">
                <a:solidFill>
                  <a:srgbClr val="456A2C"/>
                </a:solidFill>
                <a:latin typeface="Glacial Indifference"/>
              </a:rPr>
              <a:t>tamaño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870128" y="447024"/>
            <a:ext cx="1949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pc="-30" dirty="0" err="1">
                <a:latin typeface="Glacial Indifference" panose="020B0604020202020204" charset="0"/>
              </a:rPr>
              <a:t>Superficie</a:t>
            </a: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lisa</a:t>
            </a:r>
            <a:r>
              <a:rPr lang="en-GB" sz="1400" spc="-30" dirty="0">
                <a:latin typeface="Glacial Indifference" panose="020B0604020202020204" charset="0"/>
              </a:rPr>
              <a:t> </a:t>
            </a:r>
            <a:r>
              <a:rPr lang="en-GB" sz="1400" spc="-30" dirty="0" err="1">
                <a:latin typeface="Glacial Indifference" panose="020B0604020202020204" charset="0"/>
              </a:rPr>
              <a:t>cepillada</a:t>
            </a:r>
            <a:endParaRPr lang="en-GB" sz="1400" dirty="0">
              <a:latin typeface="Glacial Indifference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54483" y="1833437"/>
            <a:ext cx="2211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1400" spc="-30" dirty="0" err="1">
                <a:latin typeface="Glacial Indifference" panose="020B0604020202020204" charset="0"/>
              </a:rPr>
              <a:t>Superficie</a:t>
            </a:r>
            <a:r>
              <a:rPr lang="en-GB" sz="1400" spc="-30" dirty="0">
                <a:latin typeface="Glacial Indifference" panose="020B0604020202020204" charset="0"/>
              </a:rPr>
              <a:t> rugosa </a:t>
            </a:r>
            <a:r>
              <a:rPr lang="en-GB" sz="1400" spc="-30" dirty="0" err="1">
                <a:latin typeface="Glacial Indifference" panose="020B0604020202020204" charset="0"/>
              </a:rPr>
              <a:t>cepillada</a:t>
            </a:r>
            <a:endParaRPr lang="en-GB" sz="1400" spc="-30" dirty="0"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76804"/>
              </p:ext>
            </p:extLst>
          </p:nvPr>
        </p:nvGraphicFramePr>
        <p:xfrm>
          <a:off x="9514205" y="5163179"/>
          <a:ext cx="5727700" cy="2011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Espesor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Ancho,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195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8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15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2*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21</a:t>
                      </a:r>
                      <a:r>
                        <a:rPr lang="en-GB" sz="1200" kern="1000" spc="-30" baseline="3000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28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X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9446671" y="4669751"/>
            <a:ext cx="6789961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s-ES" sz="2400" b="1" spc="120" dirty="0">
                <a:solidFill>
                  <a:srgbClr val="456A2C"/>
                </a:solidFill>
                <a:latin typeface="Glacial Indifference"/>
              </a:rPr>
              <a:t>Acerca del tamaño del material planteado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75018"/>
              </p:ext>
            </p:extLst>
          </p:nvPr>
        </p:nvGraphicFramePr>
        <p:xfrm>
          <a:off x="9525786" y="7648777"/>
          <a:ext cx="5090574" cy="1463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5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Dimension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Desviación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dimensional,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Espesor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≤ 20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±0,5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Espesor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≥ 20 mm</a:t>
                      </a:r>
                      <a:r>
                        <a:rPr lang="en-GB" sz="1200" kern="1000" spc="-30" baseline="30000" dirty="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Ancho ≤ 100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Ancho ≥ 100 mm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±1,5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Longitud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-25 to +50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>
                          <a:effectLst/>
                          <a:latin typeface="Glacial Indifference" panose="020B0604020202020204" charset="0"/>
                        </a:rPr>
                        <a:t>Longitud cuando se corta al tamaño especificado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±2,0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9446671" y="7120619"/>
            <a:ext cx="8841329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</a:pPr>
            <a:r>
              <a:rPr lang="es-ES" sz="2400" b="1" spc="120" dirty="0">
                <a:solidFill>
                  <a:srgbClr val="456A2C"/>
                </a:solidFill>
                <a:latin typeface="Glacial Indifference"/>
              </a:rPr>
              <a:t>Acerca del tamaño permitido en el material planteado</a:t>
            </a: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2040" y="9284804"/>
            <a:ext cx="6678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https://www.woodproducts.fi/content/standard-sizes-thicknesses-widths-and-lengths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https://www.woodproducts.fi/content/permitted-dimensional-deviations 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https://www.swedishwood.com/building-with-wood/about-glulam/choosing_glulam/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https://www.swedishwood.com/building-with-wood/about-glulam/choosing_glulam/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https://www.mdpi.com/1996-1944/13/14/3134/htm 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https://iopscience.iop.org/article/10.1088/1757-899X/251/1/012104 </a:t>
            </a:r>
            <a:endParaRPr lang="en-GB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C3CEC74D-B01E-4988-9500-60ECBDD19595}"/>
              </a:ext>
            </a:extLst>
          </p:cNvPr>
          <p:cNvSpPr txBox="1"/>
          <p:nvPr/>
        </p:nvSpPr>
        <p:spPr>
          <a:xfrm>
            <a:off x="9677400" y="9596088"/>
            <a:ext cx="84582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0054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Uldis\Pictures\yuiuy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3"/>
          <a:stretch/>
        </p:blipFill>
        <p:spPr bwMode="auto">
          <a:xfrm>
            <a:off x="15518724" y="2855595"/>
            <a:ext cx="2667511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5024438"/>
            <a:chOff x="0" y="-95249"/>
            <a:chExt cx="9216551" cy="49038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7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MEJORA DE LAS PROPIEDADES DE LA MADERA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07813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PROPIEDADES QU</a:t>
              </a:r>
              <a:r>
                <a:rPr lang="en-US" sz="3700" b="1" spc="185" dirty="0">
                  <a:solidFill>
                    <a:schemeClr val="bg1"/>
                  </a:solidFill>
                  <a:latin typeface="League Spartan"/>
                </a:rPr>
                <a:t>Í</a:t>
              </a: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MICAS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68364"/>
              </p:ext>
            </p:extLst>
          </p:nvPr>
        </p:nvGraphicFramePr>
        <p:xfrm>
          <a:off x="9677401" y="571500"/>
          <a:ext cx="8229598" cy="21945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1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dirty="0">
                          <a:effectLst/>
                          <a:latin typeface="Glacial Indifference" panose="020B0604020202020204" charset="0"/>
                        </a:rPr>
                        <a:t>Clase de tratabilidad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 Descripción</a:t>
                      </a:r>
                      <a:r>
                        <a:rPr lang="en-GB" sz="1200" kern="1000" spc="-30" baseline="30000" dirty="0">
                          <a:effectLst/>
                          <a:latin typeface="Glacial Indifference" panose="020B0604020202020204" charset="0"/>
                        </a:rPr>
                        <a:t>1*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 dirty="0">
                          <a:effectLst/>
                          <a:latin typeface="Glacial Indifference" panose="020B0604020202020204" charset="0"/>
                        </a:rPr>
                        <a:t>Explicación</a:t>
                      </a:r>
                      <a:endParaRPr lang="es-ES" sz="12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>
                          <a:effectLst/>
                          <a:latin typeface="Glacial Indifference" panose="020B0604020202020204" charset="0"/>
                        </a:rPr>
                        <a:t>Fácil de tratar</a:t>
                      </a:r>
                      <a:endParaRPr lang="es-ES" sz="1200" kern="1000" noProof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dirty="0">
                          <a:effectLst/>
                          <a:latin typeface="Glacial Indifference" panose="020B0604020202020204" charset="0"/>
                        </a:rPr>
                        <a:t>Fácil de tratar; La madera aserrada se puede penetrar completamente mediante tratamientos a presión.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>
                          <a:effectLst/>
                          <a:latin typeface="Glacial Indifference" panose="020B0604020202020204" charset="0"/>
                        </a:rPr>
                        <a:t>Moderadamente fácil de tratar</a:t>
                      </a:r>
                      <a:endParaRPr lang="es-ES" sz="1200" kern="1000" noProof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dirty="0">
                          <a:effectLst/>
                          <a:latin typeface="Glacial Indifference" panose="020B0604020202020204" charset="0"/>
                        </a:rPr>
                        <a:t>Bastante fácil de tratar; por lo general, la penetración completa no es posible, pero después de 3 o 4 horas de tratamiento a presión se puede alcanzar una penetración lateral de más de 6 mm en maderas blandas, y en maderas duras se penetrará una gran proporción de los vasos.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>
                          <a:effectLst/>
                          <a:latin typeface="Glacial Indifference" panose="020B0604020202020204" charset="0"/>
                        </a:rPr>
                        <a:t>Difícil de tratar</a:t>
                      </a:r>
                      <a:endParaRPr lang="es-ES" sz="1200" kern="1000" noProof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dirty="0">
                          <a:effectLst/>
                          <a:latin typeface="Glacial Indifference" panose="020B0604020202020204" charset="0"/>
                        </a:rPr>
                        <a:t>Difícil de tratar; El tratamiento a presión de 3 a 4 horas no puede dar como resultado una penetración lateral de más de 3 mm a 6 </a:t>
                      </a:r>
                      <a:r>
                        <a:rPr lang="es-ES" sz="1200" kern="1000" spc="-30" dirty="0" err="1">
                          <a:effectLst/>
                          <a:latin typeface="Glacial Indifference" panose="020B0604020202020204" charset="0"/>
                        </a:rPr>
                        <a:t>mm.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 dirty="0">
                          <a:effectLst/>
                          <a:latin typeface="Glacial Indifference" panose="020B0604020202020204" charset="0"/>
                        </a:rPr>
                        <a:t>Extremadamente difícil de tratar</a:t>
                      </a:r>
                      <a:endParaRPr lang="es-ES" sz="12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dirty="0">
                          <a:effectLst/>
                          <a:latin typeface="Glacial Indifference" panose="020B0604020202020204" charset="0"/>
                        </a:rPr>
                        <a:t>Prácticamente impermeable al tratamiento; absorbe poco conservante incluso después de 3 a 4 horas por tratamiento a presión; penetración lateral y longitudinal mínima.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38291" y="109835"/>
            <a:ext cx="7016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lv-LV" sz="2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Clasificación de la tratabilidad de la madera.</a:t>
            </a:r>
            <a:endParaRPr kumimoji="0" lang="en-US" altLang="lv-LV" sz="2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21340"/>
              </p:ext>
            </p:extLst>
          </p:nvPr>
        </p:nvGraphicFramePr>
        <p:xfrm>
          <a:off x="9677400" y="3208020"/>
          <a:ext cx="5725795" cy="109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 dirty="0">
                          <a:effectLst/>
                          <a:latin typeface="Glacial Indifference" panose="020B0604020202020204" charset="0"/>
                        </a:rPr>
                        <a:t>Tipo de maderas (maderas blandas)</a:t>
                      </a:r>
                      <a:endParaRPr lang="es-ES" sz="12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000" spc="-30" noProof="0" dirty="0">
                          <a:effectLst/>
                          <a:latin typeface="Glacial Indifference" panose="020B0604020202020204" charset="0"/>
                        </a:rPr>
                        <a:t>Duramen</a:t>
                      </a:r>
                      <a:endParaRPr lang="es-ES" sz="12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000" spc="-30" noProof="0" dirty="0">
                          <a:effectLst/>
                          <a:latin typeface="Glacial Indifference" panose="020B0604020202020204" charset="0"/>
                        </a:rPr>
                        <a:t>Albura</a:t>
                      </a:r>
                      <a:endParaRPr lang="es-ES" sz="12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spc="-30" noProof="0" dirty="0">
                          <a:effectLst/>
                          <a:latin typeface="Glacial Indifference" panose="020B0604020202020204" charset="0"/>
                        </a:rPr>
                        <a:t>Abeto de Douglas</a:t>
                      </a:r>
                      <a:endParaRPr lang="es-ES" sz="12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3-4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2-3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200" kern="100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Abeto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2-3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Pino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1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00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Abeto del norte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3-4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009926" y="2781300"/>
            <a:ext cx="69124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ja-JP" sz="2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Clases de tratabilidad por especies de madera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3543" y="4334777"/>
            <a:ext cx="61051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Hay dos tipos de protección química:</a:t>
            </a:r>
          </a:p>
          <a:p>
            <a:pPr algn="just">
              <a:spcAft>
                <a:spcPts val="0"/>
              </a:spcAft>
            </a:pPr>
            <a:r>
              <a:rPr lang="es-E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Preventivo: para prevenir o modificar la resistencia de la madera condiciones de humedecimiento prolongado;</a:t>
            </a:r>
          </a:p>
          <a:p>
            <a:pPr algn="just">
              <a:spcAft>
                <a:spcPts val="0"/>
              </a:spcAft>
            </a:pPr>
            <a:r>
              <a:rPr lang="es-E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Correctivo: para controlar activamente los daños que ya se han introducido en la madera.</a:t>
            </a:r>
            <a:endParaRPr lang="en-US" sz="16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3543" y="7090618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Requisitos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básicos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conservantes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madera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deben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ser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tóxicos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hongos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insectos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organismos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marinos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tener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propiedades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indeseables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durante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uso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 ser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corrosivo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Tener un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precio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asequible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46701" y="6056213"/>
            <a:ext cx="5934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kern="1000" spc="-30" dirty="0">
                <a:solidFill>
                  <a:srgbClr val="68AFD2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la madera sin tratar se coloca en un cilindro; B - se somete a vacío; C - la madera se sumerge en una solución (todavía al vacío); D - se aplica presión; E - se bombea el conservante y se realiza un vacío final; F – la pieza se retira del cilindro.</a:t>
            </a:r>
            <a:endParaRPr lang="en-US" sz="1400" dirty="0">
              <a:solidFill>
                <a:srgbClr val="68AFD2"/>
              </a:solidFill>
            </a:endParaRPr>
          </a:p>
        </p:txBody>
      </p:sp>
      <p:pic>
        <p:nvPicPr>
          <p:cNvPr id="18" name="Picture 17" descr="C:\Users\Uldis\Pictures\yuiuy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7"/>
          <a:stretch/>
        </p:blipFill>
        <p:spPr bwMode="auto">
          <a:xfrm>
            <a:off x="15536062" y="4660930"/>
            <a:ext cx="2632834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163800" y="6472407"/>
            <a:ext cx="3276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40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Algunos</a:t>
            </a:r>
            <a:r>
              <a:rPr lang="en-US" altLang="ja-JP" sz="24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productos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pic>
        <p:nvPicPr>
          <p:cNvPr id="5124" name="Picture 9" descr="Accoya Wood Teck Ethik - Buy Accoya Product on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626" y="7143750"/>
            <a:ext cx="11049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3" descr="Accoya Acetylated Wood | High performance, long life modified 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786" y="7143750"/>
            <a:ext cx="13430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761510" y="6849596"/>
            <a:ext cx="2450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1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Madera </a:t>
            </a:r>
            <a:r>
              <a:rPr kumimoji="0" lang="en-US" altLang="ja-JP" sz="1400" b="1" i="1" u="sng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acetilada</a:t>
            </a:r>
            <a:r>
              <a:rPr kumimoji="0" lang="en-US" altLang="ja-JP" sz="1400" b="1" i="1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1" i="1" u="sng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Accoya</a:t>
            </a:r>
            <a:r>
              <a:rPr kumimoji="0" lang="en-US" altLang="ja-JP" sz="1400" b="1" i="1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024416" y="1214051"/>
            <a:ext cx="239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4554200" y="8036123"/>
            <a:ext cx="34172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1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Tablero</a:t>
            </a:r>
            <a:r>
              <a:rPr kumimoji="0" lang="en-US" altLang="ja-JP" sz="1400" b="0" i="1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ja-JP" sz="1400" b="0" i="1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fibras</a:t>
            </a:r>
            <a:r>
              <a:rPr kumimoji="0" lang="en-US" altLang="ja-JP" sz="1400" b="0" i="1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0" i="1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acetilado</a:t>
            </a:r>
            <a:r>
              <a:rPr kumimoji="0" lang="en-US" altLang="ja-JP" sz="1400" b="0" i="1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0" i="1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Triccoya</a:t>
            </a:r>
            <a:r>
              <a:rPr kumimoji="0" lang="en-US" altLang="ja-JP" sz="1400" b="0" i="1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5128" name="Picture 30722" descr="Tricoya | The leader in modified wood timber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486" y="8362950"/>
            <a:ext cx="1257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EDITE® TRICOYA® EXTREME | Timbmet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6803" y="8310245"/>
            <a:ext cx="899795" cy="89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076950" y="9372027"/>
            <a:ext cx="8188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https://www.accoya.com/uk/ </a:t>
            </a: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https://tricoya.com/ </a:t>
            </a: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Wood </a:t>
            </a:r>
            <a:r>
              <a:rPr lang="en-US" sz="1000" kern="1000" dirty="0" err="1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Hanbook</a:t>
            </a: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, 2010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EN 350:2016 Durability of wood and wood-based products – Testing and classification of the durability to biological agents of wood and wood-based materials</a:t>
            </a:r>
          </a:p>
          <a:p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cs typeface="Angsana New" panose="02020603050405020304" pitchFamily="18" charset="-34"/>
            </a:endParaRPr>
          </a:p>
          <a:p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8529051-8EF9-4779-955D-4B4E22285DE1}"/>
              </a:ext>
            </a:extLst>
          </p:cNvPr>
          <p:cNvSpPr txBox="1"/>
          <p:nvPr/>
        </p:nvSpPr>
        <p:spPr>
          <a:xfrm>
            <a:off x="9677400" y="9596088"/>
            <a:ext cx="84582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4588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sz="1000" dirty="0">
              <a:latin typeface="Glacial Indifference" panose="020B060402020202020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4872038"/>
            <a:chOff x="0" y="-95249"/>
            <a:chExt cx="9216551" cy="47551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7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MEJORA DE LAS PROPIEDADES DE LA MADERA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59072"/>
              <a:ext cx="9215776" cy="60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PROPIEDADES T</a:t>
              </a:r>
              <a:r>
                <a:rPr lang="en-US" sz="3700" b="1" spc="185" dirty="0">
                  <a:solidFill>
                    <a:schemeClr val="bg1"/>
                  </a:solidFill>
                  <a:latin typeface="League Spartan"/>
                </a:rPr>
                <a:t>É</a:t>
              </a: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RMICAS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" name="Picture 9" descr="C:\Users\Uldis\Pictures\etuyuk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0"/>
            <a:ext cx="6438900" cy="293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14109"/>
              </p:ext>
            </p:extLst>
          </p:nvPr>
        </p:nvGraphicFramePr>
        <p:xfrm>
          <a:off x="12052299" y="2827020"/>
          <a:ext cx="6083301" cy="29260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Proceso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Temperatura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modificación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C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Tiempo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procesado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h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Entorno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WTM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Hechos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WTM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FWD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120–180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12–15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Calor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Sistema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cerrado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Plato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150–190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70–120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000" spc="-30" dirty="0">
                          <a:effectLst/>
                          <a:latin typeface="Glacial Indifference" panose="020B0604020202020204" charset="0"/>
                        </a:rPr>
                        <a:t>Vapor saturado y luego aire caliente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Proceso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cuatro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pasos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ThermoWood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185–215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30–70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Flujo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vapor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Sistema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abierto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Le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Bois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Perdure 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200–230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12–36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Calor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Sistema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abierto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Retification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160–240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8–24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N u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otro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flujo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de gas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inherente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, 0</a:t>
                      </a:r>
                      <a:r>
                        <a:rPr lang="en-GB" sz="1200" kern="1000" spc="-30" baseline="-25000" dirty="0">
                          <a:effectLst/>
                          <a:latin typeface="Glacial Indifference" panose="020B0604020202020204" charset="0"/>
                        </a:rPr>
                        <a:t>2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contenido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≤ 2%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Sistema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abierto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OHT 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180–220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24–36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Aceite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vegetal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Sistema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cerrrado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TERMOVUOTO 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160–220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≤ 25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>
                          <a:effectLst/>
                          <a:latin typeface="Glacial Indifference" panose="020B0604020202020204" charset="0"/>
                        </a:rPr>
                        <a:t>Vacuum</a:t>
                      </a:r>
                      <a:endParaRPr lang="lv-LV" sz="12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En</a:t>
                      </a:r>
                      <a:r>
                        <a:rPr lang="en-GB" sz="1200" kern="1000" spc="-30" dirty="0">
                          <a:effectLst/>
                          <a:latin typeface="Glacial Indifference" panose="020B0604020202020204" charset="0"/>
                        </a:rPr>
                        <a:t> Sistema </a:t>
                      </a:r>
                      <a:r>
                        <a:rPr lang="en-GB" sz="1200" kern="1000" spc="-30" dirty="0" err="1">
                          <a:effectLst/>
                          <a:latin typeface="Glacial Indifference" panose="020B0604020202020204" charset="0"/>
                        </a:rPr>
                        <a:t>abierto</a:t>
                      </a:r>
                      <a:endParaRPr lang="lv-LV" sz="12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11" descr="C:\Users\Uldis\Pictures\īo;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829300"/>
            <a:ext cx="5654675" cy="272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23" y="1944639"/>
            <a:ext cx="2557431" cy="164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07440" y="9364436"/>
            <a:ext cx="4269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https://greenglobe.com/innovations/lunawood-thermowood/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https://wc-studio.com/journal/shou-sugi-ban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https://pioneermillworks.com/product/shou-sugi-ban-larch-shallow-char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877" y="266700"/>
            <a:ext cx="1489323" cy="1489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44831" y="5716369"/>
            <a:ext cx="440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456A2C"/>
                </a:solidFill>
                <a:latin typeface="Glacial Indifference" panose="020B0604020202020204" charset="0"/>
              </a:rPr>
              <a:t>Método </a:t>
            </a:r>
            <a:r>
              <a:rPr lang="es-ES" b="1" dirty="0" err="1">
                <a:solidFill>
                  <a:srgbClr val="456A2C"/>
                </a:solidFill>
                <a:latin typeface="Glacial Indifference" panose="020B0604020202020204" charset="0"/>
              </a:rPr>
              <a:t>shou</a:t>
            </a:r>
            <a:r>
              <a:rPr lang="es-ES" b="1" dirty="0">
                <a:solidFill>
                  <a:srgbClr val="456A2C"/>
                </a:solidFill>
                <a:latin typeface="Glacial Indifference" panose="020B0604020202020204" charset="0"/>
              </a:rPr>
              <a:t>-</a:t>
            </a:r>
            <a:r>
              <a:rPr lang="es-ES" b="1" dirty="0" err="1">
                <a:solidFill>
                  <a:srgbClr val="456A2C"/>
                </a:solidFill>
                <a:latin typeface="Glacial Indifference" panose="020B0604020202020204" charset="0"/>
              </a:rPr>
              <a:t>sugi</a:t>
            </a:r>
            <a:r>
              <a:rPr lang="es-ES" b="1" dirty="0">
                <a:solidFill>
                  <a:srgbClr val="456A2C"/>
                </a:solidFill>
                <a:latin typeface="Glacial Indifference" panose="020B0604020202020204" charset="0"/>
              </a:rPr>
              <a:t>-ban</a:t>
            </a:r>
          </a:p>
          <a:p>
            <a:pPr algn="ctr"/>
            <a:r>
              <a:rPr lang="es-ES" b="1" dirty="0">
                <a:solidFill>
                  <a:srgbClr val="456A2C"/>
                </a:solidFill>
                <a:latin typeface="Glacial Indifference" panose="020B0604020202020204" charset="0"/>
              </a:rPr>
              <a:t>(haga clic en la imagen)</a:t>
            </a:r>
            <a:endParaRPr lang="en-US" altLang="ja-JP" b="1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4229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83436" y="53907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452" y="6298500"/>
            <a:ext cx="3024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4166" t="12963" r="1250" b="11481"/>
          <a:stretch/>
        </p:blipFill>
        <p:spPr>
          <a:xfrm>
            <a:off x="15111600" y="7734300"/>
            <a:ext cx="3024000" cy="15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E46D0653-1BE4-48B0-9D92-2AE73471DB4F}"/>
              </a:ext>
            </a:extLst>
          </p:cNvPr>
          <p:cNvSpPr txBox="1"/>
          <p:nvPr/>
        </p:nvSpPr>
        <p:spPr>
          <a:xfrm>
            <a:off x="9677400" y="9596088"/>
            <a:ext cx="84582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7775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2"/>
            <a:ext cx="6912414" cy="5563791"/>
            <a:chOff x="0" y="-95249"/>
            <a:chExt cx="9216551" cy="543024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7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MEJORA DE LAS PROPIEDADES DE LA MADERA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133442"/>
              <a:ext cx="9215776" cy="120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PROPIEDADES</a:t>
              </a:r>
            </a:p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OPERACIONALES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14123" y="5143994"/>
            <a:ext cx="7349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Las medidas constructivas a tomar durante el diseño del edificio son: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amplios voladizos de techo para proteger las paredes de madera de la lluvia directa;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revestimiento adecuadamente diseñado que facilite el drenaje del agua y bajo el cual se proporcione ventilación;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cimientos altos (al menos 50 cm sobre el nivel del suelo) para evitar que la madera se moje con filtraciones de agua.</a:t>
            </a:r>
            <a:endParaRPr lang="en-US" sz="1600" dirty="0"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8516" y="115679"/>
            <a:ext cx="446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s-E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Protección por revestimiento de superficie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8516" y="4861178"/>
            <a:ext cx="4500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s-E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Protección por revestimiento de estructura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3916" y="384637"/>
            <a:ext cx="8621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ES" b="1" i="1" u="sng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Lazur</a:t>
            </a: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son revestimientos transparentes con poros abiertos. Si contienen pigmentos finos resistentes a la luz, partículas sólidas finamente dispersas en un aglutinante y solvente, entonces protege simultáneamente en la superficie contra la humedad y la radiación ultravioleta, y al mismo tiempo permite que la madera evapore el exceso de humedad. Los </a:t>
            </a:r>
            <a:r>
              <a:rPr lang="es-ES" b="1" i="1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lazur</a:t>
            </a: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están basados en disolventes orgánicos o en agua. </a:t>
            </a:r>
          </a:p>
          <a:p>
            <a:pPr algn="just">
              <a:spcAft>
                <a:spcPts val="0"/>
              </a:spcAft>
            </a:pP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ES" b="1" i="1" u="sng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barnices</a:t>
            </a: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son soluciones de sustancias orgánicas </a:t>
            </a:r>
            <a:r>
              <a:rPr lang="es-ES" b="1" i="1" kern="1000" spc="-30" dirty="0" err="1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filmógenas</a:t>
            </a: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para mejorar las propiedades superficiales de los materiales (mejora del aspecto, protección contra la humedad y la intemperie). </a:t>
            </a:r>
          </a:p>
          <a:p>
            <a:pPr algn="just">
              <a:spcAft>
                <a:spcPts val="0"/>
              </a:spcAft>
            </a:pP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ES" b="1" i="1" u="sng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aceites y ceras </a:t>
            </a:r>
            <a:r>
              <a:rPr lang="es-ES" b="1" i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primero protegen la superficie de la madera de la exposición física, como manchas, suciedad, polvo y rayones.</a:t>
            </a:r>
            <a:endParaRPr lang="en-US" dirty="0">
              <a:latin typeface="Glacial Indifference" panose="020B0604020202020204" charset="0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84209"/>
            <a:ext cx="1724629" cy="564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88516" y="3477212"/>
            <a:ext cx="450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s-ES" b="1" kern="1000" spc="-30" dirty="0">
                <a:solidFill>
                  <a:srgbClr val="538135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Algunos productores (haga clic en el logo)</a:t>
            </a:r>
            <a:endParaRPr lang="en-US" b="1" kern="1000" dirty="0">
              <a:solidFill>
                <a:srgbClr val="538135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0416" t="12963" r="69167" b="79630"/>
          <a:stretch/>
        </p:blipFill>
        <p:spPr>
          <a:xfrm>
            <a:off x="11735180" y="3978610"/>
            <a:ext cx="1601531" cy="640612"/>
          </a:xfrm>
          <a:prstGeom prst="rect">
            <a:avLst/>
          </a:prstGeom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7084" t="12222" r="16667" b="3761"/>
          <a:stretch/>
        </p:blipFill>
        <p:spPr>
          <a:xfrm>
            <a:off x="13746062" y="3888549"/>
            <a:ext cx="1295400" cy="924065"/>
          </a:xfrm>
          <a:prstGeom prst="rect">
            <a:avLst/>
          </a:prstGeom>
        </p:spPr>
      </p:pic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813" y="4044296"/>
            <a:ext cx="2103538" cy="706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29" y="7127545"/>
            <a:ext cx="3100416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81" y="7138810"/>
            <a:ext cx="384861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200"/>
          <a:stretch/>
        </p:blipFill>
        <p:spPr>
          <a:xfrm>
            <a:off x="16383000" y="7145545"/>
            <a:ext cx="184484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123514" y="9366448"/>
            <a:ext cx="43717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http://www.wooddesignandbuilding.com/moisture-wood-frame-buildings/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https://www.loghome.com/articles/log-home-foundations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https://wfmmedia.com/cladding-choices/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F3CDB66F-0E42-4AB9-8DF2-27B0FFEC4FDD}"/>
              </a:ext>
            </a:extLst>
          </p:cNvPr>
          <p:cNvSpPr txBox="1"/>
          <p:nvPr/>
        </p:nvSpPr>
        <p:spPr>
          <a:xfrm>
            <a:off x="9677400" y="9596088"/>
            <a:ext cx="845820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64902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133552"/>
            <a:chOff x="0" y="0"/>
            <a:chExt cx="11180564" cy="55114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5114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635193" cy="324191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s-ES" sz="6200" spc="310" dirty="0">
                  <a:solidFill>
                    <a:srgbClr val="FEFFF8"/>
                  </a:solidFill>
                  <a:latin typeface="League Spartan"/>
                </a:rPr>
                <a:t>Limitaciones:</a:t>
              </a:r>
            </a:p>
            <a:p>
              <a:pPr algn="l"/>
              <a:r>
                <a:rPr lang="es-ES" sz="3200" spc="310" dirty="0">
                  <a:solidFill>
                    <a:srgbClr val="FEFFF8"/>
                  </a:solidFill>
                  <a:latin typeface="League Spartan"/>
                </a:rPr>
                <a:t>Microorganismos degradantes de la madera - hongos</a:t>
              </a:r>
              <a:endParaRPr lang="en-US" sz="1600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05823"/>
              </p:ext>
            </p:extLst>
          </p:nvPr>
        </p:nvGraphicFramePr>
        <p:xfrm>
          <a:off x="10171020" y="7518736"/>
          <a:ext cx="6705600" cy="1491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Propiedad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resistente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s-ES" sz="1200" spc="-30" dirty="0">
                          <a:effectLst/>
                          <a:latin typeface="Glacial Indifference" panose="020B0604020202020204" charset="0"/>
                        </a:rPr>
                        <a:t>Resistencia restante (% de la resistencia original)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Flexión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estática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30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Doblado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por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impacto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20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Módulo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elasticidad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30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Compresión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paralela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a las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fibras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55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Tensión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paralela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a las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fibras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20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Compresión</a:t>
                      </a:r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 perpendicular a las </a:t>
                      </a:r>
                      <a:r>
                        <a:rPr lang="en-GB" sz="1200" spc="-30" dirty="0" err="1">
                          <a:effectLst/>
                          <a:latin typeface="Glacial Indifference" panose="020B0604020202020204" charset="0"/>
                        </a:rPr>
                        <a:t>fibras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pPr marR="58420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Corte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8420" algn="ctr"/>
                      <a:r>
                        <a:rPr lang="en-GB" sz="1200" spc="-30" dirty="0">
                          <a:effectLst/>
                          <a:latin typeface="Glacial Indifference" panose="020B0604020202020204" charset="0"/>
                        </a:rPr>
                        <a:t>80</a:t>
                      </a:r>
                      <a:endParaRPr lang="lv-LV" sz="1200" dirty="0">
                        <a:effectLst/>
                        <a:latin typeface="Glacial Indifference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988768" y="6824330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lv-LV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Resistencia de la madera en la etapa inicial de descomposición (5 a 10%)</a:t>
            </a:r>
            <a:endParaRPr kumimoji="0" lang="en-US" altLang="lv-LV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1026" name="Picture 27" descr="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790" y="655500"/>
            <a:ext cx="2152874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505790" y="1983634"/>
            <a:ext cx="23974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Podredumbre</a:t>
            </a:r>
            <a:r>
              <a:rPr kumimoji="0" lang="en-U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marrón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9" name="Picture 37" descr="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941" y="731700"/>
            <a:ext cx="261975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2551059" y="2095500"/>
            <a:ext cx="1888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Podredumbre</a:t>
            </a:r>
            <a:r>
              <a:rPr kumimoji="0" lang="en-U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blanca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05790" y="206663"/>
            <a:ext cx="2109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Hongos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de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madera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2" name="Picture 42" descr="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123" y="655500"/>
            <a:ext cx="282388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5664355" y="2134786"/>
            <a:ext cx="24334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Podredumbre</a:t>
            </a:r>
            <a:r>
              <a:rPr kumimoji="0" lang="en-U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blanda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37541" y="2434813"/>
            <a:ext cx="323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Hongos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colorantes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 de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madera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5" name="Picture 43" descr="s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51" y="2914942"/>
            <a:ext cx="195891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0956889" y="4351926"/>
            <a:ext cx="1954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Mancha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azul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primaria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024" name="Rectangle 1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8" name="Picture 44" descr="d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2914942"/>
            <a:ext cx="179702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6"/>
          <p:cNvSpPr>
            <a:spLocks noChangeArrowheads="1"/>
          </p:cNvSpPr>
          <p:nvPr/>
        </p:nvSpPr>
        <p:spPr bwMode="auto">
          <a:xfrm>
            <a:off x="14060115" y="4393227"/>
            <a:ext cx="21755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Mancha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azul</a:t>
            </a: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secundaria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9748980" y="4780857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</a:pP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ngsana New" panose="02020603050405020304" pitchFamily="18" charset="-34"/>
              </a:rPr>
              <a:t>Molde</a:t>
            </a:r>
            <a:endParaRPr lang="en-US" b="1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41" name="Picture 46" descr="p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385" y="4965523"/>
            <a:ext cx="190736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11658600" y="6438714"/>
            <a:ext cx="39950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Moho sobre una superficie de madera húmeda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9CC13B22-A74C-498F-91DB-EAFA4801DE96}"/>
              </a:ext>
            </a:extLst>
          </p:cNvPr>
          <p:cNvSpPr txBox="1"/>
          <p:nvPr/>
        </p:nvSpPr>
        <p:spPr>
          <a:xfrm>
            <a:off x="7162800" y="9866600"/>
            <a:ext cx="10972800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latin typeface="Glacial Indifference"/>
              </a:rPr>
              <a:t>LECCIÓN 2: Posibilidades de mejorar las propiedades de la madera y protección de la madera, durabilidad</a:t>
            </a:r>
            <a:endParaRPr lang="en-US" sz="1600" spc="80" dirty="0"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2758</Words>
  <Application>Microsoft Office PowerPoint</Application>
  <PresentationFormat>Personalizado</PresentationFormat>
  <Paragraphs>640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Glacial Indifference</vt:lpstr>
      <vt:lpstr>Verdana</vt:lpstr>
      <vt:lpstr>Arial</vt:lpstr>
      <vt:lpstr>Calibri</vt:lpstr>
      <vt:lpstr>League Spartan</vt:lpstr>
      <vt:lpstr>Glacial Indifference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Alonso García García</cp:lastModifiedBy>
  <cp:revision>86</cp:revision>
  <dcterms:created xsi:type="dcterms:W3CDTF">2006-08-16T00:00:00Z</dcterms:created>
  <dcterms:modified xsi:type="dcterms:W3CDTF">2021-12-01T10:13:56Z</dcterms:modified>
  <dc:identifier>DAD7Xzioke4</dc:identifier>
</cp:coreProperties>
</file>