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72" r:id="rId7"/>
    <p:sldId id="274" r:id="rId8"/>
    <p:sldId id="275" r:id="rId9"/>
    <p:sldId id="260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5" y="2404404"/>
              <a:ext cx="17294581" cy="23102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en-US" sz="6600" spc="92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Luento</a:t>
              </a:r>
              <a:r>
                <a:rPr lang="en-US" sz="66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3: </a:t>
              </a:r>
            </a:p>
            <a:p>
              <a:pPr marR="17780" lvl="0"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PUTKITYÖT</a:t>
              </a:r>
              <a:r>
                <a:rPr lang="fi-FI" sz="2400" spc="150">
                  <a:solidFill>
                    <a:srgbClr val="FEFFF8"/>
                  </a:solidFill>
                  <a:latin typeface="Glacial Indifference Bold"/>
                </a:rPr>
                <a:t>, KUIVARAKENNEJÄRJESTELMÄT JA TIIVISTÄMINEN</a:t>
              </a:r>
              <a:endParaRPr lang="es-E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10002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OPINTOYKSIKKÖ 4: PUURAKENNUSTEN TOIMIVUUS JA TEHOKKUUS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170132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Putkityöt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Kuivarakenne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tiivistysjärjestelmät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 AIHEET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E80131B0-EC66-48F2-B46F-AB55F1E57D82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168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934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lang="es-ES" sz="5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PUTKITYÖT</a:t>
              </a: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F2FB2F-FD56-411B-9E9A-321608A65697}"/>
              </a:ext>
            </a:extLst>
          </p:cNvPr>
          <p:cNvSpPr txBox="1"/>
          <p:nvPr/>
        </p:nvSpPr>
        <p:spPr>
          <a:xfrm>
            <a:off x="10145028" y="971550"/>
            <a:ext cx="7114272" cy="437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Riittävän veden saannin takaamiseksi on tärkeää olla tietoinen kuhunkin rakennukseen asennettujen putkien ominaisuuksista, jotka takaavat toimitettavalle vedelle vähimmäisehdot, kuten juomakelpoisuuden, korroosionkestävyyden, lämpötilan vaihtelut, vastuksen sekä riittävän virtauksen ja paineen.</a:t>
            </a: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28" name="Picture 4" descr="Plumbing Services – TNOL Mechanical Ltd - Edmonton, Alberta">
            <a:extLst>
              <a:ext uri="{FF2B5EF4-FFF2-40B4-BE49-F238E27FC236}">
                <a16:creationId xmlns:a16="http://schemas.microsoft.com/office/drawing/2014/main" id="{6155622C-BF91-4F29-977A-04D6151D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64" y="4761488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1DBEC3BB-B32A-4BDC-8618-868CEB7F2220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37438" y="640274"/>
            <a:ext cx="7611751" cy="4911008"/>
            <a:chOff x="-5004" y="-517902"/>
            <a:chExt cx="9495473" cy="6548011"/>
          </a:xfrm>
        </p:grpSpPr>
        <p:sp>
          <p:nvSpPr>
            <p:cNvPr id="3" name="TextBox 3"/>
            <p:cNvSpPr txBox="1"/>
            <p:nvPr/>
          </p:nvSpPr>
          <p:spPr>
            <a:xfrm>
              <a:off x="0" y="-517902"/>
              <a:ext cx="9490469" cy="3123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Uusiutuvan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energian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osuus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veden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lämmityksessä</a:t>
              </a:r>
              <a:endParaRPr lang="en-US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Aurinkopaneelien asennus on erittäin kestävä järjestelmä, joka voi auttaa lämmitysprosesseissa varmistaen, että rakennuksessa on mahdollisimman vähän energiaa kuluttavaa kuumaa vettä.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5004" y="3166077"/>
              <a:ext cx="9490469" cy="2864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Sanitaatio</a:t>
              </a:r>
              <a:endParaRPr lang="en-US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Puhtaan veden lisäksi on todella tärkeää rakentaa riittävä </a:t>
              </a: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sanitaatioverkosto</a:t>
              </a: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, jotta kaikki likavesi poistuu asuntojen sisältä sekä sadevesi katolta ja terasseilta.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216551" cy="34777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Pohdittavia</a:t>
              </a:r>
              <a:r>
                <a:rPr lang="en-US" sz="62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aiheita</a:t>
              </a:r>
              <a:endPara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3403258"/>
            <a:ext cx="7117851" cy="5630982"/>
            <a:chOff x="0" y="859658"/>
            <a:chExt cx="9490469" cy="5993409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2286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GB" sz="2400" b="1" spc="120" dirty="0" err="1">
                  <a:solidFill>
                    <a:srgbClr val="456A2C"/>
                  </a:solidFill>
                  <a:latin typeface="Glacial Indifference"/>
                </a:rPr>
                <a:t>Kylmä</a:t>
              </a:r>
              <a:r>
                <a:rPr lang="en-GB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b="1" spc="120" dirty="0" err="1">
                  <a:solidFill>
                    <a:srgbClr val="456A2C"/>
                  </a:solidFill>
                  <a:latin typeface="Glacial Indifference"/>
                </a:rPr>
                <a:t>vesi</a:t>
              </a:r>
              <a:endParaRPr lang="en-GB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Useimmissa tapauksissa vesi toimitetaan kaupunkien jakeluverkosta, johon on liitetty rakennuksen putkisto, joka toimittaa vettä koko rakennukselle.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0" y="4102709"/>
              <a:ext cx="9490469" cy="2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GB" sz="2400" b="1" spc="120" dirty="0" err="1">
                  <a:solidFill>
                    <a:srgbClr val="456A2C"/>
                  </a:solidFill>
                  <a:latin typeface="Glacial Indifference"/>
                </a:rPr>
                <a:t>Lämmin</a:t>
              </a:r>
              <a:r>
                <a:rPr lang="en-GB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b="1" spc="120" dirty="0" err="1">
                  <a:solidFill>
                    <a:srgbClr val="456A2C"/>
                  </a:solidFill>
                  <a:latin typeface="Glacial Indifference"/>
                </a:rPr>
                <a:t>vesi</a:t>
              </a:r>
              <a:endParaRPr lang="en-GB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Jokaiseen asuntoon tulee olla lämmin käyttövesi, asunnon sisälle asennettava yksityinen lämmitysjärjestelmä tai koko rakennuksen yhteinen lämmitysjärjestelmä tai jopa julkinen kuumavesihuolto.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D3826F4-81EC-4FBE-B627-096145F5BFAD}"/>
              </a:ext>
            </a:extLst>
          </p:cNvPr>
          <p:cNvSpPr txBox="1"/>
          <p:nvPr/>
        </p:nvSpPr>
        <p:spPr>
          <a:xfrm>
            <a:off x="10101343" y="6325270"/>
            <a:ext cx="7607740" cy="258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Materiaalit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Putkissa käytettävät materiaalit voivat olla metallisia, sementtikomponenteista valmistettuja tai muovia, jotka ovat jokaisesta käytettävästä materiaalista useita eri spesifisiä muunnelmia, joista yleisimmät ovat metallia tai muovia.</a:t>
            </a: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00EA1597-C745-48CE-8934-E0C751D53E03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5" name="TextBox 5"/>
          <p:cNvSpPr txBox="1"/>
          <p:nvPr/>
        </p:nvSpPr>
        <p:spPr>
          <a:xfrm>
            <a:off x="7407138" y="746756"/>
            <a:ext cx="10880862" cy="1017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 err="1">
                <a:solidFill>
                  <a:srgbClr val="456A2C"/>
                </a:solidFill>
                <a:latin typeface="Arial Black" panose="020B0A04020102020204" pitchFamily="34" charset="0"/>
              </a:rPr>
              <a:t>Putkimateriaalit</a:t>
            </a:r>
            <a:endParaRPr lang="en-US" sz="6200" spc="31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7" name="Picture 4" descr="Plumbing Services – TNOL Mechanical Ltd - Edmonton, Alberta">
            <a:extLst>
              <a:ext uri="{FF2B5EF4-FFF2-40B4-BE49-F238E27FC236}">
                <a16:creationId xmlns:a16="http://schemas.microsoft.com/office/drawing/2014/main" id="{E2022444-3713-4815-A6AA-C15ECFE23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18670"/>
          <a:stretch/>
        </p:blipFill>
        <p:spPr bwMode="auto">
          <a:xfrm>
            <a:off x="0" y="3297618"/>
            <a:ext cx="5257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A469C7D-1059-4077-A5F4-1F4D6A85C4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 b="13181"/>
          <a:stretch/>
        </p:blipFill>
        <p:spPr bwMode="auto">
          <a:xfrm>
            <a:off x="5748377" y="1988328"/>
            <a:ext cx="1175385" cy="121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E5096AF-E617-42E8-8B02-9055A226892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19205" r="21553" b="31706"/>
          <a:stretch/>
        </p:blipFill>
        <p:spPr bwMode="auto">
          <a:xfrm>
            <a:off x="8900488" y="3452940"/>
            <a:ext cx="1322705" cy="1274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3728504-2BCF-4DCC-AE2E-B07CD450BC4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5026" r="21583" b="30560"/>
          <a:stretch/>
        </p:blipFill>
        <p:spPr bwMode="auto">
          <a:xfrm>
            <a:off x="5748377" y="4727385"/>
            <a:ext cx="1254002" cy="1288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38B26DE-32A5-4954-BBEB-020D67A6430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30666" r="20709" b="25119"/>
          <a:stretch/>
        </p:blipFill>
        <p:spPr bwMode="auto">
          <a:xfrm>
            <a:off x="8897608" y="6143307"/>
            <a:ext cx="1239520" cy="115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5470368-410F-4EF7-BF2E-9BE510B7803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7690" r="21757" b="29266"/>
          <a:stretch/>
        </p:blipFill>
        <p:spPr bwMode="auto">
          <a:xfrm>
            <a:off x="5806161" y="7360049"/>
            <a:ext cx="1196218" cy="1226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FE5254E-6BD4-488C-BD30-48A15499B17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23922" r="25620" b="28612"/>
          <a:stretch/>
        </p:blipFill>
        <p:spPr bwMode="auto">
          <a:xfrm>
            <a:off x="11801022" y="1988329"/>
            <a:ext cx="1070610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983BB8-FEA5-45C6-BF5C-FDFC8EBF2F3E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20378" r="25737" b="27575"/>
          <a:stretch/>
        </p:blipFill>
        <p:spPr bwMode="auto">
          <a:xfrm>
            <a:off x="16003537" y="2958432"/>
            <a:ext cx="1159510" cy="1146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1F356E2-125F-4242-ACD6-45508EA2058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23294" r="27158" b="32172"/>
          <a:stretch/>
        </p:blipFill>
        <p:spPr bwMode="auto">
          <a:xfrm>
            <a:off x="11811182" y="4124569"/>
            <a:ext cx="1088261" cy="1059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66096BD-387E-43F4-9F5B-AE92770A5A2F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15354" r="21929" b="35905"/>
          <a:stretch/>
        </p:blipFill>
        <p:spPr bwMode="auto">
          <a:xfrm>
            <a:off x="16339460" y="5208080"/>
            <a:ext cx="966853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155514C-3015-4F25-9343-FB45E82D6ECB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27202" r="26764" b="28901"/>
          <a:stretch/>
        </p:blipFill>
        <p:spPr bwMode="auto">
          <a:xfrm>
            <a:off x="15271238" y="5184150"/>
            <a:ext cx="1067766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B82E67C-2167-4EAB-AFCF-78F76FDB3FEF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16574" r="21336" b="26613"/>
          <a:stretch/>
        </p:blipFill>
        <p:spPr bwMode="auto">
          <a:xfrm>
            <a:off x="11811182" y="6346616"/>
            <a:ext cx="1105884" cy="1199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EFB84AB-F7F4-4C3F-A434-17EA86D7DB0E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15442" r="23295" b="24981"/>
          <a:stretch/>
        </p:blipFill>
        <p:spPr bwMode="auto">
          <a:xfrm>
            <a:off x="16110520" y="7336395"/>
            <a:ext cx="1067767" cy="1117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1F1ACEA-EBE9-407E-A9F5-0A048B2AC6B3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16762" r="15918" b="30051"/>
          <a:stretch/>
        </p:blipFill>
        <p:spPr bwMode="auto">
          <a:xfrm>
            <a:off x="11801023" y="8255819"/>
            <a:ext cx="1067766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762A9E-88C7-47E6-8965-D39E0184B78B}"/>
              </a:ext>
            </a:extLst>
          </p:cNvPr>
          <p:cNvSpPr txBox="1"/>
          <p:nvPr/>
        </p:nvSpPr>
        <p:spPr>
          <a:xfrm>
            <a:off x="7002379" y="1988328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Valurautaiset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putket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134F2A8-F95E-4502-A118-9C8627AF0C5C}"/>
              </a:ext>
            </a:extLst>
          </p:cNvPr>
          <p:cNvSpPr txBox="1"/>
          <p:nvPr/>
        </p:nvSpPr>
        <p:spPr>
          <a:xfrm>
            <a:off x="7002379" y="4733848"/>
            <a:ext cx="4122821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Ruostumattomat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teräsputket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0E8D7E4-1AB8-4ECA-BA8C-7B42848BE90B}"/>
              </a:ext>
            </a:extLst>
          </p:cNvPr>
          <p:cNvSpPr txBox="1"/>
          <p:nvPr/>
        </p:nvSpPr>
        <p:spPr>
          <a:xfrm>
            <a:off x="7002379" y="7382650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Kupariputket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C8BE24-8887-474C-9E18-81CC35B11FB4}"/>
              </a:ext>
            </a:extLst>
          </p:cNvPr>
          <p:cNvSpPr txBox="1"/>
          <p:nvPr/>
        </p:nvSpPr>
        <p:spPr>
          <a:xfrm>
            <a:off x="4744997" y="6133187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Galvanoitu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terös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ED929D-FAF7-41E0-B522-531B27190A59}"/>
              </a:ext>
            </a:extLst>
          </p:cNvPr>
          <p:cNvSpPr txBox="1"/>
          <p:nvPr/>
        </p:nvSpPr>
        <p:spPr>
          <a:xfrm>
            <a:off x="4744997" y="3415468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Teräsputket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A7636A-CE15-4832-B2E7-46CB8A935B82}"/>
              </a:ext>
            </a:extLst>
          </p:cNvPr>
          <p:cNvSpPr txBox="1"/>
          <p:nvPr/>
        </p:nvSpPr>
        <p:spPr>
          <a:xfrm>
            <a:off x="12847569" y="1988327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PVC-U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D741003-A91D-4D00-AA6D-07B2541ED025}"/>
              </a:ext>
            </a:extLst>
          </p:cNvPr>
          <p:cNvSpPr txBox="1"/>
          <p:nvPr/>
        </p:nvSpPr>
        <p:spPr>
          <a:xfrm>
            <a:off x="12847569" y="4130313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Polyeteeniputket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D55BB17-2261-41E1-838A-1BD35FEBB4A7}"/>
              </a:ext>
            </a:extLst>
          </p:cNvPr>
          <p:cNvSpPr txBox="1"/>
          <p:nvPr/>
        </p:nvSpPr>
        <p:spPr>
          <a:xfrm>
            <a:off x="12910939" y="6388899"/>
            <a:ext cx="3193454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Polypropeeni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AA95FFD-27E2-47AD-974A-B726B35A8932}"/>
              </a:ext>
            </a:extLst>
          </p:cNvPr>
          <p:cNvSpPr txBox="1"/>
          <p:nvPr/>
        </p:nvSpPr>
        <p:spPr>
          <a:xfrm>
            <a:off x="12917066" y="8292917"/>
            <a:ext cx="3193454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Monikerroksiset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komposiittiputket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1DC0684-4F39-47F1-9C14-CD62DD79EFFE}"/>
              </a:ext>
            </a:extLst>
          </p:cNvPr>
          <p:cNvSpPr txBox="1"/>
          <p:nvPr/>
        </p:nvSpPr>
        <p:spPr>
          <a:xfrm>
            <a:off x="12837390" y="2969832"/>
            <a:ext cx="3193454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PVC-C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0E91954-5D80-4AE2-A665-7300252C1A36}"/>
              </a:ext>
            </a:extLst>
          </p:cNvPr>
          <p:cNvSpPr txBox="1"/>
          <p:nvPr/>
        </p:nvSpPr>
        <p:spPr>
          <a:xfrm>
            <a:off x="11688314" y="5182750"/>
            <a:ext cx="3193454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PEX/PER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Polyeteeni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573D1C5-9304-450D-B266-AF38F1E47AF2}"/>
              </a:ext>
            </a:extLst>
          </p:cNvPr>
          <p:cNvSpPr txBox="1"/>
          <p:nvPr/>
        </p:nvSpPr>
        <p:spPr>
          <a:xfrm>
            <a:off x="12837390" y="7327534"/>
            <a:ext cx="3193454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Polybuteeni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1B1BA195-A0C3-468C-9DB8-57DD4D16D74F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168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5432256"/>
            <a:chOff x="0" y="-95249"/>
            <a:chExt cx="9216551" cy="7243010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243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lang="es-ES" sz="48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KUIVARAKENNE- JA TIIVISTEJÄRJESTELMÄT</a:t>
              </a: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F2FB2F-FD56-411B-9E9A-321608A65697}"/>
              </a:ext>
            </a:extLst>
          </p:cNvPr>
          <p:cNvSpPr txBox="1"/>
          <p:nvPr/>
        </p:nvSpPr>
        <p:spPr>
          <a:xfrm>
            <a:off x="10145028" y="971550"/>
            <a:ext cx="7114272" cy="5760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Nykyään erilaiset teollisuuden julkisivunsulkimet, kuten metalli- ja puupaneeleista koostuvat kevytjärjestelmät, esivalmistetut kipsilevyt ja erilaiset verhoseinärakenteet ovat teknologinen ja taloudellisesti kilpailukykyinen vaihtoehto perinteisiin, erilaisista keramiikkaosista rakennettuihin sulkimiin esim. tiileen tai betoniin verrattuna.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Tämän tyyppinen teollinen rakennusjärjestelmä tarvitsee vakauden ja lujuuden takaamiseksi tukirakenteen, jossa on lukitus- ja kiinnityselementit.</a:t>
            </a:r>
            <a:endParaRPr lang="es-ES" sz="2400" b="1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EF8827BB-7295-4F96-A626-ABF6C422278C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98978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37438" y="640274"/>
            <a:ext cx="7611751" cy="4911008"/>
            <a:chOff x="-5004" y="-517902"/>
            <a:chExt cx="9495473" cy="6548011"/>
          </a:xfrm>
        </p:grpSpPr>
        <p:sp>
          <p:nvSpPr>
            <p:cNvPr id="3" name="TextBox 3"/>
            <p:cNvSpPr txBox="1"/>
            <p:nvPr/>
          </p:nvSpPr>
          <p:spPr>
            <a:xfrm>
              <a:off x="0" y="-517902"/>
              <a:ext cx="9490469" cy="3123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Uusiutuvan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energian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osuus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veden</a:t>
              </a:r>
              <a:r>
                <a:rPr lang="en-US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lämmityksessä</a:t>
              </a:r>
              <a:endParaRPr lang="en-US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Aurinkopaneelien asennus on erittäin kestävä järjestelmä, joka voi auttaa lämmitysprosesseissa varmistaen, että rakennuksessa on mahdollisimman vähän energiaa kuluttavaa kuumaa vettä.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5004" y="3166077"/>
              <a:ext cx="9490469" cy="2864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 spc="120" dirty="0" err="1">
                  <a:solidFill>
                    <a:srgbClr val="456A2C"/>
                  </a:solidFill>
                  <a:latin typeface="Glacial Indifference"/>
                </a:rPr>
                <a:t>Sanitaatio</a:t>
              </a:r>
              <a:endParaRPr lang="en-US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Puhtaan veden lisäksi on todella tärkeää rakentaa riittävä </a:t>
              </a: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sanitaatioverkosto</a:t>
              </a: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, jotta kaikki likavesi poistuu asuntojen sisältä sekä sadevesi katolta ja terasseilta.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216551" cy="34777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Pohdittavia</a:t>
              </a:r>
              <a:r>
                <a:rPr lang="en-US" sz="62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aiheita</a:t>
              </a:r>
              <a:endPara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D3826F4-81EC-4FBE-B627-096145F5BFAD}"/>
              </a:ext>
            </a:extLst>
          </p:cNvPr>
          <p:cNvSpPr txBox="1"/>
          <p:nvPr/>
        </p:nvSpPr>
        <p:spPr>
          <a:xfrm>
            <a:off x="10101343" y="6325270"/>
            <a:ext cx="7607740" cy="258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Materiaalit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Putkissa käytettävät materiaalit voivat olla metallisia, sementtikomponenteista valmistettuja tai muovia, jotka ovat jokaisesta käytettävästä materiaalista useita eri spesifisiä muunnelmia, joista yleisimmät ovat metallia tai muovia.</a:t>
            </a: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86596C1-94CD-4AC1-85AC-B26796407795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86091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37438" y="450054"/>
            <a:ext cx="7611751" cy="8660847"/>
            <a:chOff x="-5004" y="-517902"/>
            <a:chExt cx="9495473" cy="11547795"/>
          </a:xfrm>
        </p:grpSpPr>
        <p:sp>
          <p:nvSpPr>
            <p:cNvPr id="3" name="TextBox 3"/>
            <p:cNvSpPr txBox="1"/>
            <p:nvPr/>
          </p:nvSpPr>
          <p:spPr>
            <a:xfrm>
              <a:off x="0" y="-517902"/>
              <a:ext cx="9490469" cy="2975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es-ES" sz="2400" b="1" spc="120" dirty="0">
                  <a:solidFill>
                    <a:srgbClr val="456A2C"/>
                  </a:solidFill>
                  <a:latin typeface="Glacial Indifference"/>
                </a:rPr>
                <a:t>Paneelit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Paneelit muodostavat elementin, joka antaa sulkimen ulkonäön valitusta tekstuurista, väristä ja rakenteesta riippuen.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5004" y="3166078"/>
              <a:ext cx="9490469" cy="2975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en-GB" sz="2400" b="1" spc="120" dirty="0" err="1">
                  <a:solidFill>
                    <a:srgbClr val="456A2C"/>
                  </a:solidFill>
                  <a:latin typeface="Glacial Indifference"/>
                </a:rPr>
                <a:t>Apurakenteet</a:t>
              </a:r>
              <a:endParaRPr lang="en-GB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Apurakenne on se, joka välittää saamansa voimat, pääasiassa oman painonsa ja tuulen vaikutuksen, rakennuksen kantavaan rakenteeseen.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F9A1D6BE-5BEA-483E-B16E-B750AC8DF9D8}"/>
                </a:ext>
              </a:extLst>
            </p:cNvPr>
            <p:cNvSpPr txBox="1"/>
            <p:nvPr/>
          </p:nvSpPr>
          <p:spPr>
            <a:xfrm>
              <a:off x="-5004" y="7316056"/>
              <a:ext cx="9490469" cy="3713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en-GB" sz="2400" b="1" spc="120" dirty="0" err="1">
                  <a:solidFill>
                    <a:srgbClr val="456A2C"/>
                  </a:solidFill>
                  <a:latin typeface="Glacial Indifference"/>
                </a:rPr>
                <a:t>Eristäminen</a:t>
              </a:r>
              <a:endParaRPr lang="en-GB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Useimmissa tapauksissa runkojen väliin sijoitetaan jonkin verran eristemateriaalia, jotta seinäkoostumukselle saataisiin parhaat </a:t>
              </a: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hydrotermiset</a:t>
              </a: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 ja lämpöolosuhteet.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815266"/>
              <a:ext cx="9216551" cy="171366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Elementit</a:t>
              </a:r>
              <a:endPara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26A5A9-F83E-4C7A-A19A-AFCFDD75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66" y="3322787"/>
            <a:ext cx="7787737" cy="5646429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938E0C3B-22DC-48CF-B5E9-A0E4031B1B2C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8525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8516" y="962977"/>
            <a:ext cx="16573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Kuivarakenteen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LAATU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High quality control and homogeneity of the product as it is manufactured in industrial installations.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KEVYT PAINO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Joko siksi, että paneelien ja apurakenteen elementtien materiaalit ovat kevyitä, tai siksi, että niillä saavutetaan tarvittava jäykkyys pienellä paksuudella.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RAKENTAMISEN NOPEUS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Paneelit valmistetaan konepajassa, kun taas muut työt tehdään kohteessa. Kun ne saapuvat työmaalle, ne kootaan kuivilla järjestelmillä.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0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MAHDOLLISUUDET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Aft>
                  <a:spcPts val="600"/>
                </a:spcAft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Muovin mahdollisuudet, laaja valikoima viimeistelymateriaaleja, muotoja, mittoja, pintarakenteita ja värejä.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10CA8A6-9FE7-46B5-8016-589B391D593B}"/>
              </a:ext>
            </a:extLst>
          </p:cNvPr>
          <p:cNvSpPr txBox="1"/>
          <p:nvPr/>
        </p:nvSpPr>
        <p:spPr>
          <a:xfrm>
            <a:off x="9651560" y="9743620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LUENTO 3: </a:t>
            </a: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Putkityöt, kuivarakennejärjestelmät ja tiivistäminen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561</Words>
  <Application>Microsoft Office PowerPoint</Application>
  <PresentationFormat>Mukautettu</PresentationFormat>
  <Paragraphs>81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 Black</vt:lpstr>
      <vt:lpstr>Glacial Indifference Bold</vt:lpstr>
      <vt:lpstr>Glacial Indifference</vt:lpstr>
      <vt:lpstr>Calibri</vt:lpstr>
      <vt:lpstr>Arial</vt:lpstr>
      <vt:lpstr>League Spartan</vt:lpstr>
      <vt:lpstr>Verdana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70</cp:revision>
  <dcterms:created xsi:type="dcterms:W3CDTF">2006-08-16T00:00:00Z</dcterms:created>
  <dcterms:modified xsi:type="dcterms:W3CDTF">2022-04-19T20:01:34Z</dcterms:modified>
  <dc:identifier>DAD7Xzioke4</dc:identifier>
</cp:coreProperties>
</file>