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Lst>
  <p:notesMasterIdLst>
    <p:notesMasterId r:id="rId16"/>
  </p:notesMasterIdLst>
  <p:sldIdLst>
    <p:sldId id="256" r:id="rId4"/>
    <p:sldId id="272" r:id="rId5"/>
    <p:sldId id="273" r:id="rId6"/>
    <p:sldId id="289" r:id="rId7"/>
    <p:sldId id="290" r:id="rId8"/>
    <p:sldId id="291" r:id="rId9"/>
    <p:sldId id="285" r:id="rId10"/>
    <p:sldId id="286" r:id="rId11"/>
    <p:sldId id="287" r:id="rId12"/>
    <p:sldId id="288" r:id="rId13"/>
    <p:sldId id="292" r:id="rId14"/>
    <p:sldId id="293" r:id="rId15"/>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96633"/>
    <a:srgbClr val="EFF1EB"/>
    <a:srgbClr val="7F8D67"/>
    <a:srgbClr val="CDCC97"/>
    <a:srgbClr val="95D581"/>
    <a:srgbClr val="A3C143"/>
    <a:srgbClr val="F4FDBB"/>
    <a:srgbClr val="F7FEB8"/>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6E229A-D7AD-42EF-8F09-99BDA96D2DBF}" v="1762" dt="2021-01-16T23:53:30.0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16" autoAdjust="0"/>
    <p:restoredTop sz="94660"/>
  </p:normalViewPr>
  <p:slideViewPr>
    <p:cSldViewPr snapToGrid="0">
      <p:cViewPr varScale="1">
        <p:scale>
          <a:sx n="81" d="100"/>
          <a:sy n="81" d="100"/>
        </p:scale>
        <p:origin x="64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 pav" userId="a3a2df9770f80296" providerId="LiveId" clId="{116E229A-D7AD-42EF-8F09-99BDA96D2DBF}"/>
    <pc:docChg chg="undo custSel addSld delSld modSld">
      <pc:chgData name="m-i pav" userId="a3a2df9770f80296" providerId="LiveId" clId="{116E229A-D7AD-42EF-8F09-99BDA96D2DBF}" dt="2021-01-16T23:53:30.081" v="4179" actId="20577"/>
      <pc:docMkLst>
        <pc:docMk/>
      </pc:docMkLst>
      <pc:sldChg chg="addSp delSp modSp mod">
        <pc:chgData name="m-i pav" userId="a3a2df9770f80296" providerId="LiveId" clId="{116E229A-D7AD-42EF-8F09-99BDA96D2DBF}" dt="2021-01-16T20:28:11.809" v="315" actId="1076"/>
        <pc:sldMkLst>
          <pc:docMk/>
          <pc:sldMk cId="4218881550" sldId="256"/>
        </pc:sldMkLst>
        <pc:spChg chg="del">
          <ac:chgData name="m-i pav" userId="a3a2df9770f80296" providerId="LiveId" clId="{116E229A-D7AD-42EF-8F09-99BDA96D2DBF}" dt="2021-01-16T20:20:08.549" v="7" actId="478"/>
          <ac:spMkLst>
            <pc:docMk/>
            <pc:sldMk cId="4218881550" sldId="256"/>
            <ac:spMk id="2" creationId="{216851F4-0335-4326-B4DD-7A42FDAF801F}"/>
          </ac:spMkLst>
        </pc:spChg>
        <pc:spChg chg="mod">
          <ac:chgData name="m-i pav" userId="a3a2df9770f80296" providerId="LiveId" clId="{116E229A-D7AD-42EF-8F09-99BDA96D2DBF}" dt="2021-01-16T20:20:39.589" v="19" actId="20577"/>
          <ac:spMkLst>
            <pc:docMk/>
            <pc:sldMk cId="4218881550" sldId="256"/>
            <ac:spMk id="3" creationId="{94AE9914-2044-484D-AB79-9EF73C7AADF5}"/>
          </ac:spMkLst>
        </pc:spChg>
        <pc:spChg chg="add del mod">
          <ac:chgData name="m-i pav" userId="a3a2df9770f80296" providerId="LiveId" clId="{116E229A-D7AD-42EF-8F09-99BDA96D2DBF}" dt="2021-01-16T20:20:12.520" v="8" actId="478"/>
          <ac:spMkLst>
            <pc:docMk/>
            <pc:sldMk cId="4218881550" sldId="256"/>
            <ac:spMk id="5" creationId="{E82BF2B2-7F0E-4860-93C6-E69C543CA2DF}"/>
          </ac:spMkLst>
        </pc:spChg>
        <pc:spChg chg="mod">
          <ac:chgData name="m-i pav" userId="a3a2df9770f80296" providerId="LiveId" clId="{116E229A-D7AD-42EF-8F09-99BDA96D2DBF}" dt="2021-01-16T20:21:59.039" v="78" actId="20577"/>
          <ac:spMkLst>
            <pc:docMk/>
            <pc:sldMk cId="4218881550" sldId="256"/>
            <ac:spMk id="10" creationId="{A846BE3C-F52E-41DC-B1AA-1C92D8FAA312}"/>
          </ac:spMkLst>
        </pc:spChg>
        <pc:spChg chg="add mod">
          <ac:chgData name="m-i pav" userId="a3a2df9770f80296" providerId="LiveId" clId="{116E229A-D7AD-42EF-8F09-99BDA96D2DBF}" dt="2021-01-16T20:28:11.809" v="315" actId="1076"/>
          <ac:spMkLst>
            <pc:docMk/>
            <pc:sldMk cId="4218881550" sldId="256"/>
            <ac:spMk id="11" creationId="{45757979-8A98-463C-85C6-99B2C188D897}"/>
          </ac:spMkLst>
        </pc:spChg>
        <pc:picChg chg="mod">
          <ac:chgData name="m-i pav" userId="a3a2df9770f80296" providerId="LiveId" clId="{116E229A-D7AD-42EF-8F09-99BDA96D2DBF}" dt="2021-01-16T20:21:18.870" v="51" actId="1076"/>
          <ac:picMkLst>
            <pc:docMk/>
            <pc:sldMk cId="4218881550" sldId="256"/>
            <ac:picMk id="20" creationId="{9A351692-DAC4-4AB4-9AB8-829CFC530089}"/>
          </ac:picMkLst>
        </pc:picChg>
      </pc:sldChg>
      <pc:sldChg chg="del">
        <pc:chgData name="m-i pav" userId="a3a2df9770f80296" providerId="LiveId" clId="{116E229A-D7AD-42EF-8F09-99BDA96D2DBF}" dt="2021-01-16T20:34:00.210" v="369" actId="47"/>
        <pc:sldMkLst>
          <pc:docMk/>
          <pc:sldMk cId="347494124" sldId="270"/>
        </pc:sldMkLst>
      </pc:sldChg>
      <pc:sldChg chg="modSp mod">
        <pc:chgData name="m-i pav" userId="a3a2df9770f80296" providerId="LiveId" clId="{116E229A-D7AD-42EF-8F09-99BDA96D2DBF}" dt="2021-01-16T20:25:13.764" v="208" actId="27636"/>
        <pc:sldMkLst>
          <pc:docMk/>
          <pc:sldMk cId="1146524043" sldId="272"/>
        </pc:sldMkLst>
        <pc:spChg chg="mod">
          <ac:chgData name="m-i pav" userId="a3a2df9770f80296" providerId="LiveId" clId="{116E229A-D7AD-42EF-8F09-99BDA96D2DBF}" dt="2021-01-16T20:22:55.865" v="95" actId="20577"/>
          <ac:spMkLst>
            <pc:docMk/>
            <pc:sldMk cId="1146524043" sldId="272"/>
            <ac:spMk id="2" creationId="{B785CF14-D8C0-48FA-9938-6A476E364986}"/>
          </ac:spMkLst>
        </pc:spChg>
        <pc:spChg chg="mod">
          <ac:chgData name="m-i pav" userId="a3a2df9770f80296" providerId="LiveId" clId="{116E229A-D7AD-42EF-8F09-99BDA96D2DBF}" dt="2021-01-16T20:25:13.764" v="208" actId="27636"/>
          <ac:spMkLst>
            <pc:docMk/>
            <pc:sldMk cId="1146524043" sldId="272"/>
            <ac:spMk id="3" creationId="{2B5986BA-A019-41B3-98B5-0CFB552A4B98}"/>
          </ac:spMkLst>
        </pc:spChg>
      </pc:sldChg>
      <pc:sldChg chg="addSp delSp modSp mod">
        <pc:chgData name="m-i pav" userId="a3a2df9770f80296" providerId="LiveId" clId="{116E229A-D7AD-42EF-8F09-99BDA96D2DBF}" dt="2021-01-16T20:27:47.283" v="314" actId="20577"/>
        <pc:sldMkLst>
          <pc:docMk/>
          <pc:sldMk cId="2552126422" sldId="273"/>
        </pc:sldMkLst>
        <pc:spChg chg="mod">
          <ac:chgData name="m-i pav" userId="a3a2df9770f80296" providerId="LiveId" clId="{116E229A-D7AD-42EF-8F09-99BDA96D2DBF}" dt="2021-01-16T20:25:47.461" v="246" actId="20577"/>
          <ac:spMkLst>
            <pc:docMk/>
            <pc:sldMk cId="2552126422" sldId="273"/>
            <ac:spMk id="2" creationId="{E797F528-5ACE-404E-AE58-F7DA16449F04}"/>
          </ac:spMkLst>
        </pc:spChg>
        <pc:spChg chg="add del mod">
          <ac:chgData name="m-i pav" userId="a3a2df9770f80296" providerId="LiveId" clId="{116E229A-D7AD-42EF-8F09-99BDA96D2DBF}" dt="2021-01-16T20:26:06.766" v="248" actId="478"/>
          <ac:spMkLst>
            <pc:docMk/>
            <pc:sldMk cId="2552126422" sldId="273"/>
            <ac:spMk id="5" creationId="{98E24319-4051-4CFE-9778-02D6C069A78A}"/>
          </ac:spMkLst>
        </pc:spChg>
        <pc:graphicFrameChg chg="del">
          <ac:chgData name="m-i pav" userId="a3a2df9770f80296" providerId="LiveId" clId="{116E229A-D7AD-42EF-8F09-99BDA96D2DBF}" dt="2021-01-16T20:26:00.589" v="247" actId="478"/>
          <ac:graphicFrameMkLst>
            <pc:docMk/>
            <pc:sldMk cId="2552126422" sldId="273"/>
            <ac:graphicFrameMk id="4" creationId="{DB19CB77-D8AE-4648-AD09-A22CD8E8F5FA}"/>
          </ac:graphicFrameMkLst>
        </pc:graphicFrameChg>
        <pc:graphicFrameChg chg="add del mod">
          <ac:chgData name="m-i pav" userId="a3a2df9770f80296" providerId="LiveId" clId="{116E229A-D7AD-42EF-8F09-99BDA96D2DBF}" dt="2021-01-16T20:26:13.907" v="250"/>
          <ac:graphicFrameMkLst>
            <pc:docMk/>
            <pc:sldMk cId="2552126422" sldId="273"/>
            <ac:graphicFrameMk id="10" creationId="{A586C550-214B-4C3A-9B7C-4A141EEF28BD}"/>
          </ac:graphicFrameMkLst>
        </pc:graphicFrameChg>
        <pc:graphicFrameChg chg="add mod ord">
          <ac:chgData name="m-i pav" userId="a3a2df9770f80296" providerId="LiveId" clId="{116E229A-D7AD-42EF-8F09-99BDA96D2DBF}" dt="2021-01-16T20:27:47.283" v="314" actId="20577"/>
          <ac:graphicFrameMkLst>
            <pc:docMk/>
            <pc:sldMk cId="2552126422" sldId="273"/>
            <ac:graphicFrameMk id="12" creationId="{A6F2138B-7535-4397-B074-010FB8B14E42}"/>
          </ac:graphicFrameMkLst>
        </pc:graphicFrameChg>
        <pc:picChg chg="add del mod ord">
          <ac:chgData name="m-i pav" userId="a3a2df9770f80296" providerId="LiveId" clId="{116E229A-D7AD-42EF-8F09-99BDA96D2DBF}" dt="2021-01-16T20:27:04.129" v="258"/>
          <ac:picMkLst>
            <pc:docMk/>
            <pc:sldMk cId="2552126422" sldId="273"/>
            <ac:picMk id="6" creationId="{17BF6D2F-DE20-444E-8B6E-1AE2D9F99D3A}"/>
          </ac:picMkLst>
        </pc:picChg>
      </pc:sldChg>
      <pc:sldChg chg="del">
        <pc:chgData name="m-i pav" userId="a3a2df9770f80296" providerId="LiveId" clId="{116E229A-D7AD-42EF-8F09-99BDA96D2DBF}" dt="2021-01-16T20:32:06.857" v="324" actId="47"/>
        <pc:sldMkLst>
          <pc:docMk/>
          <pc:sldMk cId="1732145609" sldId="274"/>
        </pc:sldMkLst>
      </pc:sldChg>
      <pc:sldChg chg="del">
        <pc:chgData name="m-i pav" userId="a3a2df9770f80296" providerId="LiveId" clId="{116E229A-D7AD-42EF-8F09-99BDA96D2DBF}" dt="2021-01-16T20:29:33.106" v="317" actId="47"/>
        <pc:sldMkLst>
          <pc:docMk/>
          <pc:sldMk cId="48642441" sldId="282"/>
        </pc:sldMkLst>
      </pc:sldChg>
      <pc:sldChg chg="del">
        <pc:chgData name="m-i pav" userId="a3a2df9770f80296" providerId="LiveId" clId="{116E229A-D7AD-42EF-8F09-99BDA96D2DBF}" dt="2021-01-16T20:30:33.518" v="321" actId="47"/>
        <pc:sldMkLst>
          <pc:docMk/>
          <pc:sldMk cId="3421305296" sldId="283"/>
        </pc:sldMkLst>
      </pc:sldChg>
      <pc:sldChg chg="del">
        <pc:chgData name="m-i pav" userId="a3a2df9770f80296" providerId="LiveId" clId="{116E229A-D7AD-42EF-8F09-99BDA96D2DBF}" dt="2021-01-16T20:30:34.763" v="322" actId="47"/>
        <pc:sldMkLst>
          <pc:docMk/>
          <pc:sldMk cId="1303199685" sldId="284"/>
        </pc:sldMkLst>
      </pc:sldChg>
      <pc:sldChg chg="addSp delSp modSp mod">
        <pc:chgData name="m-i pav" userId="a3a2df9770f80296" providerId="LiveId" clId="{116E229A-D7AD-42EF-8F09-99BDA96D2DBF}" dt="2021-01-16T22:11:48.467" v="1885" actId="20577"/>
        <pc:sldMkLst>
          <pc:docMk/>
          <pc:sldMk cId="2947913737" sldId="285"/>
        </pc:sldMkLst>
        <pc:spChg chg="mod">
          <ac:chgData name="m-i pav" userId="a3a2df9770f80296" providerId="LiveId" clId="{116E229A-D7AD-42EF-8F09-99BDA96D2DBF}" dt="2021-01-16T20:38:47.720" v="638" actId="20577"/>
          <ac:spMkLst>
            <pc:docMk/>
            <pc:sldMk cId="2947913737" sldId="285"/>
            <ac:spMk id="2" creationId="{D8289487-7C4B-424B-B953-7B61604DBAD6}"/>
          </ac:spMkLst>
        </pc:spChg>
        <pc:spChg chg="mod">
          <ac:chgData name="m-i pav" userId="a3a2df9770f80296" providerId="LiveId" clId="{116E229A-D7AD-42EF-8F09-99BDA96D2DBF}" dt="2021-01-16T22:11:48.467" v="1885" actId="20577"/>
          <ac:spMkLst>
            <pc:docMk/>
            <pc:sldMk cId="2947913737" sldId="285"/>
            <ac:spMk id="4" creationId="{A7EAD81D-DA1F-4729-ACF2-DF3E5DB64228}"/>
          </ac:spMkLst>
        </pc:spChg>
        <pc:spChg chg="add del mod">
          <ac:chgData name="m-i pav" userId="a3a2df9770f80296" providerId="LiveId" clId="{116E229A-D7AD-42EF-8F09-99BDA96D2DBF}" dt="2021-01-16T20:40:33.217" v="743" actId="113"/>
          <ac:spMkLst>
            <pc:docMk/>
            <pc:sldMk cId="2947913737" sldId="285"/>
            <ac:spMk id="6" creationId="{B3241D9F-834B-40DB-9C3E-3CE32D05AE36}"/>
          </ac:spMkLst>
        </pc:spChg>
      </pc:sldChg>
      <pc:sldChg chg="addSp delSp modSp mod">
        <pc:chgData name="m-i pav" userId="a3a2df9770f80296" providerId="LiveId" clId="{116E229A-D7AD-42EF-8F09-99BDA96D2DBF}" dt="2021-01-16T22:42:25.765" v="2492" actId="20577"/>
        <pc:sldMkLst>
          <pc:docMk/>
          <pc:sldMk cId="691399345" sldId="286"/>
        </pc:sldMkLst>
        <pc:spChg chg="mod">
          <ac:chgData name="m-i pav" userId="a3a2df9770f80296" providerId="LiveId" clId="{116E229A-D7AD-42EF-8F09-99BDA96D2DBF}" dt="2021-01-16T20:41:38.437" v="802" actId="20577"/>
          <ac:spMkLst>
            <pc:docMk/>
            <pc:sldMk cId="691399345" sldId="286"/>
            <ac:spMk id="2" creationId="{7DBE8BFB-52D6-4E9A-8CD2-E65EC35284C6}"/>
          </ac:spMkLst>
        </pc:spChg>
        <pc:spChg chg="mod">
          <ac:chgData name="m-i pav" userId="a3a2df9770f80296" providerId="LiveId" clId="{116E229A-D7AD-42EF-8F09-99BDA96D2DBF}" dt="2021-01-16T22:42:25.765" v="2492" actId="20577"/>
          <ac:spMkLst>
            <pc:docMk/>
            <pc:sldMk cId="691399345" sldId="286"/>
            <ac:spMk id="3" creationId="{03CC80CB-1D76-4F51-A22B-4F793F90DCA9}"/>
          </ac:spMkLst>
        </pc:spChg>
        <pc:spChg chg="mod">
          <ac:chgData name="m-i pav" userId="a3a2df9770f80296" providerId="LiveId" clId="{116E229A-D7AD-42EF-8F09-99BDA96D2DBF}" dt="2021-01-16T21:47:40.637" v="1213" actId="1076"/>
          <ac:spMkLst>
            <pc:docMk/>
            <pc:sldMk cId="691399345" sldId="286"/>
            <ac:spMk id="4" creationId="{8301A81D-A773-4BA3-A218-B7EE7EB67384}"/>
          </ac:spMkLst>
        </pc:spChg>
        <pc:spChg chg="add del">
          <ac:chgData name="m-i pav" userId="a3a2df9770f80296" providerId="LiveId" clId="{116E229A-D7AD-42EF-8F09-99BDA96D2DBF}" dt="2021-01-16T22:15:49.405" v="2201"/>
          <ac:spMkLst>
            <pc:docMk/>
            <pc:sldMk cId="691399345" sldId="286"/>
            <ac:spMk id="5" creationId="{F4B3EA16-9D65-4115-9E31-28D4760D8C69}"/>
          </ac:spMkLst>
        </pc:spChg>
      </pc:sldChg>
      <pc:sldChg chg="modSp mod">
        <pc:chgData name="m-i pav" userId="a3a2df9770f80296" providerId="LiveId" clId="{116E229A-D7AD-42EF-8F09-99BDA96D2DBF}" dt="2021-01-16T23:35:59.986" v="3558" actId="20577"/>
        <pc:sldMkLst>
          <pc:docMk/>
          <pc:sldMk cId="3012642254" sldId="287"/>
        </pc:sldMkLst>
        <pc:spChg chg="mod">
          <ac:chgData name="m-i pav" userId="a3a2df9770f80296" providerId="LiveId" clId="{116E229A-D7AD-42EF-8F09-99BDA96D2DBF}" dt="2021-01-16T21:06:40.830" v="897"/>
          <ac:spMkLst>
            <pc:docMk/>
            <pc:sldMk cId="3012642254" sldId="287"/>
            <ac:spMk id="2" creationId="{7DBE8BFB-52D6-4E9A-8CD2-E65EC35284C6}"/>
          </ac:spMkLst>
        </pc:spChg>
        <pc:spChg chg="mod">
          <ac:chgData name="m-i pav" userId="a3a2df9770f80296" providerId="LiveId" clId="{116E229A-D7AD-42EF-8F09-99BDA96D2DBF}" dt="2021-01-16T21:47:19.002" v="1210" actId="1076"/>
          <ac:spMkLst>
            <pc:docMk/>
            <pc:sldMk cId="3012642254" sldId="287"/>
            <ac:spMk id="4" creationId="{8301A81D-A773-4BA3-A218-B7EE7EB67384}"/>
          </ac:spMkLst>
        </pc:spChg>
        <pc:graphicFrameChg chg="mod">
          <ac:chgData name="m-i pav" userId="a3a2df9770f80296" providerId="LiveId" clId="{116E229A-D7AD-42EF-8F09-99BDA96D2DBF}" dt="2021-01-16T23:35:59.986" v="3558" actId="20577"/>
          <ac:graphicFrameMkLst>
            <pc:docMk/>
            <pc:sldMk cId="3012642254" sldId="287"/>
            <ac:graphicFrameMk id="5" creationId="{718A4DBF-63CA-4D46-A5EE-13D8E33E4C96}"/>
          </ac:graphicFrameMkLst>
        </pc:graphicFrameChg>
      </pc:sldChg>
      <pc:sldChg chg="modSp mod">
        <pc:chgData name="m-i pav" userId="a3a2df9770f80296" providerId="LiveId" clId="{116E229A-D7AD-42EF-8F09-99BDA96D2DBF}" dt="2021-01-16T23:53:30.081" v="4179" actId="20577"/>
        <pc:sldMkLst>
          <pc:docMk/>
          <pc:sldMk cId="2607868992" sldId="288"/>
        </pc:sldMkLst>
        <pc:spChg chg="mod">
          <ac:chgData name="m-i pav" userId="a3a2df9770f80296" providerId="LiveId" clId="{116E229A-D7AD-42EF-8F09-99BDA96D2DBF}" dt="2021-01-16T21:06:45.948" v="898"/>
          <ac:spMkLst>
            <pc:docMk/>
            <pc:sldMk cId="2607868992" sldId="288"/>
            <ac:spMk id="2" creationId="{7DBE8BFB-52D6-4E9A-8CD2-E65EC35284C6}"/>
          </ac:spMkLst>
        </pc:spChg>
        <pc:spChg chg="mod">
          <ac:chgData name="m-i pav" userId="a3a2df9770f80296" providerId="LiveId" clId="{116E229A-D7AD-42EF-8F09-99BDA96D2DBF}" dt="2021-01-16T23:39:17.503" v="3595" actId="1076"/>
          <ac:spMkLst>
            <pc:docMk/>
            <pc:sldMk cId="2607868992" sldId="288"/>
            <ac:spMk id="4" creationId="{8301A81D-A773-4BA3-A218-B7EE7EB67384}"/>
          </ac:spMkLst>
        </pc:spChg>
        <pc:graphicFrameChg chg="mod">
          <ac:chgData name="m-i pav" userId="a3a2df9770f80296" providerId="LiveId" clId="{116E229A-D7AD-42EF-8F09-99BDA96D2DBF}" dt="2021-01-16T23:53:30.081" v="4179" actId="20577"/>
          <ac:graphicFrameMkLst>
            <pc:docMk/>
            <pc:sldMk cId="2607868992" sldId="288"/>
            <ac:graphicFrameMk id="5" creationId="{718A4DBF-63CA-4D46-A5EE-13D8E33E4C96}"/>
          </ac:graphicFrameMkLst>
        </pc:graphicFrameChg>
        <pc:picChg chg="mod">
          <ac:chgData name="m-i pav" userId="a3a2df9770f80296" providerId="LiveId" clId="{116E229A-D7AD-42EF-8F09-99BDA96D2DBF}" dt="2021-01-16T23:53:21.173" v="4168" actId="1076"/>
          <ac:picMkLst>
            <pc:docMk/>
            <pc:sldMk cId="2607868992" sldId="288"/>
            <ac:picMk id="2050" creationId="{15075828-B245-47B2-A36D-484632C39D79}"/>
          </ac:picMkLst>
        </pc:picChg>
      </pc:sldChg>
      <pc:sldChg chg="modSp add mod">
        <pc:chgData name="m-i pav" userId="a3a2df9770f80296" providerId="LiveId" clId="{116E229A-D7AD-42EF-8F09-99BDA96D2DBF}" dt="2021-01-16T20:36:34.209" v="563" actId="120"/>
        <pc:sldMkLst>
          <pc:docMk/>
          <pc:sldMk cId="496549312" sldId="289"/>
        </pc:sldMkLst>
        <pc:spChg chg="mod">
          <ac:chgData name="m-i pav" userId="a3a2df9770f80296" providerId="LiveId" clId="{116E229A-D7AD-42EF-8F09-99BDA96D2DBF}" dt="2021-01-16T20:36:34.209" v="563" actId="120"/>
          <ac:spMkLst>
            <pc:docMk/>
            <pc:sldMk cId="496549312" sldId="289"/>
            <ac:spMk id="2" creationId="{66727DA2-62BF-4442-A706-9718D08F2559}"/>
          </ac:spMkLst>
        </pc:spChg>
      </pc:sldChg>
      <pc:sldChg chg="modSp add del">
        <pc:chgData name="m-i pav" userId="a3a2df9770f80296" providerId="LiveId" clId="{116E229A-D7AD-42EF-8F09-99BDA96D2DBF}" dt="2021-01-16T21:07:52.562" v="900" actId="20577"/>
        <pc:sldMkLst>
          <pc:docMk/>
          <pc:sldMk cId="4050790848" sldId="290"/>
        </pc:sldMkLst>
        <pc:graphicFrameChg chg="mod">
          <ac:chgData name="m-i pav" userId="a3a2df9770f80296" providerId="LiveId" clId="{116E229A-D7AD-42EF-8F09-99BDA96D2DBF}" dt="2021-01-16T21:07:52.562" v="900" actId="20577"/>
          <ac:graphicFrameMkLst>
            <pc:docMk/>
            <pc:sldMk cId="4050790848" sldId="290"/>
            <ac:graphicFrameMk id="4" creationId="{BD09B267-C1F5-41D1-8F45-ABCE46BA659C}"/>
          </ac:graphicFrameMkLst>
        </pc:graphicFrameChg>
      </pc:sldChg>
      <pc:sldChg chg="add del">
        <pc:chgData name="m-i pav" userId="a3a2df9770f80296" providerId="LiveId" clId="{116E229A-D7AD-42EF-8F09-99BDA96D2DBF}" dt="2021-01-16T20:30:29.199" v="320" actId="47"/>
        <pc:sldMkLst>
          <pc:docMk/>
          <pc:sldMk cId="2219054298" sldId="291"/>
        </pc:sldMkLst>
      </pc:sldChg>
      <pc:sldChg chg="modSp add mod">
        <pc:chgData name="m-i pav" userId="a3a2df9770f80296" providerId="LiveId" clId="{116E229A-D7AD-42EF-8F09-99BDA96D2DBF}" dt="2021-01-16T20:35:11.209" v="524" actId="1076"/>
        <pc:sldMkLst>
          <pc:docMk/>
          <pc:sldMk cId="1301897093" sldId="292"/>
        </pc:sldMkLst>
        <pc:spChg chg="mod">
          <ac:chgData name="m-i pav" userId="a3a2df9770f80296" providerId="LiveId" clId="{116E229A-D7AD-42EF-8F09-99BDA96D2DBF}" dt="2021-01-16T20:35:11.209" v="524" actId="1076"/>
          <ac:spMkLst>
            <pc:docMk/>
            <pc:sldMk cId="1301897093" sldId="292"/>
            <ac:spMk id="2" creationId="{0542776A-BDCA-4BCB-8FD2-7C49630088FC}"/>
          </ac:spMkLst>
        </pc:spChg>
      </pc:sldChg>
      <pc:sldChg chg="add del">
        <pc:chgData name="m-i pav" userId="a3a2df9770f80296" providerId="LiveId" clId="{116E229A-D7AD-42EF-8F09-99BDA96D2DBF}" dt="2021-01-16T20:33:05.714" v="326" actId="2696"/>
        <pc:sldMkLst>
          <pc:docMk/>
          <pc:sldMk cId="922312665" sldId="293"/>
        </pc:sldMkLst>
      </pc:sldChg>
      <pc:sldChg chg="addSp modSp add mod">
        <pc:chgData name="m-i pav" userId="a3a2df9770f80296" providerId="LiveId" clId="{116E229A-D7AD-42EF-8F09-99BDA96D2DBF}" dt="2021-01-16T20:36:08.231" v="562" actId="20577"/>
        <pc:sldMkLst>
          <pc:docMk/>
          <pc:sldMk cId="1772320400" sldId="293"/>
        </pc:sldMkLst>
        <pc:spChg chg="mod">
          <ac:chgData name="m-i pav" userId="a3a2df9770f80296" providerId="LiveId" clId="{116E229A-D7AD-42EF-8F09-99BDA96D2DBF}" dt="2021-01-16T20:35:30.350" v="531" actId="1076"/>
          <ac:spMkLst>
            <pc:docMk/>
            <pc:sldMk cId="1772320400" sldId="293"/>
            <ac:spMk id="10" creationId="{1847B5BC-FF39-4437-A2DC-E074553BF618}"/>
          </ac:spMkLst>
        </pc:spChg>
        <pc:spChg chg="add mod">
          <ac:chgData name="m-i pav" userId="a3a2df9770f80296" providerId="LiveId" clId="{116E229A-D7AD-42EF-8F09-99BDA96D2DBF}" dt="2021-01-16T20:36:08.231" v="562" actId="20577"/>
          <ac:spMkLst>
            <pc:docMk/>
            <pc:sldMk cId="1772320400" sldId="293"/>
            <ac:spMk id="15" creationId="{DC5F5782-1776-4D4F-82BC-F9D15DCD3F25}"/>
          </ac:spMkLst>
        </pc:spChg>
      </pc:sldChg>
      <pc:sldChg chg="add del">
        <pc:chgData name="m-i pav" userId="a3a2df9770f80296" providerId="LiveId" clId="{116E229A-D7AD-42EF-8F09-99BDA96D2DBF}" dt="2021-01-16T20:33:22.515" v="328"/>
        <pc:sldMkLst>
          <pc:docMk/>
          <pc:sldMk cId="2786665382" sldId="293"/>
        </pc:sldMkLst>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ata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BE6781-AE20-443C-A09E-E4732D5AE6DA}" type="doc">
      <dgm:prSet loTypeId="urn:microsoft.com/office/officeart/2008/layout/VerticalCurvedList" loCatId="list" qsTypeId="urn:microsoft.com/office/officeart/2005/8/quickstyle/simple1" qsCatId="simple" csTypeId="urn:microsoft.com/office/officeart/2005/8/colors/accent1_2" csCatId="accent1" phldr="1"/>
      <dgm:spPr/>
    </dgm:pt>
    <dgm:pt modelId="{20502E96-8D89-4F68-8B1B-03BFEBA6BEDA}">
      <dgm:prSet phldrT="[Texto]" custT="1"/>
      <dgm:spPr>
        <a:solidFill>
          <a:schemeClr val="accent5">
            <a:lumMod val="40000"/>
            <a:lumOff val="60000"/>
          </a:schemeClr>
        </a:solidFill>
      </dgm:spPr>
      <dgm:t>
        <a:bodyPr/>
        <a:lstStyle/>
        <a:p>
          <a:pPr algn="l"/>
          <a:r>
            <a:rPr lang="el-GR" sz="1600" b="0" kern="1200" dirty="0">
              <a:solidFill>
                <a:prstClr val="black"/>
              </a:solidFill>
              <a:latin typeface="Speak Pro" panose="020F0502020204030204"/>
              <a:ea typeface="+mn-ea"/>
              <a:cs typeface="+mn-cs"/>
            </a:rPr>
            <a:t>Ανάπτυξη νέου εκπαιδευτικού υλικού πάνω σε μεθόδους και εφαρμογές ενεργειακά αποδοτικών ξύλινων κατασκευών.</a:t>
          </a:r>
          <a:endParaRPr lang="es-ES" sz="1600" kern="1200" dirty="0">
            <a:solidFill>
              <a:prstClr val="black"/>
            </a:solidFill>
            <a:latin typeface="Speak Pro" panose="020F0502020204030204"/>
            <a:ea typeface="+mn-ea"/>
            <a:cs typeface="+mn-cs"/>
          </a:endParaRPr>
        </a:p>
      </dgm:t>
    </dgm:pt>
    <dgm:pt modelId="{607E649F-701C-41CB-B1D7-01572233F191}" type="parTrans" cxnId="{AA494094-3AAB-48C9-8A13-7E4949D45932}">
      <dgm:prSet/>
      <dgm:spPr/>
      <dgm:t>
        <a:bodyPr/>
        <a:lstStyle/>
        <a:p>
          <a:endParaRPr lang="es-ES"/>
        </a:p>
      </dgm:t>
    </dgm:pt>
    <dgm:pt modelId="{86960F3F-DA0E-497A-8C13-276EE9D5F588}" type="sibTrans" cxnId="{AA494094-3AAB-48C9-8A13-7E4949D45932}">
      <dgm:prSet/>
      <dgm:spPr>
        <a:ln>
          <a:solidFill>
            <a:schemeClr val="accent5">
              <a:lumMod val="50000"/>
            </a:schemeClr>
          </a:solidFill>
        </a:ln>
      </dgm:spPr>
      <dgm:t>
        <a:bodyPr/>
        <a:lstStyle/>
        <a:p>
          <a:endParaRPr lang="es-ES"/>
        </a:p>
      </dgm:t>
    </dgm:pt>
    <dgm:pt modelId="{A9BCB335-A509-43C0-993F-64602AC78AB7}">
      <dgm:prSet phldrT="[Texto]" custT="1"/>
      <dgm:spPr>
        <a:solidFill>
          <a:schemeClr val="accent5">
            <a:lumMod val="40000"/>
            <a:lumOff val="60000"/>
          </a:schemeClr>
        </a:solidFill>
      </dgm:spPr>
      <dgm:t>
        <a:bodyPr/>
        <a:lstStyle/>
        <a:p>
          <a:pPr algn="l"/>
          <a:r>
            <a:rPr lang="el-GR" sz="1600" dirty="0">
              <a:solidFill>
                <a:schemeClr val="tx1"/>
              </a:solidFill>
            </a:rPr>
            <a:t>Ανάπτυξη εκπαιδευτικού υλικού,</a:t>
          </a:r>
          <a:r>
            <a:rPr lang="en-US" sz="1600" dirty="0">
              <a:solidFill>
                <a:schemeClr val="tx1"/>
              </a:solidFill>
            </a:rPr>
            <a:t> </a:t>
          </a:r>
          <a:r>
            <a:rPr lang="el-GR" sz="1600" dirty="0">
              <a:solidFill>
                <a:schemeClr val="tx1"/>
              </a:solidFill>
            </a:rPr>
            <a:t>οδηγιών ενσωμάτωσης ΕΕΚ και εκπαιδευτικού οδηγού για την υποστήριξη των παρόχων ΕΕΚ με στόχο την ενσωμάτωση νέων τεχνολογιών και διαδικασιών ξυλουργικής στις προσφορές εκμάθησης βάσει εργασίας (WBL) και μαθητείας. </a:t>
          </a:r>
          <a:endParaRPr lang="de-DE" sz="1600" dirty="0">
            <a:solidFill>
              <a:schemeClr val="tx1"/>
            </a:solidFill>
          </a:endParaRPr>
        </a:p>
      </dgm:t>
    </dgm:pt>
    <dgm:pt modelId="{490AE01A-9BCE-4982-99E3-40A33E411B38}" type="parTrans" cxnId="{C876D313-3C2E-4782-8688-E920C284DE7C}">
      <dgm:prSet/>
      <dgm:spPr/>
      <dgm:t>
        <a:bodyPr/>
        <a:lstStyle/>
        <a:p>
          <a:endParaRPr lang="es-ES"/>
        </a:p>
      </dgm:t>
    </dgm:pt>
    <dgm:pt modelId="{9683A5B5-8465-43A7-B134-97830B8B935E}" type="sibTrans" cxnId="{C876D313-3C2E-4782-8688-E920C284DE7C}">
      <dgm:prSet/>
      <dgm:spPr/>
      <dgm:t>
        <a:bodyPr/>
        <a:lstStyle/>
        <a:p>
          <a:endParaRPr lang="es-ES"/>
        </a:p>
      </dgm:t>
    </dgm:pt>
    <dgm:pt modelId="{CE1D0A50-5690-4361-9412-CA9D7ABB544A}">
      <dgm:prSet phldrT="[Texto]" custT="1"/>
      <dgm:spPr>
        <a:solidFill>
          <a:schemeClr val="accent5">
            <a:lumMod val="40000"/>
            <a:lumOff val="60000"/>
          </a:schemeClr>
        </a:solidFill>
      </dgm:spPr>
      <dgm:t>
        <a:bodyPr/>
        <a:lstStyle/>
        <a:p>
          <a:pPr algn="l"/>
          <a:r>
            <a:rPr lang="el-GR" sz="1600" kern="1200" dirty="0">
              <a:solidFill>
                <a:prstClr val="black"/>
              </a:solidFill>
              <a:latin typeface="Speak Pro" panose="020F0502020204030204"/>
              <a:ea typeface="+mn-ea"/>
              <a:cs typeface="+mn-cs"/>
            </a:rPr>
            <a:t>Βελτίωση συνεργασίας μεταξύ των παρόχων ΕΕΚ και των επιχειρήσεων, ώστε να προσφέρουν ευκαιρίες που θα επιτρέψουν στους εκπαιδευόμενους να εφαρμόσουν τις γνώσεις και τις δεξιότητες που απέκτησαν σε πραγματικές συνθήκες εργασίας. </a:t>
          </a:r>
          <a:endParaRPr lang="es-ES" sz="1600" kern="1200" dirty="0">
            <a:solidFill>
              <a:prstClr val="black"/>
            </a:solidFill>
            <a:latin typeface="Speak Pro" panose="020F0502020204030204"/>
            <a:ea typeface="+mn-ea"/>
            <a:cs typeface="+mn-cs"/>
          </a:endParaRPr>
        </a:p>
      </dgm:t>
    </dgm:pt>
    <dgm:pt modelId="{95DE575A-F8B5-48EA-9332-D878E4174345}" type="parTrans" cxnId="{6E7F2373-7350-47DD-A8B6-EC93F814F79E}">
      <dgm:prSet/>
      <dgm:spPr/>
      <dgm:t>
        <a:bodyPr/>
        <a:lstStyle/>
        <a:p>
          <a:endParaRPr lang="es-ES"/>
        </a:p>
      </dgm:t>
    </dgm:pt>
    <dgm:pt modelId="{911ED5B1-BA83-4A11-A377-7FF5747894BD}" type="sibTrans" cxnId="{6E7F2373-7350-47DD-A8B6-EC93F814F79E}">
      <dgm:prSet/>
      <dgm:spPr/>
      <dgm:t>
        <a:bodyPr/>
        <a:lstStyle/>
        <a:p>
          <a:endParaRPr lang="es-ES"/>
        </a:p>
      </dgm:t>
    </dgm:pt>
    <dgm:pt modelId="{B88CA031-5252-4AE0-A24D-367223CAD753}" type="pres">
      <dgm:prSet presAssocID="{13BE6781-AE20-443C-A09E-E4732D5AE6DA}" presName="Name0" presStyleCnt="0">
        <dgm:presLayoutVars>
          <dgm:chMax val="7"/>
          <dgm:chPref val="7"/>
          <dgm:dir/>
        </dgm:presLayoutVars>
      </dgm:prSet>
      <dgm:spPr/>
    </dgm:pt>
    <dgm:pt modelId="{E80D80EB-2ED1-4A2E-A0F1-D8379835DAA9}" type="pres">
      <dgm:prSet presAssocID="{13BE6781-AE20-443C-A09E-E4732D5AE6DA}" presName="Name1" presStyleCnt="0"/>
      <dgm:spPr/>
    </dgm:pt>
    <dgm:pt modelId="{92805113-C944-4B5D-B8BB-592995F30108}" type="pres">
      <dgm:prSet presAssocID="{13BE6781-AE20-443C-A09E-E4732D5AE6DA}" presName="cycle" presStyleCnt="0"/>
      <dgm:spPr/>
    </dgm:pt>
    <dgm:pt modelId="{0EF1D876-2391-4A2E-B811-6BD30A89336C}" type="pres">
      <dgm:prSet presAssocID="{13BE6781-AE20-443C-A09E-E4732D5AE6DA}" presName="srcNode" presStyleLbl="node1" presStyleIdx="0" presStyleCnt="3"/>
      <dgm:spPr/>
    </dgm:pt>
    <dgm:pt modelId="{76AE0B35-C20B-436B-A4E6-B711AE52CC99}" type="pres">
      <dgm:prSet presAssocID="{13BE6781-AE20-443C-A09E-E4732D5AE6DA}" presName="conn" presStyleLbl="parChTrans1D2" presStyleIdx="0" presStyleCnt="1" custLinFactNeighborX="-1119" custLinFactNeighborY="2425"/>
      <dgm:spPr/>
    </dgm:pt>
    <dgm:pt modelId="{9D38C492-3945-42C4-B380-FDC148C59958}" type="pres">
      <dgm:prSet presAssocID="{13BE6781-AE20-443C-A09E-E4732D5AE6DA}" presName="extraNode" presStyleLbl="node1" presStyleIdx="0" presStyleCnt="3"/>
      <dgm:spPr/>
    </dgm:pt>
    <dgm:pt modelId="{25B20EDB-C5D5-47A6-8B54-D07D53937E30}" type="pres">
      <dgm:prSet presAssocID="{13BE6781-AE20-443C-A09E-E4732D5AE6DA}" presName="dstNode" presStyleLbl="node1" presStyleIdx="0" presStyleCnt="3"/>
      <dgm:spPr/>
    </dgm:pt>
    <dgm:pt modelId="{FBCBA21B-C7ED-46AE-B476-4D35FF9B3278}" type="pres">
      <dgm:prSet presAssocID="{20502E96-8D89-4F68-8B1B-03BFEBA6BEDA}" presName="text_1" presStyleLbl="node1" presStyleIdx="0" presStyleCnt="3">
        <dgm:presLayoutVars>
          <dgm:bulletEnabled val="1"/>
        </dgm:presLayoutVars>
      </dgm:prSet>
      <dgm:spPr/>
    </dgm:pt>
    <dgm:pt modelId="{BFDB1173-3E20-42E7-9BC0-AF61B3BBFF94}" type="pres">
      <dgm:prSet presAssocID="{20502E96-8D89-4F68-8B1B-03BFEBA6BEDA}" presName="accent_1" presStyleCnt="0"/>
      <dgm:spPr/>
    </dgm:pt>
    <dgm:pt modelId="{0BA39AEE-9361-41D9-B635-D8C01C3D0AEE}" type="pres">
      <dgm:prSet presAssocID="{20502E96-8D89-4F68-8B1B-03BFEBA6BEDA}" presName="accentRepeatNode" presStyleLbl="solidFgAcc1" presStyleIdx="0" presStyleCnt="3"/>
      <dgm:spPr>
        <a:ln>
          <a:solidFill>
            <a:schemeClr val="accent5"/>
          </a:solidFill>
        </a:ln>
      </dgm:spPr>
    </dgm:pt>
    <dgm:pt modelId="{F9C3B530-B2F3-4B2F-A3F9-44979AA45320}" type="pres">
      <dgm:prSet presAssocID="{A9BCB335-A509-43C0-993F-64602AC78AB7}" presName="text_2" presStyleLbl="node1" presStyleIdx="1" presStyleCnt="3">
        <dgm:presLayoutVars>
          <dgm:bulletEnabled val="1"/>
        </dgm:presLayoutVars>
      </dgm:prSet>
      <dgm:spPr/>
    </dgm:pt>
    <dgm:pt modelId="{D50CEFD9-F953-42A4-A735-B6643C291B8B}" type="pres">
      <dgm:prSet presAssocID="{A9BCB335-A509-43C0-993F-64602AC78AB7}" presName="accent_2" presStyleCnt="0"/>
      <dgm:spPr/>
    </dgm:pt>
    <dgm:pt modelId="{D402C68C-ADA0-4BB8-9637-B4A5813996CC}" type="pres">
      <dgm:prSet presAssocID="{A9BCB335-A509-43C0-993F-64602AC78AB7}" presName="accentRepeatNode" presStyleLbl="solidFgAcc1" presStyleIdx="1" presStyleCnt="3"/>
      <dgm:spPr>
        <a:ln>
          <a:solidFill>
            <a:schemeClr val="accent5"/>
          </a:solidFill>
        </a:ln>
      </dgm:spPr>
    </dgm:pt>
    <dgm:pt modelId="{7BF72C44-DBA5-45A2-9B11-B152896C7DD9}" type="pres">
      <dgm:prSet presAssocID="{CE1D0A50-5690-4361-9412-CA9D7ABB544A}" presName="text_3" presStyleLbl="node1" presStyleIdx="2" presStyleCnt="3">
        <dgm:presLayoutVars>
          <dgm:bulletEnabled val="1"/>
        </dgm:presLayoutVars>
      </dgm:prSet>
      <dgm:spPr/>
    </dgm:pt>
    <dgm:pt modelId="{3AE582E5-85E2-4E05-B0CA-D4FCED250044}" type="pres">
      <dgm:prSet presAssocID="{CE1D0A50-5690-4361-9412-CA9D7ABB544A}" presName="accent_3" presStyleCnt="0"/>
      <dgm:spPr/>
    </dgm:pt>
    <dgm:pt modelId="{4A870ECE-823D-4E18-9A42-6701CC6414CF}" type="pres">
      <dgm:prSet presAssocID="{CE1D0A50-5690-4361-9412-CA9D7ABB544A}" presName="accentRepeatNode" presStyleLbl="solidFgAcc1" presStyleIdx="2" presStyleCnt="3"/>
      <dgm:spPr>
        <a:ln>
          <a:solidFill>
            <a:schemeClr val="accent5"/>
          </a:solidFill>
        </a:ln>
      </dgm:spPr>
    </dgm:pt>
  </dgm:ptLst>
  <dgm:cxnLst>
    <dgm:cxn modelId="{C876D313-3C2E-4782-8688-E920C284DE7C}" srcId="{13BE6781-AE20-443C-A09E-E4732D5AE6DA}" destId="{A9BCB335-A509-43C0-993F-64602AC78AB7}" srcOrd="1" destOrd="0" parTransId="{490AE01A-9BCE-4982-99E3-40A33E411B38}" sibTransId="{9683A5B5-8465-43A7-B134-97830B8B935E}"/>
    <dgm:cxn modelId="{D3168D34-002D-447A-BED9-9F2E359CF6F6}" type="presOf" srcId="{CE1D0A50-5690-4361-9412-CA9D7ABB544A}" destId="{7BF72C44-DBA5-45A2-9B11-B152896C7DD9}" srcOrd="0" destOrd="0" presId="urn:microsoft.com/office/officeart/2008/layout/VerticalCurvedList"/>
    <dgm:cxn modelId="{64000A46-3543-4F7F-BB53-8C26FE27396D}" type="presOf" srcId="{20502E96-8D89-4F68-8B1B-03BFEBA6BEDA}" destId="{FBCBA21B-C7ED-46AE-B476-4D35FF9B3278}" srcOrd="0" destOrd="0" presId="urn:microsoft.com/office/officeart/2008/layout/VerticalCurvedList"/>
    <dgm:cxn modelId="{6E7F2373-7350-47DD-A8B6-EC93F814F79E}" srcId="{13BE6781-AE20-443C-A09E-E4732D5AE6DA}" destId="{CE1D0A50-5690-4361-9412-CA9D7ABB544A}" srcOrd="2" destOrd="0" parTransId="{95DE575A-F8B5-48EA-9332-D878E4174345}" sibTransId="{911ED5B1-BA83-4A11-A377-7FF5747894BD}"/>
    <dgm:cxn modelId="{C381FA82-6552-4F83-9936-6ED2606A4EB4}" type="presOf" srcId="{A9BCB335-A509-43C0-993F-64602AC78AB7}" destId="{F9C3B530-B2F3-4B2F-A3F9-44979AA45320}" srcOrd="0" destOrd="0" presId="urn:microsoft.com/office/officeart/2008/layout/VerticalCurvedList"/>
    <dgm:cxn modelId="{AA494094-3AAB-48C9-8A13-7E4949D45932}" srcId="{13BE6781-AE20-443C-A09E-E4732D5AE6DA}" destId="{20502E96-8D89-4F68-8B1B-03BFEBA6BEDA}" srcOrd="0" destOrd="0" parTransId="{607E649F-701C-41CB-B1D7-01572233F191}" sibTransId="{86960F3F-DA0E-497A-8C13-276EE9D5F588}"/>
    <dgm:cxn modelId="{CE0B8CB2-68DE-4ECC-A672-6EBD825EDDE8}" type="presOf" srcId="{86960F3F-DA0E-497A-8C13-276EE9D5F588}" destId="{76AE0B35-C20B-436B-A4E6-B711AE52CC99}" srcOrd="0" destOrd="0" presId="urn:microsoft.com/office/officeart/2008/layout/VerticalCurvedList"/>
    <dgm:cxn modelId="{79F2A4FA-60C3-4E28-B053-E3EEB80204BF}" type="presOf" srcId="{13BE6781-AE20-443C-A09E-E4732D5AE6DA}" destId="{B88CA031-5252-4AE0-A24D-367223CAD753}" srcOrd="0" destOrd="0" presId="urn:microsoft.com/office/officeart/2008/layout/VerticalCurvedList"/>
    <dgm:cxn modelId="{AB2F169B-2AE1-4055-B165-E52373B7513C}" type="presParOf" srcId="{B88CA031-5252-4AE0-A24D-367223CAD753}" destId="{E80D80EB-2ED1-4A2E-A0F1-D8379835DAA9}" srcOrd="0" destOrd="0" presId="urn:microsoft.com/office/officeart/2008/layout/VerticalCurvedList"/>
    <dgm:cxn modelId="{F8E20474-5782-44AA-B994-8C530FDC5B78}" type="presParOf" srcId="{E80D80EB-2ED1-4A2E-A0F1-D8379835DAA9}" destId="{92805113-C944-4B5D-B8BB-592995F30108}" srcOrd="0" destOrd="0" presId="urn:microsoft.com/office/officeart/2008/layout/VerticalCurvedList"/>
    <dgm:cxn modelId="{0A85CC43-CDAE-478F-AE07-FE47C734E16A}" type="presParOf" srcId="{92805113-C944-4B5D-B8BB-592995F30108}" destId="{0EF1D876-2391-4A2E-B811-6BD30A89336C}" srcOrd="0" destOrd="0" presId="urn:microsoft.com/office/officeart/2008/layout/VerticalCurvedList"/>
    <dgm:cxn modelId="{BD019219-B5A9-4DD5-A682-872ACAB57929}" type="presParOf" srcId="{92805113-C944-4B5D-B8BB-592995F30108}" destId="{76AE0B35-C20B-436B-A4E6-B711AE52CC99}" srcOrd="1" destOrd="0" presId="urn:microsoft.com/office/officeart/2008/layout/VerticalCurvedList"/>
    <dgm:cxn modelId="{E2AD6BBA-018A-44BA-A988-4EFF7A2DCFE0}" type="presParOf" srcId="{92805113-C944-4B5D-B8BB-592995F30108}" destId="{9D38C492-3945-42C4-B380-FDC148C59958}" srcOrd="2" destOrd="0" presId="urn:microsoft.com/office/officeart/2008/layout/VerticalCurvedList"/>
    <dgm:cxn modelId="{B8ABA372-239E-4B99-9E1A-57865F1C5732}" type="presParOf" srcId="{92805113-C944-4B5D-B8BB-592995F30108}" destId="{25B20EDB-C5D5-47A6-8B54-D07D53937E30}" srcOrd="3" destOrd="0" presId="urn:microsoft.com/office/officeart/2008/layout/VerticalCurvedList"/>
    <dgm:cxn modelId="{15B15467-8C5B-456A-8A5E-FA8020C43146}" type="presParOf" srcId="{E80D80EB-2ED1-4A2E-A0F1-D8379835DAA9}" destId="{FBCBA21B-C7ED-46AE-B476-4D35FF9B3278}" srcOrd="1" destOrd="0" presId="urn:microsoft.com/office/officeart/2008/layout/VerticalCurvedList"/>
    <dgm:cxn modelId="{519DC909-5D31-49D7-8B6E-D6595793025C}" type="presParOf" srcId="{E80D80EB-2ED1-4A2E-A0F1-D8379835DAA9}" destId="{BFDB1173-3E20-42E7-9BC0-AF61B3BBFF94}" srcOrd="2" destOrd="0" presId="urn:microsoft.com/office/officeart/2008/layout/VerticalCurvedList"/>
    <dgm:cxn modelId="{1C233DF7-F7A7-4817-A98F-63691C8D3B28}" type="presParOf" srcId="{BFDB1173-3E20-42E7-9BC0-AF61B3BBFF94}" destId="{0BA39AEE-9361-41D9-B635-D8C01C3D0AEE}" srcOrd="0" destOrd="0" presId="urn:microsoft.com/office/officeart/2008/layout/VerticalCurvedList"/>
    <dgm:cxn modelId="{D5758229-004D-450D-B237-895D757545B8}" type="presParOf" srcId="{E80D80EB-2ED1-4A2E-A0F1-D8379835DAA9}" destId="{F9C3B530-B2F3-4B2F-A3F9-44979AA45320}" srcOrd="3" destOrd="0" presId="urn:microsoft.com/office/officeart/2008/layout/VerticalCurvedList"/>
    <dgm:cxn modelId="{F6D237C6-A52C-4835-BA37-854F7038E14E}" type="presParOf" srcId="{E80D80EB-2ED1-4A2E-A0F1-D8379835DAA9}" destId="{D50CEFD9-F953-42A4-A735-B6643C291B8B}" srcOrd="4" destOrd="0" presId="urn:microsoft.com/office/officeart/2008/layout/VerticalCurvedList"/>
    <dgm:cxn modelId="{921C1ADC-51D4-4CFE-A15A-A1DEC2B18FCB}" type="presParOf" srcId="{D50CEFD9-F953-42A4-A735-B6643C291B8B}" destId="{D402C68C-ADA0-4BB8-9637-B4A5813996CC}" srcOrd="0" destOrd="0" presId="urn:microsoft.com/office/officeart/2008/layout/VerticalCurvedList"/>
    <dgm:cxn modelId="{C56E7082-99F1-4C35-9F9A-FB4F1891602B}" type="presParOf" srcId="{E80D80EB-2ED1-4A2E-A0F1-D8379835DAA9}" destId="{7BF72C44-DBA5-45A2-9B11-B152896C7DD9}" srcOrd="5" destOrd="0" presId="urn:microsoft.com/office/officeart/2008/layout/VerticalCurvedList"/>
    <dgm:cxn modelId="{9A5B98F2-9C78-4B07-9C2C-BC11A2EE2421}" type="presParOf" srcId="{E80D80EB-2ED1-4A2E-A0F1-D8379835DAA9}" destId="{3AE582E5-85E2-4E05-B0CA-D4FCED250044}" srcOrd="6" destOrd="0" presId="urn:microsoft.com/office/officeart/2008/layout/VerticalCurvedList"/>
    <dgm:cxn modelId="{BD54DBA7-DB76-416D-8B86-187587B2BEC1}" type="presParOf" srcId="{3AE582E5-85E2-4E05-B0CA-D4FCED250044}" destId="{4A870ECE-823D-4E18-9A42-6701CC6414CF}" srcOrd="0" destOrd="0" presId="urn:microsoft.com/office/officeart/2008/layout/VerticalCurv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D68341-B3EA-41BA-AB05-425E96CA1226}" type="doc">
      <dgm:prSet loTypeId="urn:microsoft.com/office/officeart/2018/2/layout/IconLabelDescriptionList" loCatId="icon" qsTypeId="urn:microsoft.com/office/officeart/2005/8/quickstyle/simple4" qsCatId="simple" csTypeId="urn:microsoft.com/office/officeart/2005/8/colors/colorful5" csCatId="colorful" phldr="1"/>
      <dgm:spPr/>
      <dgm:t>
        <a:bodyPr/>
        <a:lstStyle/>
        <a:p>
          <a:endParaRPr lang="es-ES"/>
        </a:p>
      </dgm:t>
    </dgm:pt>
    <dgm:pt modelId="{B3210104-D82B-456F-9232-47A07B786100}">
      <dgm:prSet phldrT="[Texto]" custT="1"/>
      <dgm:spPr/>
      <dgm:t>
        <a:bodyPr/>
        <a:lstStyle/>
        <a:p>
          <a:pPr>
            <a:lnSpc>
              <a:spcPct val="100000"/>
            </a:lnSpc>
            <a:defRPr b="1"/>
          </a:pPr>
          <a:r>
            <a:rPr lang="es-ES" sz="1800" b="1" dirty="0">
              <a:effectLst/>
              <a:latin typeface="Bahnschrift SemiBold SemiConden" panose="020B0502040204020203" pitchFamily="34" charset="0"/>
            </a:rPr>
            <a:t>O1 </a:t>
          </a:r>
          <a:r>
            <a:rPr lang="el-GR" sz="1800" b="1" dirty="0">
              <a:effectLst/>
              <a:latin typeface="Bahnschrift SemiBold SemiConden" panose="020B0502040204020203" pitchFamily="34" charset="0"/>
            </a:rPr>
            <a:t>Μαθησιακά αποτελέσματα του </a:t>
          </a:r>
          <a:r>
            <a:rPr lang="es-ES" sz="1800" b="1" dirty="0">
              <a:effectLst/>
              <a:latin typeface="Bahnschrift SemiBold SemiConden" panose="020B0502040204020203" pitchFamily="34" charset="0"/>
            </a:rPr>
            <a:t>UPWOOD </a:t>
          </a:r>
          <a:r>
            <a:rPr lang="el-GR" sz="1800" b="1" dirty="0">
              <a:effectLst/>
              <a:latin typeface="Bahnschrift SemiBold SemiConden" panose="020B0502040204020203" pitchFamily="34" charset="0"/>
            </a:rPr>
            <a:t>για εκμάθηση μέσω εργασίας</a:t>
          </a:r>
          <a:endParaRPr lang="en-GB" sz="1800" b="1" noProof="0" dirty="0">
            <a:effectLst/>
            <a:latin typeface="Bahnschrift SemiBold SemiConden" panose="020B0502040204020203" pitchFamily="34" charset="0"/>
          </a:endParaRPr>
        </a:p>
      </dgm:t>
    </dgm:pt>
    <dgm:pt modelId="{08E39308-A925-4EAB-A43C-F1E47949DD4F}" type="parTrans" cxnId="{E05185F6-9133-4FF2-90BC-BC0AFF70E57E}">
      <dgm:prSet/>
      <dgm:spPr/>
      <dgm:t>
        <a:bodyPr/>
        <a:lstStyle/>
        <a:p>
          <a:pPr algn="ctr"/>
          <a:endParaRPr lang="es-ES" sz="2000"/>
        </a:p>
      </dgm:t>
    </dgm:pt>
    <dgm:pt modelId="{E7494D77-11EF-46BD-9929-7AD3A6D494AB}" type="sibTrans" cxnId="{E05185F6-9133-4FF2-90BC-BC0AFF70E57E}">
      <dgm:prSet/>
      <dgm:spPr/>
      <dgm:t>
        <a:bodyPr/>
        <a:lstStyle/>
        <a:p>
          <a:pPr algn="ctr"/>
          <a:endParaRPr lang="es-ES"/>
        </a:p>
      </dgm:t>
    </dgm:pt>
    <dgm:pt modelId="{83B98DFA-06B7-4952-AB9E-06AB78B5F41E}">
      <dgm:prSet phldrT="[Texto]" custT="1"/>
      <dgm:spPr/>
      <dgm:t>
        <a:bodyPr/>
        <a:lstStyle/>
        <a:p>
          <a:pPr>
            <a:lnSpc>
              <a:spcPct val="100000"/>
            </a:lnSpc>
          </a:pPr>
          <a:r>
            <a:rPr lang="el-GR" sz="1600" b="0" dirty="0"/>
            <a:t>Ανάλυση των τωρινών και μελλοντικών δεξιοτήτων και γνώσης που χρειάζονται για να την ανάπτυξη των μαθησιακών αποτελεσμάτων.</a:t>
          </a:r>
          <a:endParaRPr lang="es-ES" sz="1600" b="0" dirty="0"/>
        </a:p>
      </dgm:t>
    </dgm:pt>
    <dgm:pt modelId="{723AB1A3-E6EB-44D5-9904-4467CAD2AEF5}" type="parTrans" cxnId="{9D9036A7-7097-4EC6-B4A0-8DA99CEBFA8E}">
      <dgm:prSet/>
      <dgm:spPr/>
      <dgm:t>
        <a:bodyPr/>
        <a:lstStyle/>
        <a:p>
          <a:pPr algn="ctr"/>
          <a:endParaRPr lang="es-ES" sz="2000"/>
        </a:p>
      </dgm:t>
    </dgm:pt>
    <dgm:pt modelId="{89178210-FAE3-4E1B-988B-2AEA2F3A62AB}" type="sibTrans" cxnId="{9D9036A7-7097-4EC6-B4A0-8DA99CEBFA8E}">
      <dgm:prSet/>
      <dgm:spPr/>
      <dgm:t>
        <a:bodyPr/>
        <a:lstStyle/>
        <a:p>
          <a:pPr algn="ctr"/>
          <a:endParaRPr lang="es-ES"/>
        </a:p>
      </dgm:t>
    </dgm:pt>
    <dgm:pt modelId="{4A04A4D8-40FE-4DD7-9E17-3D9CCEADD869}">
      <dgm:prSet phldrT="[Texto]" custT="1"/>
      <dgm:spPr/>
      <dgm:t>
        <a:bodyPr/>
        <a:lstStyle/>
        <a:p>
          <a:pPr>
            <a:lnSpc>
              <a:spcPct val="100000"/>
            </a:lnSpc>
            <a:defRPr b="1"/>
          </a:pPr>
          <a:r>
            <a:rPr lang="es-ES" sz="1800" b="1" kern="1200" dirty="0">
              <a:solidFill>
                <a:prstClr val="black">
                  <a:hueOff val="0"/>
                  <a:satOff val="0"/>
                  <a:lumOff val="0"/>
                  <a:alphaOff val="0"/>
                </a:prstClr>
              </a:solidFill>
              <a:effectLst/>
              <a:latin typeface="Bahnschrift SemiBold SemiConden" panose="020B0502040204020203" pitchFamily="34" charset="0"/>
              <a:ea typeface="+mn-ea"/>
              <a:cs typeface="+mn-cs"/>
            </a:rPr>
            <a:t>O2 </a:t>
          </a:r>
          <a:r>
            <a:rPr lang="el-GR" sz="1800" b="1" kern="1200" dirty="0">
              <a:solidFill>
                <a:prstClr val="black">
                  <a:hueOff val="0"/>
                  <a:satOff val="0"/>
                  <a:lumOff val="0"/>
                  <a:alphaOff val="0"/>
                </a:prstClr>
              </a:solidFill>
              <a:effectLst/>
              <a:latin typeface="Bahnschrift SemiBold SemiConden" panose="020B0502040204020203" pitchFamily="34" charset="0"/>
              <a:ea typeface="+mn-ea"/>
              <a:cs typeface="+mn-cs"/>
            </a:rPr>
            <a:t>Σχεδιασμός προγράμματος σπουδών </a:t>
          </a:r>
          <a:r>
            <a:rPr lang="es-ES" sz="1800" b="1" kern="1200" dirty="0">
              <a:solidFill>
                <a:prstClr val="black">
                  <a:hueOff val="0"/>
                  <a:satOff val="0"/>
                  <a:lumOff val="0"/>
                  <a:alphaOff val="0"/>
                </a:prstClr>
              </a:solidFill>
              <a:effectLst/>
              <a:latin typeface="Bahnschrift SemiBold SemiConden" panose="020B0502040204020203" pitchFamily="34" charset="0"/>
              <a:ea typeface="+mn-ea"/>
              <a:cs typeface="+mn-cs"/>
            </a:rPr>
            <a:t>UPWOOD</a:t>
          </a:r>
          <a:r>
            <a:rPr lang="el-GR" sz="1800" b="1" kern="1200" dirty="0">
              <a:solidFill>
                <a:prstClr val="black">
                  <a:hueOff val="0"/>
                  <a:satOff val="0"/>
                  <a:lumOff val="0"/>
                  <a:alphaOff val="0"/>
                </a:prstClr>
              </a:solidFill>
              <a:effectLst/>
              <a:latin typeface="Bahnschrift SemiBold SemiConden" panose="020B0502040204020203" pitchFamily="34" charset="0"/>
              <a:ea typeface="+mn-ea"/>
              <a:cs typeface="+mn-cs"/>
            </a:rPr>
            <a:t> &amp; Ανοιχτοί Εκπαιδευτικοί Πόροι</a:t>
          </a:r>
          <a:endParaRPr lang="es-ES" sz="1800" b="1" kern="1200" dirty="0">
            <a:solidFill>
              <a:prstClr val="black">
                <a:hueOff val="0"/>
                <a:satOff val="0"/>
                <a:lumOff val="0"/>
                <a:alphaOff val="0"/>
              </a:prstClr>
            </a:solidFill>
            <a:effectLst/>
            <a:latin typeface="Bahnschrift SemiBold SemiConden" panose="020B0502040204020203" pitchFamily="34" charset="0"/>
            <a:ea typeface="+mn-ea"/>
            <a:cs typeface="+mn-cs"/>
          </a:endParaRPr>
        </a:p>
      </dgm:t>
    </dgm:pt>
    <dgm:pt modelId="{718298CD-A0FB-4226-8C6C-62350DAB0169}" type="parTrans" cxnId="{63E0BB6A-F036-424B-BC44-3134E0E972E9}">
      <dgm:prSet/>
      <dgm:spPr/>
      <dgm:t>
        <a:bodyPr/>
        <a:lstStyle/>
        <a:p>
          <a:pPr algn="ctr"/>
          <a:endParaRPr lang="es-ES" sz="2000"/>
        </a:p>
      </dgm:t>
    </dgm:pt>
    <dgm:pt modelId="{A65EEC3B-43D2-4ACF-8FC5-A0E1D8C5D9B3}" type="sibTrans" cxnId="{63E0BB6A-F036-424B-BC44-3134E0E972E9}">
      <dgm:prSet/>
      <dgm:spPr/>
      <dgm:t>
        <a:bodyPr/>
        <a:lstStyle/>
        <a:p>
          <a:pPr algn="ctr"/>
          <a:endParaRPr lang="es-ES"/>
        </a:p>
      </dgm:t>
    </dgm:pt>
    <dgm:pt modelId="{0B9D5F6F-A93F-4A8E-B0C1-7F247F553645}">
      <dgm:prSet phldrT="[Texto]" custT="1"/>
      <dgm:spPr/>
      <dgm:t>
        <a:bodyPr/>
        <a:lstStyle/>
        <a:p>
          <a:pPr>
            <a:lnSpc>
              <a:spcPct val="100000"/>
            </a:lnSpc>
          </a:pPr>
          <a:r>
            <a:rPr lang="el-GR" sz="1600" dirty="0"/>
            <a:t>Ανάπτυξη της δομής ενός προγράμματος σπουδών για καινοτόμες, ενεργειακά αποδοτικές τεχνολογίες ξυλουργικής, μεθόδους και πρακτικές εφαρμογές. Δημιουργία αντίστοιχου παιδαγωγικού υλικού που θα προσφέρεται ως Ανοικτές Εκπαιδευτικές Πηγές.</a:t>
          </a:r>
          <a:endParaRPr lang="en-GB" sz="1600" noProof="0" dirty="0"/>
        </a:p>
      </dgm:t>
    </dgm:pt>
    <dgm:pt modelId="{1ED84998-D4D0-4A22-8A2D-B5D7662328FA}" type="parTrans" cxnId="{47A9C0A0-E975-4413-A866-A31BC0DE4E5D}">
      <dgm:prSet/>
      <dgm:spPr/>
      <dgm:t>
        <a:bodyPr/>
        <a:lstStyle/>
        <a:p>
          <a:pPr algn="ctr"/>
          <a:endParaRPr lang="es-ES" sz="2000"/>
        </a:p>
      </dgm:t>
    </dgm:pt>
    <dgm:pt modelId="{1A3AFDF1-AB0C-4207-B012-690E8F5ED9B0}" type="sibTrans" cxnId="{47A9C0A0-E975-4413-A866-A31BC0DE4E5D}">
      <dgm:prSet/>
      <dgm:spPr/>
      <dgm:t>
        <a:bodyPr/>
        <a:lstStyle/>
        <a:p>
          <a:pPr algn="ctr"/>
          <a:endParaRPr lang="es-ES"/>
        </a:p>
      </dgm:t>
    </dgm:pt>
    <dgm:pt modelId="{39F9AACF-2A04-407A-81D6-115FE062FB6B}" type="pres">
      <dgm:prSet presAssocID="{27D68341-B3EA-41BA-AB05-425E96CA1226}" presName="root" presStyleCnt="0">
        <dgm:presLayoutVars>
          <dgm:dir/>
          <dgm:resizeHandles val="exact"/>
        </dgm:presLayoutVars>
      </dgm:prSet>
      <dgm:spPr/>
    </dgm:pt>
    <dgm:pt modelId="{E5106012-A21D-4532-BAD3-F200CC05DC37}" type="pres">
      <dgm:prSet presAssocID="{B3210104-D82B-456F-9232-47A07B786100}" presName="compNode" presStyleCnt="0"/>
      <dgm:spPr/>
    </dgm:pt>
    <dgm:pt modelId="{BC6D5DE7-F7FC-4CB3-81A5-89530D10AE6E}" type="pres">
      <dgm:prSet presAssocID="{B3210104-D82B-456F-9232-47A07B786100}" presName="iconRect" presStyleLbl="node1" presStyleIdx="0" presStyleCnt="2" custScaleX="87301" custScaleY="85531" custLinFactX="3751" custLinFactNeighborX="100000" custLinFactNeighborY="-53061"/>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resentación con gráfico circular"/>
        </a:ext>
      </dgm:extLst>
    </dgm:pt>
    <dgm:pt modelId="{A3A89421-65FA-4AE6-8D0A-907A75668B8C}" type="pres">
      <dgm:prSet presAssocID="{B3210104-D82B-456F-9232-47A07B786100}" presName="iconSpace" presStyleCnt="0"/>
      <dgm:spPr/>
    </dgm:pt>
    <dgm:pt modelId="{DFA55830-17BD-43B0-AC51-F79C46BBCFF3}" type="pres">
      <dgm:prSet presAssocID="{B3210104-D82B-456F-9232-47A07B786100}" presName="parTx" presStyleLbl="revTx" presStyleIdx="0" presStyleCnt="4" custScaleX="87339" custLinFactNeighborX="4721" custLinFactNeighborY="-85784">
        <dgm:presLayoutVars>
          <dgm:chMax val="0"/>
          <dgm:chPref val="0"/>
        </dgm:presLayoutVars>
      </dgm:prSet>
      <dgm:spPr/>
    </dgm:pt>
    <dgm:pt modelId="{B782C832-A819-412A-AD0A-64208374F48E}" type="pres">
      <dgm:prSet presAssocID="{B3210104-D82B-456F-9232-47A07B786100}" presName="txSpace" presStyleCnt="0"/>
      <dgm:spPr/>
    </dgm:pt>
    <dgm:pt modelId="{98670840-0329-4479-BC9E-FBB20689B381}" type="pres">
      <dgm:prSet presAssocID="{B3210104-D82B-456F-9232-47A07B786100}" presName="desTx" presStyleLbl="revTx" presStyleIdx="1" presStyleCnt="4" custScaleX="84259" custScaleY="841573" custLinFactY="100000" custLinFactNeighborX="3578" custLinFactNeighborY="152269">
        <dgm:presLayoutVars/>
      </dgm:prSet>
      <dgm:spPr/>
    </dgm:pt>
    <dgm:pt modelId="{8C964767-ED2D-4C57-983E-0E6C17356F2C}" type="pres">
      <dgm:prSet presAssocID="{E7494D77-11EF-46BD-9929-7AD3A6D494AB}" presName="sibTrans" presStyleCnt="0"/>
      <dgm:spPr/>
    </dgm:pt>
    <dgm:pt modelId="{A978FAE5-1EF7-40EA-8C94-E73D68DD0C21}" type="pres">
      <dgm:prSet presAssocID="{4A04A4D8-40FE-4DD7-9E17-3D9CCEADD869}" presName="compNode" presStyleCnt="0"/>
      <dgm:spPr/>
    </dgm:pt>
    <dgm:pt modelId="{9D6C4125-FA12-4B07-AA07-87A6395B0533}" type="pres">
      <dgm:prSet presAssocID="{4A04A4D8-40FE-4DD7-9E17-3D9CCEADD869}" presName="iconRect" presStyleLbl="node1" presStyleIdx="1" presStyleCnt="2" custScaleX="87301" custScaleY="85531" custLinFactNeighborX="72842" custLinFactNeighborY="-2609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144B1282-5C68-4AAF-8E7A-C38158570DA0}" type="pres">
      <dgm:prSet presAssocID="{4A04A4D8-40FE-4DD7-9E17-3D9CCEADD869}" presName="iconSpace" presStyleCnt="0"/>
      <dgm:spPr/>
    </dgm:pt>
    <dgm:pt modelId="{4F7CDD7F-A9C2-4E62-BF77-FF20C73DD6CD}" type="pres">
      <dgm:prSet presAssocID="{4A04A4D8-40FE-4DD7-9E17-3D9CCEADD869}" presName="parTx" presStyleLbl="revTx" presStyleIdx="2" presStyleCnt="4" custScaleX="118409" custLinFactNeighborX="-10150" custLinFactNeighborY="-78859">
        <dgm:presLayoutVars>
          <dgm:chMax val="0"/>
          <dgm:chPref val="0"/>
        </dgm:presLayoutVars>
      </dgm:prSet>
      <dgm:spPr/>
    </dgm:pt>
    <dgm:pt modelId="{18B68629-A0F7-4A73-9BCE-69B37C4E138C}" type="pres">
      <dgm:prSet presAssocID="{4A04A4D8-40FE-4DD7-9E17-3D9CCEADD869}" presName="txSpace" presStyleCnt="0"/>
      <dgm:spPr/>
    </dgm:pt>
    <dgm:pt modelId="{22B52FA8-323D-4237-8579-6C0956CDE855}" type="pres">
      <dgm:prSet presAssocID="{4A04A4D8-40FE-4DD7-9E17-3D9CCEADD869}" presName="desTx" presStyleLbl="revTx" presStyleIdx="3" presStyleCnt="4" custScaleX="120387" custScaleY="646587" custLinFactNeighborX="-10177" custLinFactNeighborY="91374">
        <dgm:presLayoutVars/>
      </dgm:prSet>
      <dgm:spPr/>
    </dgm:pt>
  </dgm:ptLst>
  <dgm:cxnLst>
    <dgm:cxn modelId="{29C27243-17FF-4465-94F6-47B88301C494}" type="presOf" srcId="{83B98DFA-06B7-4952-AB9E-06AB78B5F41E}" destId="{98670840-0329-4479-BC9E-FBB20689B381}" srcOrd="0" destOrd="0" presId="urn:microsoft.com/office/officeart/2018/2/layout/IconLabelDescriptionList"/>
    <dgm:cxn modelId="{7D463A47-344E-4A58-B14A-1C6ECCBF264E}" type="presOf" srcId="{4A04A4D8-40FE-4DD7-9E17-3D9CCEADD869}" destId="{4F7CDD7F-A9C2-4E62-BF77-FF20C73DD6CD}" srcOrd="0" destOrd="0" presId="urn:microsoft.com/office/officeart/2018/2/layout/IconLabelDescriptionList"/>
    <dgm:cxn modelId="{63E0BB6A-F036-424B-BC44-3134E0E972E9}" srcId="{27D68341-B3EA-41BA-AB05-425E96CA1226}" destId="{4A04A4D8-40FE-4DD7-9E17-3D9CCEADD869}" srcOrd="1" destOrd="0" parTransId="{718298CD-A0FB-4226-8C6C-62350DAB0169}" sibTransId="{A65EEC3B-43D2-4ACF-8FC5-A0E1D8C5D9B3}"/>
    <dgm:cxn modelId="{E2703A82-BFB9-4373-A437-7EBB70FD0452}" type="presOf" srcId="{0B9D5F6F-A93F-4A8E-B0C1-7F247F553645}" destId="{22B52FA8-323D-4237-8579-6C0956CDE855}" srcOrd="0" destOrd="0" presId="urn:microsoft.com/office/officeart/2018/2/layout/IconLabelDescriptionList"/>
    <dgm:cxn modelId="{12258399-BC30-4F78-A188-02A1C84F186F}" type="presOf" srcId="{27D68341-B3EA-41BA-AB05-425E96CA1226}" destId="{39F9AACF-2A04-407A-81D6-115FE062FB6B}" srcOrd="0" destOrd="0" presId="urn:microsoft.com/office/officeart/2018/2/layout/IconLabelDescriptionList"/>
    <dgm:cxn modelId="{47A9C0A0-E975-4413-A866-A31BC0DE4E5D}" srcId="{4A04A4D8-40FE-4DD7-9E17-3D9CCEADD869}" destId="{0B9D5F6F-A93F-4A8E-B0C1-7F247F553645}" srcOrd="0" destOrd="0" parTransId="{1ED84998-D4D0-4A22-8A2D-B5D7662328FA}" sibTransId="{1A3AFDF1-AB0C-4207-B012-690E8F5ED9B0}"/>
    <dgm:cxn modelId="{9D9036A7-7097-4EC6-B4A0-8DA99CEBFA8E}" srcId="{B3210104-D82B-456F-9232-47A07B786100}" destId="{83B98DFA-06B7-4952-AB9E-06AB78B5F41E}" srcOrd="0" destOrd="0" parTransId="{723AB1A3-E6EB-44D5-9904-4467CAD2AEF5}" sibTransId="{89178210-FAE3-4E1B-988B-2AEA2F3A62AB}"/>
    <dgm:cxn modelId="{E5C03CB5-A02D-4A96-B666-0C7FE932B786}" type="presOf" srcId="{B3210104-D82B-456F-9232-47A07B786100}" destId="{DFA55830-17BD-43B0-AC51-F79C46BBCFF3}" srcOrd="0" destOrd="0" presId="urn:microsoft.com/office/officeart/2018/2/layout/IconLabelDescriptionList"/>
    <dgm:cxn modelId="{E05185F6-9133-4FF2-90BC-BC0AFF70E57E}" srcId="{27D68341-B3EA-41BA-AB05-425E96CA1226}" destId="{B3210104-D82B-456F-9232-47A07B786100}" srcOrd="0" destOrd="0" parTransId="{08E39308-A925-4EAB-A43C-F1E47949DD4F}" sibTransId="{E7494D77-11EF-46BD-9929-7AD3A6D494AB}"/>
    <dgm:cxn modelId="{8A1B2F72-1A00-47A2-A9B9-3DCFC4B7FE0E}" type="presParOf" srcId="{39F9AACF-2A04-407A-81D6-115FE062FB6B}" destId="{E5106012-A21D-4532-BAD3-F200CC05DC37}" srcOrd="0" destOrd="0" presId="urn:microsoft.com/office/officeart/2018/2/layout/IconLabelDescriptionList"/>
    <dgm:cxn modelId="{12E632D7-5097-4A8D-9D07-4ED0873A5C55}" type="presParOf" srcId="{E5106012-A21D-4532-BAD3-F200CC05DC37}" destId="{BC6D5DE7-F7FC-4CB3-81A5-89530D10AE6E}" srcOrd="0" destOrd="0" presId="urn:microsoft.com/office/officeart/2018/2/layout/IconLabelDescriptionList"/>
    <dgm:cxn modelId="{DE14CB16-936B-4A7C-961F-ED4B5668B746}" type="presParOf" srcId="{E5106012-A21D-4532-BAD3-F200CC05DC37}" destId="{A3A89421-65FA-4AE6-8D0A-907A75668B8C}" srcOrd="1" destOrd="0" presId="urn:microsoft.com/office/officeart/2018/2/layout/IconLabelDescriptionList"/>
    <dgm:cxn modelId="{C7A610A0-5A3E-4F4C-AD51-A29E425F307D}" type="presParOf" srcId="{E5106012-A21D-4532-BAD3-F200CC05DC37}" destId="{DFA55830-17BD-43B0-AC51-F79C46BBCFF3}" srcOrd="2" destOrd="0" presId="urn:microsoft.com/office/officeart/2018/2/layout/IconLabelDescriptionList"/>
    <dgm:cxn modelId="{F18E959A-95F4-4D86-A4CE-63FDE412523F}" type="presParOf" srcId="{E5106012-A21D-4532-BAD3-F200CC05DC37}" destId="{B782C832-A819-412A-AD0A-64208374F48E}" srcOrd="3" destOrd="0" presId="urn:microsoft.com/office/officeart/2018/2/layout/IconLabelDescriptionList"/>
    <dgm:cxn modelId="{114D88B0-299A-48B1-9950-E65A3128B4FB}" type="presParOf" srcId="{E5106012-A21D-4532-BAD3-F200CC05DC37}" destId="{98670840-0329-4479-BC9E-FBB20689B381}" srcOrd="4" destOrd="0" presId="urn:microsoft.com/office/officeart/2018/2/layout/IconLabelDescriptionList"/>
    <dgm:cxn modelId="{860AC545-9A93-4DD2-83FE-8366F3FFA466}" type="presParOf" srcId="{39F9AACF-2A04-407A-81D6-115FE062FB6B}" destId="{8C964767-ED2D-4C57-983E-0E6C17356F2C}" srcOrd="1" destOrd="0" presId="urn:microsoft.com/office/officeart/2018/2/layout/IconLabelDescriptionList"/>
    <dgm:cxn modelId="{AA863AB2-6F42-46F0-933C-F8D1D08F92C0}" type="presParOf" srcId="{39F9AACF-2A04-407A-81D6-115FE062FB6B}" destId="{A978FAE5-1EF7-40EA-8C94-E73D68DD0C21}" srcOrd="2" destOrd="0" presId="urn:microsoft.com/office/officeart/2018/2/layout/IconLabelDescriptionList"/>
    <dgm:cxn modelId="{D0F1C6C3-5C5E-43F2-9D7F-9F2833A5401C}" type="presParOf" srcId="{A978FAE5-1EF7-40EA-8C94-E73D68DD0C21}" destId="{9D6C4125-FA12-4B07-AA07-87A6395B0533}" srcOrd="0" destOrd="0" presId="urn:microsoft.com/office/officeart/2018/2/layout/IconLabelDescriptionList"/>
    <dgm:cxn modelId="{6A0E56E3-D826-42B3-93F2-CC9099E94AEF}" type="presParOf" srcId="{A978FAE5-1EF7-40EA-8C94-E73D68DD0C21}" destId="{144B1282-5C68-4AAF-8E7A-C38158570DA0}" srcOrd="1" destOrd="0" presId="urn:microsoft.com/office/officeart/2018/2/layout/IconLabelDescriptionList"/>
    <dgm:cxn modelId="{14F16A55-9F94-4FF9-8E29-4FC094534BF0}" type="presParOf" srcId="{A978FAE5-1EF7-40EA-8C94-E73D68DD0C21}" destId="{4F7CDD7F-A9C2-4E62-BF77-FF20C73DD6CD}" srcOrd="2" destOrd="0" presId="urn:microsoft.com/office/officeart/2018/2/layout/IconLabelDescriptionList"/>
    <dgm:cxn modelId="{47FDB7F7-1E61-4D18-8A5E-BFE5BC50ECBA}" type="presParOf" srcId="{A978FAE5-1EF7-40EA-8C94-E73D68DD0C21}" destId="{18B68629-A0F7-4A73-9BCE-69B37C4E138C}" srcOrd="3" destOrd="0" presId="urn:microsoft.com/office/officeart/2018/2/layout/IconLabelDescriptionList"/>
    <dgm:cxn modelId="{0B7EE1B0-DA7E-4408-AC0A-8BC678B6100A}" type="presParOf" srcId="{A978FAE5-1EF7-40EA-8C94-E73D68DD0C21}" destId="{22B52FA8-323D-4237-8579-6C0956CDE855}"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D68341-B3EA-41BA-AB05-425E96CA1226}" type="doc">
      <dgm:prSet loTypeId="urn:microsoft.com/office/officeart/2018/2/layout/IconLabelDescriptionList" loCatId="icon" qsTypeId="urn:microsoft.com/office/officeart/2005/8/quickstyle/simple4" qsCatId="simple" csTypeId="urn:microsoft.com/office/officeart/2005/8/colors/colorful5" csCatId="colorful" phldr="1"/>
      <dgm:spPr/>
      <dgm:t>
        <a:bodyPr/>
        <a:lstStyle/>
        <a:p>
          <a:endParaRPr lang="es-ES"/>
        </a:p>
      </dgm:t>
    </dgm:pt>
    <dgm:pt modelId="{B3210104-D82B-456F-9232-47A07B786100}">
      <dgm:prSet phldrT="[Texto]" custT="1"/>
      <dgm:spPr/>
      <dgm:t>
        <a:bodyPr/>
        <a:lstStyle/>
        <a:p>
          <a:pPr algn="ctr">
            <a:lnSpc>
              <a:spcPct val="100000"/>
            </a:lnSpc>
            <a:defRPr b="1"/>
          </a:pPr>
          <a:r>
            <a:rPr lang="en-GB" sz="2000" b="1" kern="1200" noProof="0" dirty="0">
              <a:effectLst>
                <a:outerShdw blurRad="38100" dist="38100" dir="2700000" algn="tl">
                  <a:srgbClr val="000000">
                    <a:alpha val="43137"/>
                  </a:srgbClr>
                </a:outerShdw>
              </a:effectLst>
            </a:rPr>
            <a:t> </a:t>
          </a:r>
          <a:r>
            <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t>O3 </a:t>
          </a:r>
          <a:r>
            <a:rPr lang="el-GR"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t>Διαδικτυακά Σενάρια Εκπαίδευσης</a:t>
          </a:r>
          <a:endPar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endParaRPr>
        </a:p>
      </dgm:t>
    </dgm:pt>
    <dgm:pt modelId="{08E39308-A925-4EAB-A43C-F1E47949DD4F}" type="parTrans" cxnId="{E05185F6-9133-4FF2-90BC-BC0AFF70E57E}">
      <dgm:prSet/>
      <dgm:spPr/>
      <dgm:t>
        <a:bodyPr/>
        <a:lstStyle/>
        <a:p>
          <a:pPr algn="ctr"/>
          <a:endParaRPr lang="es-ES" sz="3200"/>
        </a:p>
      </dgm:t>
    </dgm:pt>
    <dgm:pt modelId="{E7494D77-11EF-46BD-9929-7AD3A6D494AB}" type="sibTrans" cxnId="{E05185F6-9133-4FF2-90BC-BC0AFF70E57E}">
      <dgm:prSet/>
      <dgm:spPr/>
      <dgm:t>
        <a:bodyPr/>
        <a:lstStyle/>
        <a:p>
          <a:pPr algn="ctr"/>
          <a:endParaRPr lang="es-ES" sz="2800"/>
        </a:p>
      </dgm:t>
    </dgm:pt>
    <dgm:pt modelId="{83B98DFA-06B7-4952-AB9E-06AB78B5F41E}">
      <dgm:prSet phldrT="[Texto]" custT="1"/>
      <dgm:spPr/>
      <dgm:t>
        <a:bodyPr/>
        <a:lstStyle/>
        <a:p>
          <a:pPr algn="ctr">
            <a:lnSpc>
              <a:spcPct val="100000"/>
            </a:lnSpc>
          </a:pPr>
          <a:r>
            <a:rPr lang="el-GR" sz="1700" b="0" kern="1200" dirty="0">
              <a:solidFill>
                <a:prstClr val="black">
                  <a:hueOff val="0"/>
                  <a:satOff val="0"/>
                  <a:lumOff val="0"/>
                  <a:alphaOff val="0"/>
                </a:prstClr>
              </a:solidFill>
              <a:latin typeface="Speak Pro" panose="020F0502020204030204"/>
              <a:ea typeface="+mn-ea"/>
              <a:cs typeface="+mn-cs"/>
            </a:rPr>
            <a:t>Ανάπτυξη, δοκιμή και παράδοση Διαδικτυακών Σεναρίων Εκπαίδευσης </a:t>
          </a:r>
          <a:r>
            <a:rPr lang="el-GR" sz="1700" b="0" kern="1200" dirty="0"/>
            <a:t>για την ξυλουργική στις κατασκευές, προωθώντας την υιοθέτηση καινοτόμων και ευέλικτων πρακτικών στην ΕΕΚ.</a:t>
          </a:r>
          <a:endParaRPr lang="es-ES" sz="1700" b="0" kern="1200" dirty="0">
            <a:solidFill>
              <a:prstClr val="black">
                <a:hueOff val="0"/>
                <a:satOff val="0"/>
                <a:lumOff val="0"/>
                <a:alphaOff val="0"/>
              </a:prstClr>
            </a:solidFill>
            <a:latin typeface="Speak Pro" panose="020F0502020204030204"/>
            <a:ea typeface="+mn-ea"/>
            <a:cs typeface="+mn-cs"/>
          </a:endParaRPr>
        </a:p>
      </dgm:t>
    </dgm:pt>
    <dgm:pt modelId="{723AB1A3-E6EB-44D5-9904-4467CAD2AEF5}" type="parTrans" cxnId="{9D9036A7-7097-4EC6-B4A0-8DA99CEBFA8E}">
      <dgm:prSet/>
      <dgm:spPr/>
      <dgm:t>
        <a:bodyPr/>
        <a:lstStyle/>
        <a:p>
          <a:pPr algn="ctr"/>
          <a:endParaRPr lang="es-ES" sz="3200"/>
        </a:p>
      </dgm:t>
    </dgm:pt>
    <dgm:pt modelId="{89178210-FAE3-4E1B-988B-2AEA2F3A62AB}" type="sibTrans" cxnId="{9D9036A7-7097-4EC6-B4A0-8DA99CEBFA8E}">
      <dgm:prSet/>
      <dgm:spPr/>
      <dgm:t>
        <a:bodyPr/>
        <a:lstStyle/>
        <a:p>
          <a:pPr algn="ctr"/>
          <a:endParaRPr lang="es-ES" sz="2800"/>
        </a:p>
      </dgm:t>
    </dgm:pt>
    <dgm:pt modelId="{4A04A4D8-40FE-4DD7-9E17-3D9CCEADD869}">
      <dgm:prSet phldrT="[Texto]" custT="1"/>
      <dgm:spPr/>
      <dgm:t>
        <a:bodyPr/>
        <a:lstStyle/>
        <a:p>
          <a:pPr algn="ctr">
            <a:lnSpc>
              <a:spcPct val="100000"/>
            </a:lnSpc>
            <a:defRPr b="1"/>
          </a:pPr>
          <a:r>
            <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t>O4 </a:t>
          </a:r>
          <a:r>
            <a:rPr lang="el-GR"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t>Πλαίσιο για την ενσωμάτωση των περιβαλλοντικών στοιχείων στα οικοδομικά προγράμματα  με βάση την εργασία και συστήματα πιστοποίησης και τυποποίησης</a:t>
          </a:r>
          <a:endPar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endParaRPr>
        </a:p>
      </dgm:t>
    </dgm:pt>
    <dgm:pt modelId="{718298CD-A0FB-4226-8C6C-62350DAB0169}" type="parTrans" cxnId="{63E0BB6A-F036-424B-BC44-3134E0E972E9}">
      <dgm:prSet/>
      <dgm:spPr/>
      <dgm:t>
        <a:bodyPr/>
        <a:lstStyle/>
        <a:p>
          <a:pPr algn="ctr"/>
          <a:endParaRPr lang="es-ES" sz="3200"/>
        </a:p>
      </dgm:t>
    </dgm:pt>
    <dgm:pt modelId="{A65EEC3B-43D2-4ACF-8FC5-A0E1D8C5D9B3}" type="sibTrans" cxnId="{63E0BB6A-F036-424B-BC44-3134E0E972E9}">
      <dgm:prSet/>
      <dgm:spPr/>
      <dgm:t>
        <a:bodyPr/>
        <a:lstStyle/>
        <a:p>
          <a:pPr algn="ctr"/>
          <a:endParaRPr lang="es-ES" sz="2800"/>
        </a:p>
      </dgm:t>
    </dgm:pt>
    <dgm:pt modelId="{0B9D5F6F-A93F-4A8E-B0C1-7F247F553645}">
      <dgm:prSet phldrT="[Texto]" custT="1"/>
      <dgm:spPr/>
      <dgm:t>
        <a:bodyPr/>
        <a:lstStyle/>
        <a:p>
          <a:pPr algn="ctr">
            <a:lnSpc>
              <a:spcPct val="100000"/>
            </a:lnSpc>
          </a:pPr>
          <a:r>
            <a:rPr lang="el-GR" sz="1700" b="0" kern="1200" dirty="0">
              <a:solidFill>
                <a:prstClr val="black">
                  <a:hueOff val="0"/>
                  <a:satOff val="0"/>
                  <a:lumOff val="0"/>
                  <a:alphaOff val="0"/>
                </a:prstClr>
              </a:solidFill>
              <a:latin typeface="Speak Pro" panose="020F0502020204030204"/>
              <a:ea typeface="+mn-ea"/>
              <a:cs typeface="+mn-cs"/>
            </a:rPr>
            <a:t>Εμπλοκή των ενδιαφερόμενων μερών και αυτών που χαράζουν τις πολιτικές για την αναγνώριση των μαθησιακών αποτελεσμάτων του </a:t>
          </a:r>
          <a:r>
            <a:rPr lang="en-US" sz="1700" b="0" kern="1200" dirty="0">
              <a:solidFill>
                <a:prstClr val="black">
                  <a:hueOff val="0"/>
                  <a:satOff val="0"/>
                  <a:lumOff val="0"/>
                  <a:alphaOff val="0"/>
                </a:prstClr>
              </a:solidFill>
              <a:latin typeface="Speak Pro" panose="020F0502020204030204"/>
              <a:ea typeface="+mn-ea"/>
              <a:cs typeface="+mn-cs"/>
            </a:rPr>
            <a:t>UPWOOD </a:t>
          </a:r>
          <a:r>
            <a:rPr lang="el-GR" sz="1700" b="0" kern="1200" dirty="0">
              <a:solidFill>
                <a:prstClr val="black">
                  <a:hueOff val="0"/>
                  <a:satOff val="0"/>
                  <a:lumOff val="0"/>
                  <a:alphaOff val="0"/>
                </a:prstClr>
              </a:solidFill>
              <a:latin typeface="Speak Pro" panose="020F0502020204030204"/>
              <a:ea typeface="+mn-ea"/>
              <a:cs typeface="+mn-cs"/>
            </a:rPr>
            <a:t>καθώς και για την υποστήριξη της ενσωμάτωσης των δεξιοτήτων ξυλουργικής κατασκευής στα επαγγελματικά πρότυπα</a:t>
          </a:r>
          <a:r>
            <a:rPr lang="en-US" sz="1700" b="1" kern="1200" dirty="0">
              <a:solidFill>
                <a:prstClr val="black">
                  <a:hueOff val="0"/>
                  <a:satOff val="0"/>
                  <a:lumOff val="0"/>
                  <a:alphaOff val="0"/>
                </a:prstClr>
              </a:solidFill>
              <a:latin typeface="Speak Pro" panose="020F0502020204030204"/>
              <a:ea typeface="+mn-ea"/>
              <a:cs typeface="+mn-cs"/>
            </a:rPr>
            <a:t>.</a:t>
          </a:r>
          <a:endParaRPr lang="es-ES" sz="1700" b="1" kern="1200" dirty="0">
            <a:solidFill>
              <a:prstClr val="black">
                <a:hueOff val="0"/>
                <a:satOff val="0"/>
                <a:lumOff val="0"/>
                <a:alphaOff val="0"/>
              </a:prstClr>
            </a:solidFill>
            <a:latin typeface="Speak Pro" panose="020F0502020204030204"/>
            <a:ea typeface="+mn-ea"/>
            <a:cs typeface="+mn-cs"/>
          </a:endParaRPr>
        </a:p>
      </dgm:t>
    </dgm:pt>
    <dgm:pt modelId="{1ED84998-D4D0-4A22-8A2D-B5D7662328FA}" type="parTrans" cxnId="{47A9C0A0-E975-4413-A866-A31BC0DE4E5D}">
      <dgm:prSet/>
      <dgm:spPr/>
      <dgm:t>
        <a:bodyPr/>
        <a:lstStyle/>
        <a:p>
          <a:pPr algn="ctr"/>
          <a:endParaRPr lang="es-ES" sz="3200"/>
        </a:p>
      </dgm:t>
    </dgm:pt>
    <dgm:pt modelId="{1A3AFDF1-AB0C-4207-B012-690E8F5ED9B0}" type="sibTrans" cxnId="{47A9C0A0-E975-4413-A866-A31BC0DE4E5D}">
      <dgm:prSet/>
      <dgm:spPr/>
      <dgm:t>
        <a:bodyPr/>
        <a:lstStyle/>
        <a:p>
          <a:pPr algn="ctr"/>
          <a:endParaRPr lang="es-ES" sz="2800"/>
        </a:p>
      </dgm:t>
    </dgm:pt>
    <dgm:pt modelId="{8E5C0653-011F-4FBB-90D2-C84EE74CFDB3}" type="pres">
      <dgm:prSet presAssocID="{27D68341-B3EA-41BA-AB05-425E96CA1226}" presName="root" presStyleCnt="0">
        <dgm:presLayoutVars>
          <dgm:dir/>
          <dgm:resizeHandles val="exact"/>
        </dgm:presLayoutVars>
      </dgm:prSet>
      <dgm:spPr/>
    </dgm:pt>
    <dgm:pt modelId="{E1A8EBFE-A31C-4CEF-817E-D4B1C3AA9458}" type="pres">
      <dgm:prSet presAssocID="{B3210104-D82B-456F-9232-47A07B786100}" presName="compNode" presStyleCnt="0"/>
      <dgm:spPr/>
    </dgm:pt>
    <dgm:pt modelId="{54CE680D-155B-47C3-9A52-78843AD6D5B6}" type="pres">
      <dgm:prSet presAssocID="{B3210104-D82B-456F-9232-47A07B786100}" presName="iconRect" presStyleLbl="node1" presStyleIdx="0" presStyleCnt="2" custLinFactX="84" custLinFactNeighborX="100000" custLinFactNeighborY="-6669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Internet"/>
        </a:ext>
      </dgm:extLst>
    </dgm:pt>
    <dgm:pt modelId="{FC24B85A-5C06-4C60-97F3-6299F21BBC87}" type="pres">
      <dgm:prSet presAssocID="{B3210104-D82B-456F-9232-47A07B786100}" presName="iconSpace" presStyleCnt="0"/>
      <dgm:spPr/>
    </dgm:pt>
    <dgm:pt modelId="{B0F20899-AF1D-406D-B655-4FA20D549732}" type="pres">
      <dgm:prSet presAssocID="{B3210104-D82B-456F-9232-47A07B786100}" presName="parTx" presStyleLbl="revTx" presStyleIdx="0" presStyleCnt="4" custScaleY="11721" custLinFactY="-4655013" custLinFactNeighborX="4366" custLinFactNeighborY="-4700000">
        <dgm:presLayoutVars>
          <dgm:chMax val="0"/>
          <dgm:chPref val="0"/>
        </dgm:presLayoutVars>
      </dgm:prSet>
      <dgm:spPr/>
    </dgm:pt>
    <dgm:pt modelId="{F554291D-4B4D-47FD-B4A8-3B8E36DE61AD}" type="pres">
      <dgm:prSet presAssocID="{B3210104-D82B-456F-9232-47A07B786100}" presName="txSpace" presStyleCnt="0"/>
      <dgm:spPr/>
    </dgm:pt>
    <dgm:pt modelId="{487F79D7-FB55-41FC-A143-A3D5CDEC3469}" type="pres">
      <dgm:prSet presAssocID="{B3210104-D82B-456F-9232-47A07B786100}" presName="desTx" presStyleLbl="revTx" presStyleIdx="1" presStyleCnt="4" custLinFactNeighborX="4079" custLinFactNeighborY="9741">
        <dgm:presLayoutVars/>
      </dgm:prSet>
      <dgm:spPr/>
    </dgm:pt>
    <dgm:pt modelId="{E2673FFC-022E-493E-B6C0-1680A821674A}" type="pres">
      <dgm:prSet presAssocID="{E7494D77-11EF-46BD-9929-7AD3A6D494AB}" presName="sibTrans" presStyleCnt="0"/>
      <dgm:spPr/>
    </dgm:pt>
    <dgm:pt modelId="{3B56F857-8CED-46A3-BBB6-91C35980CD0F}" type="pres">
      <dgm:prSet presAssocID="{4A04A4D8-40FE-4DD7-9E17-3D9CCEADD869}" presName="compNode" presStyleCnt="0"/>
      <dgm:spPr/>
    </dgm:pt>
    <dgm:pt modelId="{426BE73A-46E6-404E-89AD-58C69354C72D}" type="pres">
      <dgm:prSet presAssocID="{4A04A4D8-40FE-4DD7-9E17-3D9CCEADD869}" presName="iconRect" presStyleLbl="node1" presStyleIdx="1" presStyleCnt="2" custLinFactNeighborX="81601" custLinFactNeighborY="-84538"/>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Diploma"/>
        </a:ext>
      </dgm:extLst>
    </dgm:pt>
    <dgm:pt modelId="{4D3E073B-349E-4622-A252-0F270F1D9F31}" type="pres">
      <dgm:prSet presAssocID="{4A04A4D8-40FE-4DD7-9E17-3D9CCEADD869}" presName="iconSpace" presStyleCnt="0"/>
      <dgm:spPr/>
    </dgm:pt>
    <dgm:pt modelId="{9C98623C-C148-484C-BBC4-3976851C592A}" type="pres">
      <dgm:prSet presAssocID="{4A04A4D8-40FE-4DD7-9E17-3D9CCEADD869}" presName="parTx" presStyleLbl="revTx" presStyleIdx="2" presStyleCnt="4" custScaleX="127350" custLinFactY="-6634058" custLinFactNeighborX="-1673" custLinFactNeighborY="-6700000">
        <dgm:presLayoutVars>
          <dgm:chMax val="0"/>
          <dgm:chPref val="0"/>
        </dgm:presLayoutVars>
      </dgm:prSet>
      <dgm:spPr/>
    </dgm:pt>
    <dgm:pt modelId="{FB203B4E-19B0-450B-85FD-081735301421}" type="pres">
      <dgm:prSet presAssocID="{4A04A4D8-40FE-4DD7-9E17-3D9CCEADD869}" presName="txSpace" presStyleCnt="0"/>
      <dgm:spPr/>
    </dgm:pt>
    <dgm:pt modelId="{92A671D0-B4CE-4333-977F-B01118B1280A}" type="pres">
      <dgm:prSet presAssocID="{4A04A4D8-40FE-4DD7-9E17-3D9CCEADD869}" presName="desTx" presStyleLbl="revTx" presStyleIdx="3" presStyleCnt="4" custScaleX="143879" custScaleY="68027" custLinFactNeighborX="-3448" custLinFactNeighborY="58415">
        <dgm:presLayoutVars/>
      </dgm:prSet>
      <dgm:spPr/>
    </dgm:pt>
  </dgm:ptLst>
  <dgm:cxnLst>
    <dgm:cxn modelId="{2C795705-A840-44DD-92C4-71AFCD75B519}" type="presOf" srcId="{83B98DFA-06B7-4952-AB9E-06AB78B5F41E}" destId="{487F79D7-FB55-41FC-A143-A3D5CDEC3469}" srcOrd="0" destOrd="0" presId="urn:microsoft.com/office/officeart/2018/2/layout/IconLabelDescriptionList"/>
    <dgm:cxn modelId="{6604AF2B-AC43-4946-B462-ECF900C120E2}" type="presOf" srcId="{27D68341-B3EA-41BA-AB05-425E96CA1226}" destId="{8E5C0653-011F-4FBB-90D2-C84EE74CFDB3}" srcOrd="0" destOrd="0" presId="urn:microsoft.com/office/officeart/2018/2/layout/IconLabelDescriptionList"/>
    <dgm:cxn modelId="{78B61060-2D7D-4181-865B-391368AB977C}" type="presOf" srcId="{4A04A4D8-40FE-4DD7-9E17-3D9CCEADD869}" destId="{9C98623C-C148-484C-BBC4-3976851C592A}" srcOrd="0" destOrd="0" presId="urn:microsoft.com/office/officeart/2018/2/layout/IconLabelDescriptionList"/>
    <dgm:cxn modelId="{63E0BB6A-F036-424B-BC44-3134E0E972E9}" srcId="{27D68341-B3EA-41BA-AB05-425E96CA1226}" destId="{4A04A4D8-40FE-4DD7-9E17-3D9CCEADD869}" srcOrd="1" destOrd="0" parTransId="{718298CD-A0FB-4226-8C6C-62350DAB0169}" sibTransId="{A65EEC3B-43D2-4ACF-8FC5-A0E1D8C5D9B3}"/>
    <dgm:cxn modelId="{223B776B-C775-4E2B-9D8D-A1E2820E8AB9}" type="presOf" srcId="{B3210104-D82B-456F-9232-47A07B786100}" destId="{B0F20899-AF1D-406D-B655-4FA20D549732}" srcOrd="0" destOrd="0" presId="urn:microsoft.com/office/officeart/2018/2/layout/IconLabelDescriptionList"/>
    <dgm:cxn modelId="{C827E97D-FD36-44CD-8717-DC78DD8349BA}" type="presOf" srcId="{0B9D5F6F-A93F-4A8E-B0C1-7F247F553645}" destId="{92A671D0-B4CE-4333-977F-B01118B1280A}" srcOrd="0" destOrd="0" presId="urn:microsoft.com/office/officeart/2018/2/layout/IconLabelDescriptionList"/>
    <dgm:cxn modelId="{47A9C0A0-E975-4413-A866-A31BC0DE4E5D}" srcId="{4A04A4D8-40FE-4DD7-9E17-3D9CCEADD869}" destId="{0B9D5F6F-A93F-4A8E-B0C1-7F247F553645}" srcOrd="0" destOrd="0" parTransId="{1ED84998-D4D0-4A22-8A2D-B5D7662328FA}" sibTransId="{1A3AFDF1-AB0C-4207-B012-690E8F5ED9B0}"/>
    <dgm:cxn modelId="{9D9036A7-7097-4EC6-B4A0-8DA99CEBFA8E}" srcId="{B3210104-D82B-456F-9232-47A07B786100}" destId="{83B98DFA-06B7-4952-AB9E-06AB78B5F41E}" srcOrd="0" destOrd="0" parTransId="{723AB1A3-E6EB-44D5-9904-4467CAD2AEF5}" sibTransId="{89178210-FAE3-4E1B-988B-2AEA2F3A62AB}"/>
    <dgm:cxn modelId="{E05185F6-9133-4FF2-90BC-BC0AFF70E57E}" srcId="{27D68341-B3EA-41BA-AB05-425E96CA1226}" destId="{B3210104-D82B-456F-9232-47A07B786100}" srcOrd="0" destOrd="0" parTransId="{08E39308-A925-4EAB-A43C-F1E47949DD4F}" sibTransId="{E7494D77-11EF-46BD-9929-7AD3A6D494AB}"/>
    <dgm:cxn modelId="{C720D8FD-121B-42DF-B8ED-A94F6A759000}" type="presParOf" srcId="{8E5C0653-011F-4FBB-90D2-C84EE74CFDB3}" destId="{E1A8EBFE-A31C-4CEF-817E-D4B1C3AA9458}" srcOrd="0" destOrd="0" presId="urn:microsoft.com/office/officeart/2018/2/layout/IconLabelDescriptionList"/>
    <dgm:cxn modelId="{A860E117-DCE7-4864-9BA6-C0DEB86069E0}" type="presParOf" srcId="{E1A8EBFE-A31C-4CEF-817E-D4B1C3AA9458}" destId="{54CE680D-155B-47C3-9A52-78843AD6D5B6}" srcOrd="0" destOrd="0" presId="urn:microsoft.com/office/officeart/2018/2/layout/IconLabelDescriptionList"/>
    <dgm:cxn modelId="{BD4BB364-4B5E-4EA3-B3D7-AD6733AD277A}" type="presParOf" srcId="{E1A8EBFE-A31C-4CEF-817E-D4B1C3AA9458}" destId="{FC24B85A-5C06-4C60-97F3-6299F21BBC87}" srcOrd="1" destOrd="0" presId="urn:microsoft.com/office/officeart/2018/2/layout/IconLabelDescriptionList"/>
    <dgm:cxn modelId="{5B5B7696-B7D9-4FDC-871F-9C94FC607C04}" type="presParOf" srcId="{E1A8EBFE-A31C-4CEF-817E-D4B1C3AA9458}" destId="{B0F20899-AF1D-406D-B655-4FA20D549732}" srcOrd="2" destOrd="0" presId="urn:microsoft.com/office/officeart/2018/2/layout/IconLabelDescriptionList"/>
    <dgm:cxn modelId="{B258B0B6-B74A-4676-9858-297D66E65E7B}" type="presParOf" srcId="{E1A8EBFE-A31C-4CEF-817E-D4B1C3AA9458}" destId="{F554291D-4B4D-47FD-B4A8-3B8E36DE61AD}" srcOrd="3" destOrd="0" presId="urn:microsoft.com/office/officeart/2018/2/layout/IconLabelDescriptionList"/>
    <dgm:cxn modelId="{017F5147-6B5A-4866-A167-3B5AAC9EBBE1}" type="presParOf" srcId="{E1A8EBFE-A31C-4CEF-817E-D4B1C3AA9458}" destId="{487F79D7-FB55-41FC-A143-A3D5CDEC3469}" srcOrd="4" destOrd="0" presId="urn:microsoft.com/office/officeart/2018/2/layout/IconLabelDescriptionList"/>
    <dgm:cxn modelId="{B2F9AC27-0E52-40F3-866E-7FFC70D65565}" type="presParOf" srcId="{8E5C0653-011F-4FBB-90D2-C84EE74CFDB3}" destId="{E2673FFC-022E-493E-B6C0-1680A821674A}" srcOrd="1" destOrd="0" presId="urn:microsoft.com/office/officeart/2018/2/layout/IconLabelDescriptionList"/>
    <dgm:cxn modelId="{DBCA06F2-D18D-45AD-8111-88D564DE34BC}" type="presParOf" srcId="{8E5C0653-011F-4FBB-90D2-C84EE74CFDB3}" destId="{3B56F857-8CED-46A3-BBB6-91C35980CD0F}" srcOrd="2" destOrd="0" presId="urn:microsoft.com/office/officeart/2018/2/layout/IconLabelDescriptionList"/>
    <dgm:cxn modelId="{930F9AC0-FA60-41AB-AE5A-15FB67622C43}" type="presParOf" srcId="{3B56F857-8CED-46A3-BBB6-91C35980CD0F}" destId="{426BE73A-46E6-404E-89AD-58C69354C72D}" srcOrd="0" destOrd="0" presId="urn:microsoft.com/office/officeart/2018/2/layout/IconLabelDescriptionList"/>
    <dgm:cxn modelId="{534661FD-59A6-4140-8C2F-39874788AD4C}" type="presParOf" srcId="{3B56F857-8CED-46A3-BBB6-91C35980CD0F}" destId="{4D3E073B-349E-4622-A252-0F270F1D9F31}" srcOrd="1" destOrd="0" presId="urn:microsoft.com/office/officeart/2018/2/layout/IconLabelDescriptionList"/>
    <dgm:cxn modelId="{D4DFEFD1-9710-4ACE-BFEA-B6EE89C373D4}" type="presParOf" srcId="{3B56F857-8CED-46A3-BBB6-91C35980CD0F}" destId="{9C98623C-C148-484C-BBC4-3976851C592A}" srcOrd="2" destOrd="0" presId="urn:microsoft.com/office/officeart/2018/2/layout/IconLabelDescriptionList"/>
    <dgm:cxn modelId="{AFA32010-50CE-4759-862F-616580FEC438}" type="presParOf" srcId="{3B56F857-8CED-46A3-BBB6-91C35980CD0F}" destId="{FB203B4E-19B0-450B-85FD-081735301421}" srcOrd="3" destOrd="0" presId="urn:microsoft.com/office/officeart/2018/2/layout/IconLabelDescriptionList"/>
    <dgm:cxn modelId="{10CC45E0-903D-417B-8EF5-9958353CB557}" type="presParOf" srcId="{3B56F857-8CED-46A3-BBB6-91C35980CD0F}" destId="{92A671D0-B4CE-4333-977F-B01118B1280A}"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C7E555-271F-4F12-80E4-861EDC007365}" type="doc">
      <dgm:prSet loTypeId="urn:microsoft.com/office/officeart/2005/8/layout/hList1" loCatId="list" qsTypeId="urn:microsoft.com/office/officeart/2005/8/quickstyle/simple4" qsCatId="simple" csTypeId="urn:microsoft.com/office/officeart/2005/8/colors/colorful5" csCatId="colorful" phldr="1"/>
      <dgm:spPr/>
      <dgm:t>
        <a:bodyPr/>
        <a:lstStyle/>
        <a:p>
          <a:endParaRPr lang="en-GB"/>
        </a:p>
      </dgm:t>
    </dgm:pt>
    <dgm:pt modelId="{82F9C647-740A-470E-B6BF-9316C9AE2D77}">
      <dgm:prSet phldrT="[Texto]" custT="1"/>
      <dgm:spPr/>
      <dgm:t>
        <a:bodyPr/>
        <a:lstStyle/>
        <a:p>
          <a:r>
            <a:rPr lang="el-GR" sz="1400" b="0" dirty="0">
              <a:solidFill>
                <a:schemeClr val="bg1"/>
              </a:solidFill>
              <a:latin typeface="Adobe Heiti Std R" panose="020B0400000000000000" pitchFamily="34" charset="-128"/>
              <a:ea typeface="Adobe Heiti Std R" panose="020B0400000000000000" pitchFamily="34" charset="-128"/>
            </a:rPr>
            <a:t>ΜΕ</a:t>
          </a:r>
          <a:r>
            <a:rPr lang="en-GB" sz="1400" b="0" dirty="0">
              <a:solidFill>
                <a:schemeClr val="bg1"/>
              </a:solidFill>
              <a:latin typeface="Adobe Heiti Std R" panose="020B0400000000000000" pitchFamily="34" charset="-128"/>
              <a:ea typeface="Adobe Heiti Std R" panose="020B0400000000000000" pitchFamily="34" charset="-128"/>
            </a:rPr>
            <a:t>1: </a:t>
          </a:r>
          <a:r>
            <a:rPr lang="el-GR" sz="1400" b="0" i="0" dirty="0"/>
            <a:t>Ιδιότητες ξύλου και εφαρμογές στην κατασκευή</a:t>
          </a:r>
          <a:endParaRPr lang="en-GB" sz="1400" b="0" dirty="0">
            <a:solidFill>
              <a:schemeClr val="bg1"/>
            </a:solidFill>
            <a:latin typeface="Adobe Heiti Std R" panose="020B0400000000000000" pitchFamily="34" charset="-128"/>
            <a:ea typeface="Adobe Heiti Std R" panose="020B0400000000000000" pitchFamily="34" charset="-128"/>
          </a:endParaRPr>
        </a:p>
      </dgm:t>
    </dgm:pt>
    <dgm:pt modelId="{F43B6499-5DAB-41C7-BCD2-502D26F33031}" type="parTrans" cxnId="{17535DD8-75E6-4079-A9B0-A8D169F48F29}">
      <dgm:prSet/>
      <dgm:spPr/>
      <dgm:t>
        <a:bodyPr/>
        <a:lstStyle/>
        <a:p>
          <a:endParaRPr lang="en-GB"/>
        </a:p>
      </dgm:t>
    </dgm:pt>
    <dgm:pt modelId="{0B519430-1222-4711-BCDB-C9A086A5C2CC}" type="sibTrans" cxnId="{17535DD8-75E6-4079-A9B0-A8D169F48F29}">
      <dgm:prSet/>
      <dgm:spPr/>
      <dgm:t>
        <a:bodyPr/>
        <a:lstStyle/>
        <a:p>
          <a:endParaRPr lang="en-GB"/>
        </a:p>
      </dgm:t>
    </dgm:pt>
    <dgm:pt modelId="{5AD7AFE5-DF33-4D5E-8B29-DDE9DA03C327}">
      <dgm:prSet phldrT="[Texto]" custT="1"/>
      <dgm:spPr/>
      <dgm:t>
        <a:bodyPr/>
        <a:lstStyle/>
        <a:p>
          <a:pPr>
            <a:buFont typeface="Symbol" panose="05050102010706020507" pitchFamily="18" charset="2"/>
            <a:buChar char=""/>
          </a:pPr>
          <a:r>
            <a:rPr lang="el-GR" sz="1700" kern="1200" dirty="0">
              <a:solidFill>
                <a:prstClr val="black">
                  <a:hueOff val="0"/>
                  <a:satOff val="0"/>
                  <a:lumOff val="0"/>
                  <a:alphaOff val="0"/>
                </a:prstClr>
              </a:solidFill>
              <a:latin typeface="Speak Pro" panose="020F0502020204030204"/>
              <a:ea typeface="+mn-ea"/>
              <a:cs typeface="+mn-cs"/>
            </a:rPr>
            <a:t>Ιδιότητες ξύλου (</a:t>
          </a:r>
          <a:r>
            <a:rPr lang="el-GR" sz="1700" kern="1200" dirty="0" err="1">
              <a:solidFill>
                <a:prstClr val="black">
                  <a:hueOff val="0"/>
                  <a:satOff val="0"/>
                  <a:lumOff val="0"/>
                  <a:alphaOff val="0"/>
                </a:prstClr>
              </a:solidFill>
              <a:latin typeface="Speak Pro" panose="020F0502020204030204"/>
              <a:ea typeface="+mn-ea"/>
              <a:cs typeface="+mn-cs"/>
            </a:rPr>
            <a:t>φυσικομηχανικές</a:t>
          </a:r>
          <a:r>
            <a:rPr lang="el-GR" sz="1700" kern="1200" dirty="0">
              <a:solidFill>
                <a:prstClr val="black">
                  <a:hueOff val="0"/>
                  <a:satOff val="0"/>
                  <a:lumOff val="0"/>
                  <a:alphaOff val="0"/>
                </a:prstClr>
              </a:solidFill>
              <a:latin typeface="Speak Pro" panose="020F0502020204030204"/>
              <a:ea typeface="+mn-ea"/>
              <a:cs typeface="+mn-cs"/>
            </a:rPr>
            <a:t>, τεχνολογικές, λειτουργικές κ.λπ.), περιορισμοί  και φυσική κατασκευής</a:t>
          </a:r>
          <a:r>
            <a:rPr lang="en-GB" sz="1700" kern="1200" dirty="0">
              <a:solidFill>
                <a:prstClr val="black">
                  <a:hueOff val="0"/>
                  <a:satOff val="0"/>
                  <a:lumOff val="0"/>
                  <a:alphaOff val="0"/>
                </a:prstClr>
              </a:solidFill>
              <a:latin typeface="Speak Pro" panose="020F0502020204030204"/>
              <a:ea typeface="+mn-ea"/>
              <a:cs typeface="+mn-cs"/>
            </a:rPr>
            <a:t> </a:t>
          </a:r>
          <a:r>
            <a:rPr lang="el-GR" sz="1700" kern="1200" dirty="0">
              <a:solidFill>
                <a:prstClr val="black">
                  <a:hueOff val="0"/>
                  <a:satOff val="0"/>
                  <a:lumOff val="0"/>
                  <a:alphaOff val="0"/>
                </a:prstClr>
              </a:solidFill>
              <a:latin typeface="Speak Pro" panose="020F0502020204030204"/>
              <a:ea typeface="+mn-ea"/>
              <a:cs typeface="+mn-cs"/>
            </a:rPr>
            <a:t>με ξύλου</a:t>
          </a:r>
          <a:endParaRPr lang="en-GB" sz="1700" kern="1200" dirty="0"/>
        </a:p>
      </dgm:t>
    </dgm:pt>
    <dgm:pt modelId="{1C0F5509-B661-4E62-989A-4315D76C1CB6}" type="parTrans" cxnId="{F843EAE4-EA40-4A3B-883A-2D4BEAABC2D8}">
      <dgm:prSet/>
      <dgm:spPr/>
      <dgm:t>
        <a:bodyPr/>
        <a:lstStyle/>
        <a:p>
          <a:endParaRPr lang="en-GB"/>
        </a:p>
      </dgm:t>
    </dgm:pt>
    <dgm:pt modelId="{64159870-D51D-4A88-8FE4-9A9866C140B8}" type="sibTrans" cxnId="{F843EAE4-EA40-4A3B-883A-2D4BEAABC2D8}">
      <dgm:prSet/>
      <dgm:spPr/>
      <dgm:t>
        <a:bodyPr/>
        <a:lstStyle/>
        <a:p>
          <a:endParaRPr lang="en-GB"/>
        </a:p>
      </dgm:t>
    </dgm:pt>
    <dgm:pt modelId="{798C2429-C2E8-4B73-8728-4488C0C3343A}">
      <dgm:prSet phldrT="[Texto]" custT="1"/>
      <dgm:spPr/>
      <dgm:t>
        <a:bodyPr/>
        <a:lstStyle/>
        <a:p>
          <a:pPr marL="0" lvl="0" indent="0" algn="ctr" defTabSz="488950">
            <a:lnSpc>
              <a:spcPct val="90000"/>
            </a:lnSpc>
            <a:spcBef>
              <a:spcPct val="0"/>
            </a:spcBef>
            <a:spcAft>
              <a:spcPct val="35000"/>
            </a:spcAft>
            <a:buNone/>
          </a:pPr>
          <a:r>
            <a:rPr lang="el-GR" sz="1400" b="0" kern="1200" dirty="0">
              <a:solidFill>
                <a:prstClr val="white"/>
              </a:solidFill>
              <a:latin typeface="Adobe Heiti Std R" panose="020B0400000000000000" pitchFamily="34" charset="-128"/>
              <a:ea typeface="Adobe Heiti Std R" panose="020B0400000000000000" pitchFamily="34" charset="-128"/>
              <a:cs typeface="+mn-cs"/>
            </a:rPr>
            <a:t>ΜΕ</a:t>
          </a:r>
          <a:r>
            <a:rPr lang="es-ES" sz="1400" b="0" kern="1200" dirty="0">
              <a:solidFill>
                <a:prstClr val="white"/>
              </a:solidFill>
              <a:latin typeface="Adobe Heiti Std R" panose="020B0400000000000000" pitchFamily="34" charset="-128"/>
              <a:ea typeface="Adobe Heiti Std R" panose="020B0400000000000000" pitchFamily="34" charset="-128"/>
              <a:cs typeface="+mn-cs"/>
            </a:rPr>
            <a:t>2:</a:t>
          </a:r>
          <a:r>
            <a:rPr lang="el-GR" sz="1400" b="0" i="0" kern="1200" dirty="0"/>
            <a:t>Κατασκευή, ανακαίνιση και αποδόμηση με ξύλο</a:t>
          </a:r>
          <a:endParaRPr lang="en-GB" sz="1400" b="0" kern="1200" dirty="0">
            <a:solidFill>
              <a:prstClr val="white"/>
            </a:solidFill>
            <a:latin typeface="Adobe Heiti Std R" panose="020B0400000000000000" pitchFamily="34" charset="-128"/>
            <a:ea typeface="Adobe Heiti Std R" panose="020B0400000000000000" pitchFamily="34" charset="-128"/>
            <a:cs typeface="+mn-cs"/>
          </a:endParaRPr>
        </a:p>
      </dgm:t>
    </dgm:pt>
    <dgm:pt modelId="{A65EBC77-C477-4685-BE8D-127B6CB01719}" type="parTrans" cxnId="{C63D7602-7827-4FCE-8FD4-B6174014135D}">
      <dgm:prSet/>
      <dgm:spPr/>
      <dgm:t>
        <a:bodyPr/>
        <a:lstStyle/>
        <a:p>
          <a:endParaRPr lang="en-GB"/>
        </a:p>
      </dgm:t>
    </dgm:pt>
    <dgm:pt modelId="{956E29BE-D4E6-4BC7-B9C1-7F3313F7CC45}" type="sibTrans" cxnId="{C63D7602-7827-4FCE-8FD4-B6174014135D}">
      <dgm:prSet/>
      <dgm:spPr/>
      <dgm:t>
        <a:bodyPr/>
        <a:lstStyle/>
        <a:p>
          <a:endParaRPr lang="en-GB"/>
        </a:p>
      </dgm:t>
    </dgm:pt>
    <dgm:pt modelId="{89AE9892-AC8A-4F83-AC31-9DDC21DF9EA0}">
      <dgm:prSet phldrT="[Texto]"/>
      <dgm:spPr/>
      <dgm:t>
        <a:bodyPr/>
        <a:lstStyle/>
        <a:p>
          <a:r>
            <a:rPr lang="el-GR" sz="1600" kern="1200" dirty="0"/>
            <a:t>Απόδοση και ανθεκτικότητα ξύλινων κατασκευών</a:t>
          </a:r>
          <a:endParaRPr lang="en-GB" sz="1600" kern="1200" dirty="0"/>
        </a:p>
      </dgm:t>
    </dgm:pt>
    <dgm:pt modelId="{10DA5E8E-788F-4BEE-88C9-19E6A62CF8F4}" type="parTrans" cxnId="{1821151A-CF03-4C70-86A1-B1537288FB11}">
      <dgm:prSet/>
      <dgm:spPr/>
      <dgm:t>
        <a:bodyPr/>
        <a:lstStyle/>
        <a:p>
          <a:endParaRPr lang="en-GB"/>
        </a:p>
      </dgm:t>
    </dgm:pt>
    <dgm:pt modelId="{20AF27C6-E698-425C-BFFE-37A84703761C}" type="sibTrans" cxnId="{1821151A-CF03-4C70-86A1-B1537288FB11}">
      <dgm:prSet/>
      <dgm:spPr/>
      <dgm:t>
        <a:bodyPr/>
        <a:lstStyle/>
        <a:p>
          <a:endParaRPr lang="en-GB"/>
        </a:p>
      </dgm:t>
    </dgm:pt>
    <dgm:pt modelId="{F387C92F-4A18-42B9-89C8-5AB23964605D}">
      <dgm:prSet/>
      <dgm:spPr/>
      <dgm:t>
        <a:bodyPr/>
        <a:lstStyle/>
        <a:p>
          <a:pPr>
            <a:buFont typeface="Symbol" panose="05050102010706020507" pitchFamily="18" charset="2"/>
            <a:buChar char=""/>
          </a:pPr>
          <a:r>
            <a:rPr lang="el-GR" sz="1600" kern="1200" dirty="0"/>
            <a:t>Κατευθυντήριες γραμμές σχετικά με την εργασία με πριονισμένα υλικά, πάνελ με βάση ξύλο και κατασκευασμένα προϊόντα ξύλου (EWP).</a:t>
          </a:r>
          <a:endParaRPr lang="en-GB" sz="1600" kern="1200" dirty="0"/>
        </a:p>
      </dgm:t>
    </dgm:pt>
    <dgm:pt modelId="{E390F1E9-C44E-4A81-8F6C-62F97B309C61}" type="parTrans" cxnId="{4597FB84-C62E-4EEC-8C21-B6AECD35790E}">
      <dgm:prSet/>
      <dgm:spPr/>
      <dgm:t>
        <a:bodyPr/>
        <a:lstStyle/>
        <a:p>
          <a:endParaRPr lang="en-GB"/>
        </a:p>
      </dgm:t>
    </dgm:pt>
    <dgm:pt modelId="{44BCDFF0-0E60-4C97-AE84-E9B94990AB5A}" type="sibTrans" cxnId="{4597FB84-C62E-4EEC-8C21-B6AECD35790E}">
      <dgm:prSet/>
      <dgm:spPr/>
      <dgm:t>
        <a:bodyPr/>
        <a:lstStyle/>
        <a:p>
          <a:endParaRPr lang="en-GB"/>
        </a:p>
      </dgm:t>
    </dgm:pt>
    <dgm:pt modelId="{78B6CC40-EA6C-4152-BBE7-AE0ACB6FA985}">
      <dgm:prSet/>
      <dgm:spPr/>
      <dgm:t>
        <a:bodyPr/>
        <a:lstStyle/>
        <a:p>
          <a:pPr>
            <a:buFont typeface="Symbol" panose="05050102010706020507" pitchFamily="18" charset="2"/>
            <a:buChar char=""/>
          </a:pPr>
          <a:r>
            <a:rPr lang="el-GR" sz="1600" b="0" i="0" kern="1200" dirty="0"/>
            <a:t>Οδηγίες για την εργασία με προϊόντα κατασκευής (παράθυρα, πόρτες κ.λπ.).</a:t>
          </a:r>
          <a:endParaRPr lang="en-GB" sz="1600" kern="1200" dirty="0"/>
        </a:p>
      </dgm:t>
    </dgm:pt>
    <dgm:pt modelId="{9EE7D2F0-0520-4E4A-AB06-29D3C7BAD4AA}" type="parTrans" cxnId="{90A822C2-1545-4D7B-B564-A48255CF8744}">
      <dgm:prSet/>
      <dgm:spPr/>
      <dgm:t>
        <a:bodyPr/>
        <a:lstStyle/>
        <a:p>
          <a:endParaRPr lang="en-GB"/>
        </a:p>
      </dgm:t>
    </dgm:pt>
    <dgm:pt modelId="{43C962AA-3917-4179-AB3A-46E1C8A40209}" type="sibTrans" cxnId="{90A822C2-1545-4D7B-B564-A48255CF8744}">
      <dgm:prSet/>
      <dgm:spPr/>
      <dgm:t>
        <a:bodyPr/>
        <a:lstStyle/>
        <a:p>
          <a:endParaRPr lang="en-GB"/>
        </a:p>
      </dgm:t>
    </dgm:pt>
    <dgm:pt modelId="{42B57FC8-4FBC-42D4-AA17-658639727227}">
      <dgm:prSet/>
      <dgm:spPr/>
      <dgm:t>
        <a:bodyPr/>
        <a:lstStyle/>
        <a:p>
          <a:pPr>
            <a:buFont typeface="Symbol" panose="05050102010706020507" pitchFamily="18" charset="2"/>
            <a:buChar char=""/>
          </a:pPr>
          <a:r>
            <a:rPr lang="el-GR" sz="1600" b="0" i="0" kern="1200" dirty="0"/>
            <a:t>Χρήση συνδετήρων και συγκολλητικών.</a:t>
          </a:r>
          <a:endParaRPr lang="en-GB" sz="1600" kern="1200" dirty="0"/>
        </a:p>
      </dgm:t>
    </dgm:pt>
    <dgm:pt modelId="{6A4768D2-A7D8-49F3-AC71-9DEAC9D154E9}" type="parTrans" cxnId="{489AE79B-155A-42E9-978D-8E93EF95FE9C}">
      <dgm:prSet/>
      <dgm:spPr/>
      <dgm:t>
        <a:bodyPr/>
        <a:lstStyle/>
        <a:p>
          <a:endParaRPr lang="en-GB"/>
        </a:p>
      </dgm:t>
    </dgm:pt>
    <dgm:pt modelId="{94810585-0184-4C44-B4DF-34F0C2D67F5C}" type="sibTrans" cxnId="{489AE79B-155A-42E9-978D-8E93EF95FE9C}">
      <dgm:prSet/>
      <dgm:spPr/>
      <dgm:t>
        <a:bodyPr/>
        <a:lstStyle/>
        <a:p>
          <a:endParaRPr lang="en-GB"/>
        </a:p>
      </dgm:t>
    </dgm:pt>
    <dgm:pt modelId="{B7FBDA14-1F84-4A72-975E-53767197F1B8}">
      <dgm:prSet/>
      <dgm:spPr/>
      <dgm:t>
        <a:bodyPr/>
        <a:lstStyle/>
        <a:p>
          <a:pPr>
            <a:buFont typeface="Symbol" panose="05050102010706020507" pitchFamily="18" charset="2"/>
            <a:buChar char=""/>
          </a:pPr>
          <a:r>
            <a:rPr lang="el-GR" sz="1600" b="0" i="0" kern="1200" dirty="0"/>
            <a:t>Αποκατάσταση, ανακατασκευή και αποσυναρμολόγηση ξύλινων στοιχείων.</a:t>
          </a:r>
          <a:endParaRPr lang="en-GB" sz="1600" kern="1200" dirty="0"/>
        </a:p>
      </dgm:t>
    </dgm:pt>
    <dgm:pt modelId="{32D958F5-CB46-4546-BD7C-AA9CD46DAFF1}" type="parTrans" cxnId="{1473651A-FA94-4A58-ACBA-B2B35BD28150}">
      <dgm:prSet/>
      <dgm:spPr/>
      <dgm:t>
        <a:bodyPr/>
        <a:lstStyle/>
        <a:p>
          <a:endParaRPr lang="en-GB"/>
        </a:p>
      </dgm:t>
    </dgm:pt>
    <dgm:pt modelId="{B6F327FC-24DC-425F-A7AE-A94C3135FB7C}" type="sibTrans" cxnId="{1473651A-FA94-4A58-ACBA-B2B35BD28150}">
      <dgm:prSet/>
      <dgm:spPr/>
      <dgm:t>
        <a:bodyPr/>
        <a:lstStyle/>
        <a:p>
          <a:endParaRPr lang="en-GB"/>
        </a:p>
      </dgm:t>
    </dgm:pt>
    <dgm:pt modelId="{74F51422-E9AF-4781-AD7D-F13BCAC1EC96}">
      <dgm:prSet/>
      <dgm:spPr/>
      <dgm:t>
        <a:bodyPr/>
        <a:lstStyle/>
        <a:p>
          <a:pPr>
            <a:buFont typeface="Symbol" panose="05050102010706020507" pitchFamily="18" charset="2"/>
            <a:buChar char=""/>
          </a:pPr>
          <a:r>
            <a:rPr lang="el-GR" sz="1600" b="0" i="0" kern="1200" dirty="0"/>
            <a:t>Ξύλινοι σκελετοί στέγης </a:t>
          </a:r>
          <a:r>
            <a:rPr lang="en-GB" sz="1600" kern="1200" dirty="0"/>
            <a:t>.</a:t>
          </a:r>
        </a:p>
      </dgm:t>
    </dgm:pt>
    <dgm:pt modelId="{323D039A-9B1E-40A2-BEB9-BB444B4B9BE2}" type="parTrans" cxnId="{BC6B0B97-58BF-467E-AE57-09734FBB2D55}">
      <dgm:prSet/>
      <dgm:spPr/>
      <dgm:t>
        <a:bodyPr/>
        <a:lstStyle/>
        <a:p>
          <a:endParaRPr lang="en-GB"/>
        </a:p>
      </dgm:t>
    </dgm:pt>
    <dgm:pt modelId="{5FE515E1-C5BF-489D-B6BF-3929FA4D46D3}" type="sibTrans" cxnId="{BC6B0B97-58BF-467E-AE57-09734FBB2D55}">
      <dgm:prSet/>
      <dgm:spPr/>
      <dgm:t>
        <a:bodyPr/>
        <a:lstStyle/>
        <a:p>
          <a:endParaRPr lang="en-GB"/>
        </a:p>
      </dgm:t>
    </dgm:pt>
    <dgm:pt modelId="{309132FD-6F77-426D-AB0E-112CD71B066E}">
      <dgm:prSet phldrT="[Texto]" custT="1"/>
      <dgm:spPr/>
      <dgm:t>
        <a:bodyPr/>
        <a:lstStyle/>
        <a:p>
          <a:pPr>
            <a:buFont typeface="Symbol" panose="05050102010706020507" pitchFamily="18" charset="2"/>
            <a:buChar char=""/>
          </a:pPr>
          <a:r>
            <a:rPr lang="el-GR" sz="1700" kern="1200" dirty="0"/>
            <a:t>Δυνατότητες βελτίωσης των ιδιοτήτων του ξύλου και της προστασίας του ξύλου, ανθεκτικότητα. </a:t>
          </a:r>
          <a:endParaRPr lang="en-GB" sz="1700" kern="1200" dirty="0"/>
        </a:p>
      </dgm:t>
    </dgm:pt>
    <dgm:pt modelId="{5536BA9B-0362-4FDD-8D3B-44CF777AA599}" type="parTrans" cxnId="{76F5C0D3-921C-4601-A580-55E241C27638}">
      <dgm:prSet/>
      <dgm:spPr/>
      <dgm:t>
        <a:bodyPr/>
        <a:lstStyle/>
        <a:p>
          <a:endParaRPr lang="en-GB"/>
        </a:p>
      </dgm:t>
    </dgm:pt>
    <dgm:pt modelId="{D5A2A2C0-C21C-4C9C-920D-AB743FF0F242}" type="sibTrans" cxnId="{76F5C0D3-921C-4601-A580-55E241C27638}">
      <dgm:prSet/>
      <dgm:spPr/>
      <dgm:t>
        <a:bodyPr/>
        <a:lstStyle/>
        <a:p>
          <a:endParaRPr lang="en-GB"/>
        </a:p>
      </dgm:t>
    </dgm:pt>
    <dgm:pt modelId="{3A888441-E93C-4445-9F47-28C3250BD3A1}">
      <dgm:prSet phldrT="[Texto]" custT="1"/>
      <dgm:spPr/>
      <dgm:t>
        <a:bodyPr/>
        <a:lstStyle/>
        <a:p>
          <a:pPr>
            <a:buFont typeface="Symbol" panose="05050102010706020507" pitchFamily="18" charset="2"/>
            <a:buChar char=""/>
          </a:pPr>
          <a:r>
            <a:rPr lang="el-GR" sz="1700" kern="1200" dirty="0"/>
            <a:t>Διαθεσιμότητα και περιβαλλοντική φιλικότητα του ξύλου ως δομικό υλικό.</a:t>
          </a:r>
          <a:endParaRPr lang="en-GB" sz="1700" kern="1200" dirty="0"/>
        </a:p>
      </dgm:t>
    </dgm:pt>
    <dgm:pt modelId="{FEE146F2-3C00-4555-96B8-F0041CFC7B28}" type="parTrans" cxnId="{4400C7ED-7C28-4543-9CB7-7309641339FD}">
      <dgm:prSet/>
      <dgm:spPr/>
      <dgm:t>
        <a:bodyPr/>
        <a:lstStyle/>
        <a:p>
          <a:endParaRPr lang="en-GB"/>
        </a:p>
      </dgm:t>
    </dgm:pt>
    <dgm:pt modelId="{E2929989-E293-4733-9F21-91F88D8E35CF}" type="sibTrans" cxnId="{4400C7ED-7C28-4543-9CB7-7309641339FD}">
      <dgm:prSet/>
      <dgm:spPr/>
      <dgm:t>
        <a:bodyPr/>
        <a:lstStyle/>
        <a:p>
          <a:endParaRPr lang="en-GB"/>
        </a:p>
      </dgm:t>
    </dgm:pt>
    <dgm:pt modelId="{F6A75EA1-3B55-446E-B728-F0D5E9BC558B}">
      <dgm:prSet custT="1"/>
      <dgm:spPr/>
      <dgm:t>
        <a:bodyPr/>
        <a:lstStyle/>
        <a:p>
          <a:r>
            <a:rPr lang="el-GR" sz="1600" kern="1200" dirty="0"/>
            <a:t>Οδηγίες για την εργασία με ξυλεία</a:t>
          </a:r>
          <a:r>
            <a:rPr lang="el-GR" sz="1600" b="0" i="0" kern="1200" dirty="0"/>
            <a:t> με </a:t>
          </a:r>
          <a:r>
            <a:rPr lang="el-GR" sz="1600" b="0" i="0" kern="1200" dirty="0" err="1"/>
            <a:t>συγκολλημένη</a:t>
          </a:r>
          <a:r>
            <a:rPr lang="el-GR" sz="1600" b="0" i="0" kern="1200" dirty="0"/>
            <a:t> κόλλα </a:t>
          </a:r>
          <a:r>
            <a:rPr lang="el-GR" sz="1600" kern="1200" dirty="0"/>
            <a:t>(GLT) </a:t>
          </a:r>
          <a:r>
            <a:rPr lang="el-GR" sz="1600" kern="1200" dirty="0">
              <a:solidFill>
                <a:prstClr val="black">
                  <a:hueOff val="0"/>
                  <a:satOff val="0"/>
                  <a:lumOff val="0"/>
                  <a:alphaOff val="0"/>
                </a:prstClr>
              </a:solidFill>
              <a:latin typeface="Speak Pro" panose="020F0502020204030204"/>
              <a:ea typeface="+mn-ea"/>
              <a:cs typeface="+mn-cs"/>
            </a:rPr>
            <a:t>και σταυρωτή </a:t>
          </a:r>
          <a:r>
            <a:rPr lang="el-GR" sz="1600" kern="1200" dirty="0" err="1">
              <a:solidFill>
                <a:prstClr val="black">
                  <a:hueOff val="0"/>
                  <a:satOff val="0"/>
                  <a:lumOff val="0"/>
                  <a:alphaOff val="0"/>
                </a:prstClr>
              </a:solidFill>
              <a:latin typeface="Speak Pro" panose="020F0502020204030204"/>
              <a:ea typeface="+mn-ea"/>
              <a:cs typeface="+mn-cs"/>
            </a:rPr>
            <a:t>επικολλητή</a:t>
          </a:r>
          <a:r>
            <a:rPr lang="el-GR" sz="1600" kern="1200" dirty="0">
              <a:solidFill>
                <a:prstClr val="black">
                  <a:hueOff val="0"/>
                  <a:satOff val="0"/>
                  <a:lumOff val="0"/>
                  <a:alphaOff val="0"/>
                </a:prstClr>
              </a:solidFill>
              <a:latin typeface="Speak Pro" panose="020F0502020204030204"/>
              <a:ea typeface="+mn-ea"/>
              <a:cs typeface="+mn-cs"/>
            </a:rPr>
            <a:t> </a:t>
          </a:r>
          <a:r>
            <a:rPr lang="el-GR" sz="1600" kern="1200" dirty="0"/>
            <a:t>ξυλεία (CLT).</a:t>
          </a:r>
          <a:endParaRPr lang="en-GB" sz="1600" kern="1200" dirty="0"/>
        </a:p>
      </dgm:t>
    </dgm:pt>
    <dgm:pt modelId="{68719D93-2A42-41EF-B23C-23F128C00FA8}" type="parTrans" cxnId="{2627DC4B-BF56-49D4-A335-EF287A21BE13}">
      <dgm:prSet/>
      <dgm:spPr/>
    </dgm:pt>
    <dgm:pt modelId="{30ECA929-A86D-49FD-893F-16C23671F231}" type="sibTrans" cxnId="{2627DC4B-BF56-49D4-A335-EF287A21BE13}">
      <dgm:prSet/>
      <dgm:spPr/>
    </dgm:pt>
    <dgm:pt modelId="{6A4C28A9-9DD4-423E-AAEE-1CDF5CF8B59D}" type="pres">
      <dgm:prSet presAssocID="{1FC7E555-271F-4F12-80E4-861EDC007365}" presName="Name0" presStyleCnt="0">
        <dgm:presLayoutVars>
          <dgm:dir/>
          <dgm:animLvl val="lvl"/>
          <dgm:resizeHandles val="exact"/>
        </dgm:presLayoutVars>
      </dgm:prSet>
      <dgm:spPr/>
    </dgm:pt>
    <dgm:pt modelId="{3C235CCF-C453-4F0A-97BA-0433FDB82685}" type="pres">
      <dgm:prSet presAssocID="{82F9C647-740A-470E-B6BF-9316C9AE2D77}" presName="composite" presStyleCnt="0"/>
      <dgm:spPr/>
    </dgm:pt>
    <dgm:pt modelId="{394AD63E-AEF4-47DE-AA5F-C575543BB2E9}" type="pres">
      <dgm:prSet presAssocID="{82F9C647-740A-470E-B6BF-9316C9AE2D77}" presName="parTx" presStyleLbl="alignNode1" presStyleIdx="0" presStyleCnt="2">
        <dgm:presLayoutVars>
          <dgm:chMax val="0"/>
          <dgm:chPref val="0"/>
          <dgm:bulletEnabled val="1"/>
        </dgm:presLayoutVars>
      </dgm:prSet>
      <dgm:spPr/>
    </dgm:pt>
    <dgm:pt modelId="{1D293B13-86C5-432E-A681-F5CB3F6A11B8}" type="pres">
      <dgm:prSet presAssocID="{82F9C647-740A-470E-B6BF-9316C9AE2D77}" presName="desTx" presStyleLbl="alignAccFollowNode1" presStyleIdx="0" presStyleCnt="2">
        <dgm:presLayoutVars>
          <dgm:bulletEnabled val="1"/>
        </dgm:presLayoutVars>
      </dgm:prSet>
      <dgm:spPr/>
    </dgm:pt>
    <dgm:pt modelId="{CB3B7B69-F97A-4F0E-B8E5-0E3DA3883F9D}" type="pres">
      <dgm:prSet presAssocID="{0B519430-1222-4711-BCDB-C9A086A5C2CC}" presName="space" presStyleCnt="0"/>
      <dgm:spPr/>
    </dgm:pt>
    <dgm:pt modelId="{149CAFC2-4AF4-4BD7-BF56-21428189B527}" type="pres">
      <dgm:prSet presAssocID="{798C2429-C2E8-4B73-8728-4488C0C3343A}" presName="composite" presStyleCnt="0"/>
      <dgm:spPr/>
    </dgm:pt>
    <dgm:pt modelId="{F36B8218-887C-4CCC-9285-CEBC5F8448E4}" type="pres">
      <dgm:prSet presAssocID="{798C2429-C2E8-4B73-8728-4488C0C3343A}" presName="parTx" presStyleLbl="alignNode1" presStyleIdx="1" presStyleCnt="2" custLinFactNeighborX="-4877" custLinFactNeighborY="4115">
        <dgm:presLayoutVars>
          <dgm:chMax val="0"/>
          <dgm:chPref val="0"/>
          <dgm:bulletEnabled val="1"/>
        </dgm:presLayoutVars>
      </dgm:prSet>
      <dgm:spPr/>
    </dgm:pt>
    <dgm:pt modelId="{CCE2EF00-CA9D-4491-B0AE-730A827091CB}" type="pres">
      <dgm:prSet presAssocID="{798C2429-C2E8-4B73-8728-4488C0C3343A}" presName="desTx" presStyleLbl="alignAccFollowNode1" presStyleIdx="1" presStyleCnt="2" custLinFactNeighborX="-4877" custLinFactNeighborY="867">
        <dgm:presLayoutVars>
          <dgm:bulletEnabled val="1"/>
        </dgm:presLayoutVars>
      </dgm:prSet>
      <dgm:spPr/>
    </dgm:pt>
  </dgm:ptLst>
  <dgm:cxnLst>
    <dgm:cxn modelId="{C63D7602-7827-4FCE-8FD4-B6174014135D}" srcId="{1FC7E555-271F-4F12-80E4-861EDC007365}" destId="{798C2429-C2E8-4B73-8728-4488C0C3343A}" srcOrd="1" destOrd="0" parTransId="{A65EBC77-C477-4685-BE8D-127B6CB01719}" sibTransId="{956E29BE-D4E6-4BC7-B9C1-7F3313F7CC45}"/>
    <dgm:cxn modelId="{50553B15-EF58-4B52-BC64-4BAD15F5D311}" type="presOf" srcId="{B7FBDA14-1F84-4A72-975E-53767197F1B8}" destId="{CCE2EF00-CA9D-4491-B0AE-730A827091CB}" srcOrd="0" destOrd="5" presId="urn:microsoft.com/office/officeart/2005/8/layout/hList1"/>
    <dgm:cxn modelId="{1821151A-CF03-4C70-86A1-B1537288FB11}" srcId="{798C2429-C2E8-4B73-8728-4488C0C3343A}" destId="{89AE9892-AC8A-4F83-AC31-9DDC21DF9EA0}" srcOrd="0" destOrd="0" parTransId="{10DA5E8E-788F-4BEE-88C9-19E6A62CF8F4}" sibTransId="{20AF27C6-E698-425C-BFFE-37A84703761C}"/>
    <dgm:cxn modelId="{1473651A-FA94-4A58-ACBA-B2B35BD28150}" srcId="{798C2429-C2E8-4B73-8728-4488C0C3343A}" destId="{B7FBDA14-1F84-4A72-975E-53767197F1B8}" srcOrd="5" destOrd="0" parTransId="{32D958F5-CB46-4546-BD7C-AA9CD46DAFF1}" sibTransId="{B6F327FC-24DC-425F-A7AE-A94C3135FB7C}"/>
    <dgm:cxn modelId="{6D6C9724-0FF9-4EF8-B4F0-59E47469CCF5}" type="presOf" srcId="{3A888441-E93C-4445-9F47-28C3250BD3A1}" destId="{1D293B13-86C5-432E-A681-F5CB3F6A11B8}" srcOrd="0" destOrd="2" presId="urn:microsoft.com/office/officeart/2005/8/layout/hList1"/>
    <dgm:cxn modelId="{16AD073E-0D86-4839-8D1B-3DE39CBF5B51}" type="presOf" srcId="{1FC7E555-271F-4F12-80E4-861EDC007365}" destId="{6A4C28A9-9DD4-423E-AAEE-1CDF5CF8B59D}" srcOrd="0" destOrd="0" presId="urn:microsoft.com/office/officeart/2005/8/layout/hList1"/>
    <dgm:cxn modelId="{63524744-2411-4D01-B423-E1D5645893CF}" type="presOf" srcId="{309132FD-6F77-426D-AB0E-112CD71B066E}" destId="{1D293B13-86C5-432E-A681-F5CB3F6A11B8}" srcOrd="0" destOrd="1" presId="urn:microsoft.com/office/officeart/2005/8/layout/hList1"/>
    <dgm:cxn modelId="{12033349-0B81-4F98-934E-EA54DD3BF625}" type="presOf" srcId="{F6A75EA1-3B55-446E-B728-F0D5E9BC558B}" destId="{CCE2EF00-CA9D-4491-B0AE-730A827091CB}" srcOrd="0" destOrd="2" presId="urn:microsoft.com/office/officeart/2005/8/layout/hList1"/>
    <dgm:cxn modelId="{C777E949-E899-4293-B7C2-7377A3E04D58}" type="presOf" srcId="{42B57FC8-4FBC-42D4-AA17-658639727227}" destId="{CCE2EF00-CA9D-4491-B0AE-730A827091CB}" srcOrd="0" destOrd="4" presId="urn:microsoft.com/office/officeart/2005/8/layout/hList1"/>
    <dgm:cxn modelId="{2627DC4B-BF56-49D4-A335-EF287A21BE13}" srcId="{798C2429-C2E8-4B73-8728-4488C0C3343A}" destId="{F6A75EA1-3B55-446E-B728-F0D5E9BC558B}" srcOrd="2" destOrd="0" parTransId="{68719D93-2A42-41EF-B23C-23F128C00FA8}" sibTransId="{30ECA929-A86D-49FD-893F-16C23671F231}"/>
    <dgm:cxn modelId="{791D6C51-4BF7-4A73-815D-5A2829CE3B7B}" type="presOf" srcId="{5AD7AFE5-DF33-4D5E-8B29-DDE9DA03C327}" destId="{1D293B13-86C5-432E-A681-F5CB3F6A11B8}" srcOrd="0" destOrd="0" presId="urn:microsoft.com/office/officeart/2005/8/layout/hList1"/>
    <dgm:cxn modelId="{8B45E177-17F6-40EB-B488-12684607BF6E}" type="presOf" srcId="{798C2429-C2E8-4B73-8728-4488C0C3343A}" destId="{F36B8218-887C-4CCC-9285-CEBC5F8448E4}" srcOrd="0" destOrd="0" presId="urn:microsoft.com/office/officeart/2005/8/layout/hList1"/>
    <dgm:cxn modelId="{4597FB84-C62E-4EEC-8C21-B6AECD35790E}" srcId="{798C2429-C2E8-4B73-8728-4488C0C3343A}" destId="{F387C92F-4A18-42B9-89C8-5AB23964605D}" srcOrd="1" destOrd="0" parTransId="{E390F1E9-C44E-4A81-8F6C-62F97B309C61}" sibTransId="{44BCDFF0-0E60-4C97-AE84-E9B94990AB5A}"/>
    <dgm:cxn modelId="{BC6B0B97-58BF-467E-AE57-09734FBB2D55}" srcId="{798C2429-C2E8-4B73-8728-4488C0C3343A}" destId="{74F51422-E9AF-4781-AD7D-F13BCAC1EC96}" srcOrd="6" destOrd="0" parTransId="{323D039A-9B1E-40A2-BEB9-BB444B4B9BE2}" sibTransId="{5FE515E1-C5BF-489D-B6BF-3929FA4D46D3}"/>
    <dgm:cxn modelId="{489AE79B-155A-42E9-978D-8E93EF95FE9C}" srcId="{798C2429-C2E8-4B73-8728-4488C0C3343A}" destId="{42B57FC8-4FBC-42D4-AA17-658639727227}" srcOrd="4" destOrd="0" parTransId="{6A4768D2-A7D8-49F3-AC71-9DEAC9D154E9}" sibTransId="{94810585-0184-4C44-B4DF-34F0C2D67F5C}"/>
    <dgm:cxn modelId="{98DF86A0-3DB2-4A88-920C-0C07EDB46868}" type="presOf" srcId="{89AE9892-AC8A-4F83-AC31-9DDC21DF9EA0}" destId="{CCE2EF00-CA9D-4491-B0AE-730A827091CB}" srcOrd="0" destOrd="0" presId="urn:microsoft.com/office/officeart/2005/8/layout/hList1"/>
    <dgm:cxn modelId="{113DE6A2-5869-4AD1-B6CF-B862FA023FE0}" type="presOf" srcId="{82F9C647-740A-470E-B6BF-9316C9AE2D77}" destId="{394AD63E-AEF4-47DE-AA5F-C575543BB2E9}" srcOrd="0" destOrd="0" presId="urn:microsoft.com/office/officeart/2005/8/layout/hList1"/>
    <dgm:cxn modelId="{90A822C2-1545-4D7B-B564-A48255CF8744}" srcId="{798C2429-C2E8-4B73-8728-4488C0C3343A}" destId="{78B6CC40-EA6C-4152-BBE7-AE0ACB6FA985}" srcOrd="3" destOrd="0" parTransId="{9EE7D2F0-0520-4E4A-AB06-29D3C7BAD4AA}" sibTransId="{43C962AA-3917-4179-AB3A-46E1C8A40209}"/>
    <dgm:cxn modelId="{D8EAA8C3-F017-4CF7-8019-D431F54C6733}" type="presOf" srcId="{74F51422-E9AF-4781-AD7D-F13BCAC1EC96}" destId="{CCE2EF00-CA9D-4491-B0AE-730A827091CB}" srcOrd="0" destOrd="6" presId="urn:microsoft.com/office/officeart/2005/8/layout/hList1"/>
    <dgm:cxn modelId="{8E7E8BD0-9661-4425-B0BB-87E0F1DE9536}" type="presOf" srcId="{F387C92F-4A18-42B9-89C8-5AB23964605D}" destId="{CCE2EF00-CA9D-4491-B0AE-730A827091CB}" srcOrd="0" destOrd="1" presId="urn:microsoft.com/office/officeart/2005/8/layout/hList1"/>
    <dgm:cxn modelId="{76F5C0D3-921C-4601-A580-55E241C27638}" srcId="{82F9C647-740A-470E-B6BF-9316C9AE2D77}" destId="{309132FD-6F77-426D-AB0E-112CD71B066E}" srcOrd="1" destOrd="0" parTransId="{5536BA9B-0362-4FDD-8D3B-44CF777AA599}" sibTransId="{D5A2A2C0-C21C-4C9C-920D-AB743FF0F242}"/>
    <dgm:cxn modelId="{697998D5-89E3-43D4-B68F-7C7D31E804E6}" type="presOf" srcId="{78B6CC40-EA6C-4152-BBE7-AE0ACB6FA985}" destId="{CCE2EF00-CA9D-4491-B0AE-730A827091CB}" srcOrd="0" destOrd="3" presId="urn:microsoft.com/office/officeart/2005/8/layout/hList1"/>
    <dgm:cxn modelId="{17535DD8-75E6-4079-A9B0-A8D169F48F29}" srcId="{1FC7E555-271F-4F12-80E4-861EDC007365}" destId="{82F9C647-740A-470E-B6BF-9316C9AE2D77}" srcOrd="0" destOrd="0" parTransId="{F43B6499-5DAB-41C7-BCD2-502D26F33031}" sibTransId="{0B519430-1222-4711-BCDB-C9A086A5C2CC}"/>
    <dgm:cxn modelId="{F843EAE4-EA40-4A3B-883A-2D4BEAABC2D8}" srcId="{82F9C647-740A-470E-B6BF-9316C9AE2D77}" destId="{5AD7AFE5-DF33-4D5E-8B29-DDE9DA03C327}" srcOrd="0" destOrd="0" parTransId="{1C0F5509-B661-4E62-989A-4315D76C1CB6}" sibTransId="{64159870-D51D-4A88-8FE4-9A9866C140B8}"/>
    <dgm:cxn modelId="{4400C7ED-7C28-4543-9CB7-7309641339FD}" srcId="{82F9C647-740A-470E-B6BF-9316C9AE2D77}" destId="{3A888441-E93C-4445-9F47-28C3250BD3A1}" srcOrd="2" destOrd="0" parTransId="{FEE146F2-3C00-4555-96B8-F0041CFC7B28}" sibTransId="{E2929989-E293-4733-9F21-91F88D8E35CF}"/>
    <dgm:cxn modelId="{6B3AD2E7-9C98-41C3-AB0E-D1AC2E04A430}" type="presParOf" srcId="{6A4C28A9-9DD4-423E-AAEE-1CDF5CF8B59D}" destId="{3C235CCF-C453-4F0A-97BA-0433FDB82685}" srcOrd="0" destOrd="0" presId="urn:microsoft.com/office/officeart/2005/8/layout/hList1"/>
    <dgm:cxn modelId="{06A4FE6F-5CCF-4ACE-86A1-0EDD6886FD07}" type="presParOf" srcId="{3C235CCF-C453-4F0A-97BA-0433FDB82685}" destId="{394AD63E-AEF4-47DE-AA5F-C575543BB2E9}" srcOrd="0" destOrd="0" presId="urn:microsoft.com/office/officeart/2005/8/layout/hList1"/>
    <dgm:cxn modelId="{18FE3E07-4765-44C0-A15B-2D64AFC5DE32}" type="presParOf" srcId="{3C235CCF-C453-4F0A-97BA-0433FDB82685}" destId="{1D293B13-86C5-432E-A681-F5CB3F6A11B8}" srcOrd="1" destOrd="0" presId="urn:microsoft.com/office/officeart/2005/8/layout/hList1"/>
    <dgm:cxn modelId="{2D2132F6-FD07-43D8-A520-DBC506E67067}" type="presParOf" srcId="{6A4C28A9-9DD4-423E-AAEE-1CDF5CF8B59D}" destId="{CB3B7B69-F97A-4F0E-B8E5-0E3DA3883F9D}" srcOrd="1" destOrd="0" presId="urn:microsoft.com/office/officeart/2005/8/layout/hList1"/>
    <dgm:cxn modelId="{604A7C75-942F-4949-8B31-656C07EA431E}" type="presParOf" srcId="{6A4C28A9-9DD4-423E-AAEE-1CDF5CF8B59D}" destId="{149CAFC2-4AF4-4BD7-BF56-21428189B527}" srcOrd="2" destOrd="0" presId="urn:microsoft.com/office/officeart/2005/8/layout/hList1"/>
    <dgm:cxn modelId="{56B0F860-792D-4B16-9411-70F4D8CF4B32}" type="presParOf" srcId="{149CAFC2-4AF4-4BD7-BF56-21428189B527}" destId="{F36B8218-887C-4CCC-9285-CEBC5F8448E4}" srcOrd="0" destOrd="0" presId="urn:microsoft.com/office/officeart/2005/8/layout/hList1"/>
    <dgm:cxn modelId="{A94DC4B3-F6D4-4BDE-B8B0-D86CC0690BBA}" type="presParOf" srcId="{149CAFC2-4AF4-4BD7-BF56-21428189B527}" destId="{CCE2EF00-CA9D-4491-B0AE-730A827091C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C7E555-271F-4F12-80E4-861EDC007365}" type="doc">
      <dgm:prSet loTypeId="urn:microsoft.com/office/officeart/2005/8/layout/hList1" loCatId="list" qsTypeId="urn:microsoft.com/office/officeart/2005/8/quickstyle/simple4" qsCatId="simple" csTypeId="urn:microsoft.com/office/officeart/2005/8/colors/colorful5" csCatId="colorful" phldr="1"/>
      <dgm:spPr/>
      <dgm:t>
        <a:bodyPr/>
        <a:lstStyle/>
        <a:p>
          <a:endParaRPr lang="en-GB"/>
        </a:p>
      </dgm:t>
    </dgm:pt>
    <dgm:pt modelId="{46CD7DB0-BF86-48C9-A4E1-6BF59BE8574B}">
      <dgm:prSet phldrT="[Texto]" custT="1"/>
      <dgm:spPr/>
      <dgm:t>
        <a:bodyPr/>
        <a:lstStyle/>
        <a:p>
          <a:r>
            <a:rPr lang="el-GR" sz="1400" b="0" kern="1200" dirty="0">
              <a:solidFill>
                <a:prstClr val="white"/>
              </a:solidFill>
              <a:latin typeface="Adobe Heiti Std R" panose="020B0400000000000000" pitchFamily="34" charset="-128"/>
              <a:ea typeface="Adobe Heiti Std R" panose="020B0400000000000000" pitchFamily="34" charset="-128"/>
              <a:cs typeface="+mn-cs"/>
            </a:rPr>
            <a:t>ΜΕ</a:t>
          </a:r>
          <a:r>
            <a:rPr lang="en-GB" sz="1400" b="0" kern="1200" dirty="0">
              <a:solidFill>
                <a:prstClr val="white"/>
              </a:solidFill>
              <a:latin typeface="Adobe Heiti Std R" panose="020B0400000000000000" pitchFamily="34" charset="-128"/>
              <a:ea typeface="Adobe Heiti Std R" panose="020B0400000000000000" pitchFamily="34" charset="-128"/>
              <a:cs typeface="+mn-cs"/>
            </a:rPr>
            <a:t>3: </a:t>
          </a:r>
          <a:r>
            <a:rPr lang="el-GR" sz="1400" kern="1200" dirty="0"/>
            <a:t>Επιτόπια συναρμολόγηση και διαχείριση ξύλου </a:t>
          </a:r>
          <a:endParaRPr lang="en-GB" sz="1400" b="0" kern="1200" dirty="0">
            <a:solidFill>
              <a:prstClr val="white"/>
            </a:solidFill>
            <a:latin typeface="Adobe Heiti Std R" panose="020B0400000000000000" pitchFamily="34" charset="-128"/>
            <a:ea typeface="Adobe Heiti Std R" panose="020B0400000000000000" pitchFamily="34" charset="-128"/>
            <a:cs typeface="+mn-cs"/>
          </a:endParaRPr>
        </a:p>
      </dgm:t>
    </dgm:pt>
    <dgm:pt modelId="{6C3CCCAB-36B1-4407-BCA9-9F526CB2A802}" type="parTrans" cxnId="{3DABF3FE-EF7C-40F0-BBF4-B28657F869F9}">
      <dgm:prSet/>
      <dgm:spPr/>
      <dgm:t>
        <a:bodyPr/>
        <a:lstStyle/>
        <a:p>
          <a:endParaRPr lang="en-GB"/>
        </a:p>
      </dgm:t>
    </dgm:pt>
    <dgm:pt modelId="{5185A791-8230-4005-A330-F309F216DDE4}" type="sibTrans" cxnId="{3DABF3FE-EF7C-40F0-BBF4-B28657F869F9}">
      <dgm:prSet/>
      <dgm:spPr/>
      <dgm:t>
        <a:bodyPr/>
        <a:lstStyle/>
        <a:p>
          <a:endParaRPr lang="en-GB"/>
        </a:p>
      </dgm:t>
    </dgm:pt>
    <dgm:pt modelId="{853D0FE7-7621-434A-AEFF-AAA1EBFE0A47}">
      <dgm:prSet phldrT="[Texto]"/>
      <dgm:spPr/>
      <dgm:t>
        <a:bodyPr/>
        <a:lstStyle/>
        <a:p>
          <a:pPr>
            <a:buFont typeface="Symbol" panose="05050102010706020507" pitchFamily="18" charset="2"/>
            <a:buChar char=""/>
          </a:pPr>
          <a:r>
            <a:rPr lang="el-GR" b="0" i="0" dirty="0"/>
            <a:t>Προγραμματισμός εργασίας και διαχείριση ομάδας.</a:t>
          </a:r>
          <a:endParaRPr lang="en-GB" dirty="0"/>
        </a:p>
      </dgm:t>
    </dgm:pt>
    <dgm:pt modelId="{7B34701D-DD42-44AC-B1D8-813AEF975F7C}" type="parTrans" cxnId="{2553CC81-E6B3-4708-875D-1C3DCF6639C9}">
      <dgm:prSet/>
      <dgm:spPr/>
      <dgm:t>
        <a:bodyPr/>
        <a:lstStyle/>
        <a:p>
          <a:endParaRPr lang="en-GB"/>
        </a:p>
      </dgm:t>
    </dgm:pt>
    <dgm:pt modelId="{78E10BE7-D26C-42C2-8173-66336F73EE39}" type="sibTrans" cxnId="{2553CC81-E6B3-4708-875D-1C3DCF6639C9}">
      <dgm:prSet/>
      <dgm:spPr/>
      <dgm:t>
        <a:bodyPr/>
        <a:lstStyle/>
        <a:p>
          <a:endParaRPr lang="en-GB"/>
        </a:p>
      </dgm:t>
    </dgm:pt>
    <dgm:pt modelId="{F3DFE879-D697-46ED-BC61-842716355D56}">
      <dgm:prSet custT="1"/>
      <dgm:spPr/>
      <dgm:t>
        <a:bodyPr/>
        <a:lstStyle/>
        <a:p>
          <a:pPr marL="0" lvl="0" indent="0" algn="ctr" defTabSz="488950">
            <a:lnSpc>
              <a:spcPct val="90000"/>
            </a:lnSpc>
            <a:spcBef>
              <a:spcPct val="0"/>
            </a:spcBef>
            <a:spcAft>
              <a:spcPct val="35000"/>
            </a:spcAft>
            <a:buNone/>
          </a:pPr>
          <a:r>
            <a:rPr lang="el-GR" sz="1400" b="0" kern="1200" dirty="0">
              <a:solidFill>
                <a:prstClr val="white"/>
              </a:solidFill>
              <a:latin typeface="Adobe Heiti Std R" panose="020B0400000000000000" pitchFamily="34" charset="-128"/>
              <a:ea typeface="Adobe Heiti Std R" panose="020B0400000000000000" pitchFamily="34" charset="-128"/>
              <a:cs typeface="+mn-cs"/>
            </a:rPr>
            <a:t>ΜΕ</a:t>
          </a:r>
          <a:r>
            <a:rPr lang="es-ES" sz="1400" b="0" kern="1200" dirty="0">
              <a:solidFill>
                <a:prstClr val="white"/>
              </a:solidFill>
              <a:latin typeface="Adobe Heiti Std R" panose="020B0400000000000000" pitchFamily="34" charset="-128"/>
              <a:ea typeface="Adobe Heiti Std R" panose="020B0400000000000000" pitchFamily="34" charset="-128"/>
              <a:cs typeface="+mn-cs"/>
            </a:rPr>
            <a:t>4:</a:t>
          </a:r>
          <a:r>
            <a:rPr lang="el-GR" sz="1400" b="0" kern="1200" dirty="0">
              <a:solidFill>
                <a:prstClr val="white"/>
              </a:solidFill>
              <a:ea typeface="Adobe Heiti Std R" panose="020B0400000000000000" pitchFamily="34" charset="-128"/>
              <a:cs typeface="+mn-cs"/>
            </a:rPr>
            <a:t>Λειτουργικότητα και ενεργειακή απόδοση ξύλινων κτιρίων</a:t>
          </a:r>
          <a:endParaRPr lang="en-GB" sz="1400" b="0" kern="1200" dirty="0">
            <a:solidFill>
              <a:prstClr val="white"/>
            </a:solidFill>
            <a:latin typeface="Adobe Heiti Std R" panose="020B0400000000000000" pitchFamily="34" charset="-128"/>
            <a:ea typeface="Adobe Heiti Std R" panose="020B0400000000000000" pitchFamily="34" charset="-128"/>
            <a:cs typeface="+mn-cs"/>
          </a:endParaRPr>
        </a:p>
      </dgm:t>
    </dgm:pt>
    <dgm:pt modelId="{86814ACF-3775-43B9-9147-95330AF9AA8C}" type="parTrans" cxnId="{62994933-D290-4C64-A889-345072154410}">
      <dgm:prSet/>
      <dgm:spPr/>
      <dgm:t>
        <a:bodyPr/>
        <a:lstStyle/>
        <a:p>
          <a:endParaRPr lang="en-GB"/>
        </a:p>
      </dgm:t>
    </dgm:pt>
    <dgm:pt modelId="{11014791-5A59-442C-8C30-111FD478D7F6}" type="sibTrans" cxnId="{62994933-D290-4C64-A889-345072154410}">
      <dgm:prSet/>
      <dgm:spPr/>
      <dgm:t>
        <a:bodyPr/>
        <a:lstStyle/>
        <a:p>
          <a:endParaRPr lang="en-GB"/>
        </a:p>
      </dgm:t>
    </dgm:pt>
    <dgm:pt modelId="{2A58E80A-9F87-4912-9574-53C52BD899E6}">
      <dgm:prSet/>
      <dgm:spPr/>
      <dgm:t>
        <a:bodyPr/>
        <a:lstStyle/>
        <a:p>
          <a:pPr>
            <a:buFont typeface="Symbol" panose="05050102010706020507" pitchFamily="18" charset="2"/>
            <a:buChar char=""/>
          </a:pPr>
          <a:r>
            <a:rPr lang="el-GR" dirty="0"/>
            <a:t>Αξία ενεργειακής απόδοσης του ξύλου ως δομικού υλικού και ξύλινων κατασκευών.</a:t>
          </a:r>
          <a:endParaRPr lang="en-GB" dirty="0"/>
        </a:p>
      </dgm:t>
    </dgm:pt>
    <dgm:pt modelId="{506E7350-B708-4EC9-A181-41D2861E7904}" type="parTrans" cxnId="{406BBFFE-7F68-42D0-91BC-66C1A98DB8D3}">
      <dgm:prSet/>
      <dgm:spPr/>
      <dgm:t>
        <a:bodyPr/>
        <a:lstStyle/>
        <a:p>
          <a:endParaRPr lang="en-GB"/>
        </a:p>
      </dgm:t>
    </dgm:pt>
    <dgm:pt modelId="{8E1AA419-A2AE-4CDB-ACF8-F6CD841B47F6}" type="sibTrans" cxnId="{406BBFFE-7F68-42D0-91BC-66C1A98DB8D3}">
      <dgm:prSet/>
      <dgm:spPr/>
      <dgm:t>
        <a:bodyPr/>
        <a:lstStyle/>
        <a:p>
          <a:endParaRPr lang="en-GB"/>
        </a:p>
      </dgm:t>
    </dgm:pt>
    <dgm:pt modelId="{2DD247B7-BFEF-46B0-913E-852207BE3FEA}">
      <dgm:prSet/>
      <dgm:spPr/>
      <dgm:t>
        <a:bodyPr/>
        <a:lstStyle/>
        <a:p>
          <a:pPr>
            <a:buFont typeface="Symbol" panose="05050102010706020507" pitchFamily="18" charset="2"/>
            <a:buChar char=""/>
          </a:pPr>
          <a:r>
            <a:rPr lang="el-GR" dirty="0"/>
            <a:t>Συστήματα θέρμανσης, εξαερισμού, κλιματισμού, φωτισμού, πληροφοριών και επικοινωνιών και των εφαρμογών τους σε μοντέρνα κτίρια.</a:t>
          </a:r>
          <a:endParaRPr lang="en-GB" dirty="0"/>
        </a:p>
      </dgm:t>
    </dgm:pt>
    <dgm:pt modelId="{BF8330C1-9B7A-4BB0-BE3C-D99E71F22DD2}" type="parTrans" cxnId="{E4EC5F84-FF93-45BE-B9A3-ECDE7F9D21BE}">
      <dgm:prSet/>
      <dgm:spPr/>
      <dgm:t>
        <a:bodyPr/>
        <a:lstStyle/>
        <a:p>
          <a:endParaRPr lang="en-GB"/>
        </a:p>
      </dgm:t>
    </dgm:pt>
    <dgm:pt modelId="{79E847DB-91E3-4EDB-9944-0266ABA20A54}" type="sibTrans" cxnId="{E4EC5F84-FF93-45BE-B9A3-ECDE7F9D21BE}">
      <dgm:prSet/>
      <dgm:spPr/>
      <dgm:t>
        <a:bodyPr/>
        <a:lstStyle/>
        <a:p>
          <a:endParaRPr lang="en-GB"/>
        </a:p>
      </dgm:t>
    </dgm:pt>
    <dgm:pt modelId="{9286E1F6-5203-4353-B6EC-5E502741C26E}">
      <dgm:prSet/>
      <dgm:spPr/>
      <dgm:t>
        <a:bodyPr/>
        <a:lstStyle/>
        <a:p>
          <a:pPr>
            <a:buFont typeface="Symbol" panose="05050102010706020507" pitchFamily="18" charset="2"/>
            <a:buChar char=""/>
          </a:pPr>
          <a:r>
            <a:rPr lang="el-GR" dirty="0"/>
            <a:t>Οργάνωση χώρου εργασίας - εργονομική και εργασιακή ασφάλεια</a:t>
          </a:r>
          <a:r>
            <a:rPr lang="en-GB" dirty="0"/>
            <a:t>.</a:t>
          </a:r>
        </a:p>
      </dgm:t>
    </dgm:pt>
    <dgm:pt modelId="{3B3DBC25-9800-4C9F-B0A0-185213FFA49F}" type="parTrans" cxnId="{A8575A0C-1743-4DA4-B14B-F3A7D295CDEC}">
      <dgm:prSet/>
      <dgm:spPr/>
      <dgm:t>
        <a:bodyPr/>
        <a:lstStyle/>
        <a:p>
          <a:endParaRPr lang="en-GB"/>
        </a:p>
      </dgm:t>
    </dgm:pt>
    <dgm:pt modelId="{F49CD7F4-BEEC-487C-9F1C-BE168CC77065}" type="sibTrans" cxnId="{A8575A0C-1743-4DA4-B14B-F3A7D295CDEC}">
      <dgm:prSet/>
      <dgm:spPr/>
      <dgm:t>
        <a:bodyPr/>
        <a:lstStyle/>
        <a:p>
          <a:endParaRPr lang="en-GB"/>
        </a:p>
      </dgm:t>
    </dgm:pt>
    <dgm:pt modelId="{54754FD3-894D-45C0-A96B-5BCC2557117B}">
      <dgm:prSet/>
      <dgm:spPr/>
      <dgm:t>
        <a:bodyPr/>
        <a:lstStyle/>
        <a:p>
          <a:pPr>
            <a:buFont typeface="Symbol" panose="05050102010706020507" pitchFamily="18" charset="2"/>
            <a:buChar char=""/>
          </a:pPr>
          <a:r>
            <a:rPr lang="el-GR" dirty="0"/>
            <a:t>Φυσική κατασκευών, εγκατάσταση φράγματος ατμών και κίνδυνοι της </a:t>
          </a:r>
          <a:r>
            <a:rPr lang="el-GR" dirty="0" err="1"/>
            <a:t>προκύπτουσας</a:t>
          </a:r>
          <a:r>
            <a:rPr lang="el-GR" dirty="0"/>
            <a:t> συμπύκνωσης</a:t>
          </a:r>
          <a:endParaRPr lang="en-GB" dirty="0"/>
        </a:p>
      </dgm:t>
    </dgm:pt>
    <dgm:pt modelId="{D4571769-5614-45A4-9A17-DFE4D2D7008D}" type="parTrans" cxnId="{CD23F6D1-3C83-4277-B377-A31A5A33DB73}">
      <dgm:prSet/>
      <dgm:spPr/>
      <dgm:t>
        <a:bodyPr/>
        <a:lstStyle/>
        <a:p>
          <a:endParaRPr lang="en-GB"/>
        </a:p>
      </dgm:t>
    </dgm:pt>
    <dgm:pt modelId="{1C280DB3-06EE-408A-850F-2C8B099B3F96}" type="sibTrans" cxnId="{CD23F6D1-3C83-4277-B377-A31A5A33DB73}">
      <dgm:prSet/>
      <dgm:spPr/>
      <dgm:t>
        <a:bodyPr/>
        <a:lstStyle/>
        <a:p>
          <a:endParaRPr lang="en-GB"/>
        </a:p>
      </dgm:t>
    </dgm:pt>
    <dgm:pt modelId="{0A0F1BF0-35B0-4296-A28B-377DFCECF4F3}">
      <dgm:prSet/>
      <dgm:spPr/>
      <dgm:t>
        <a:bodyPr/>
        <a:lstStyle/>
        <a:p>
          <a:r>
            <a:rPr lang="el-GR" dirty="0"/>
            <a:t>Λύσεις πυρασφάλειας και προστασίας.</a:t>
          </a:r>
          <a:endParaRPr lang="en-GB" dirty="0"/>
        </a:p>
      </dgm:t>
    </dgm:pt>
    <dgm:pt modelId="{B928A15C-C37D-481E-AA22-A8E1985D2BA2}" type="parTrans" cxnId="{09DD3D1E-E683-4C9A-9F38-05293B26F948}">
      <dgm:prSet/>
      <dgm:spPr/>
      <dgm:t>
        <a:bodyPr/>
        <a:lstStyle/>
        <a:p>
          <a:endParaRPr lang="en-GB"/>
        </a:p>
      </dgm:t>
    </dgm:pt>
    <dgm:pt modelId="{F6B7437B-2C43-4155-A696-4809B9345A59}" type="sibTrans" cxnId="{09DD3D1E-E683-4C9A-9F38-05293B26F948}">
      <dgm:prSet/>
      <dgm:spPr/>
      <dgm:t>
        <a:bodyPr/>
        <a:lstStyle/>
        <a:p>
          <a:endParaRPr lang="en-GB"/>
        </a:p>
      </dgm:t>
    </dgm:pt>
    <dgm:pt modelId="{96684634-837D-4BBC-8044-1E19B655B625}">
      <dgm:prSet/>
      <dgm:spPr/>
      <dgm:t>
        <a:bodyPr/>
        <a:lstStyle/>
        <a:p>
          <a:pPr>
            <a:buFont typeface="Symbol" panose="05050102010706020507" pitchFamily="18" charset="2"/>
            <a:buChar char=""/>
          </a:pPr>
          <a:r>
            <a:rPr lang="el-GR" dirty="0"/>
            <a:t>Θερμομόνωση και ηχομόνωση σε ξύλινες κατασκευές κατά τη διαδικασία συναρμολόγησης</a:t>
          </a:r>
          <a:endParaRPr lang="en-GB" dirty="0"/>
        </a:p>
      </dgm:t>
    </dgm:pt>
    <dgm:pt modelId="{BB4A4919-C50E-4487-BB92-B09784DEA3AA}" type="parTrans" cxnId="{87A5588D-8A4E-446D-937F-42C54C8BCD84}">
      <dgm:prSet/>
      <dgm:spPr/>
      <dgm:t>
        <a:bodyPr/>
        <a:lstStyle/>
        <a:p>
          <a:endParaRPr lang="en-GB"/>
        </a:p>
      </dgm:t>
    </dgm:pt>
    <dgm:pt modelId="{FEDFBFFD-7A53-4AE5-8E24-9C6AF23D78A8}" type="sibTrans" cxnId="{87A5588D-8A4E-446D-937F-42C54C8BCD84}">
      <dgm:prSet/>
      <dgm:spPr/>
      <dgm:t>
        <a:bodyPr/>
        <a:lstStyle/>
        <a:p>
          <a:endParaRPr lang="en-GB"/>
        </a:p>
      </dgm:t>
    </dgm:pt>
    <dgm:pt modelId="{04053E87-7D2A-42D6-9D43-D79D9D5FC184}">
      <dgm:prSet/>
      <dgm:spPr/>
      <dgm:t>
        <a:bodyPr/>
        <a:lstStyle/>
        <a:p>
          <a:pPr>
            <a:buFont typeface="Symbol" panose="05050102010706020507" pitchFamily="18" charset="2"/>
            <a:buChar char=""/>
          </a:pPr>
          <a:r>
            <a:rPr lang="el-GR" dirty="0"/>
            <a:t>Συμβατότητα κατασκευαστικών προϊόντων ξύλου (GLT, CLT, EWP κ.λπ.) με άλλα δομικά υλικά.</a:t>
          </a:r>
          <a:endParaRPr lang="en-GB" dirty="0"/>
        </a:p>
      </dgm:t>
    </dgm:pt>
    <dgm:pt modelId="{D5771C58-E487-4E8D-AA82-1EBA717CB2A7}" type="parTrans" cxnId="{3D47453F-2DF4-4B94-BAD9-C25B206CE394}">
      <dgm:prSet/>
      <dgm:spPr/>
      <dgm:t>
        <a:bodyPr/>
        <a:lstStyle/>
        <a:p>
          <a:endParaRPr lang="en-GB"/>
        </a:p>
      </dgm:t>
    </dgm:pt>
    <dgm:pt modelId="{2D39ACFA-5CEB-4C46-9927-8A50B3AB7FB4}" type="sibTrans" cxnId="{3D47453F-2DF4-4B94-BAD9-C25B206CE394}">
      <dgm:prSet/>
      <dgm:spPr/>
      <dgm:t>
        <a:bodyPr/>
        <a:lstStyle/>
        <a:p>
          <a:endParaRPr lang="en-GB"/>
        </a:p>
      </dgm:t>
    </dgm:pt>
    <dgm:pt modelId="{69AF0D71-DCBE-4769-AA1F-A2A89C61F067}">
      <dgm:prSet/>
      <dgm:spPr/>
      <dgm:t>
        <a:bodyPr/>
        <a:lstStyle/>
        <a:p>
          <a:pPr>
            <a:buFont typeface="Symbol" panose="05050102010706020507" pitchFamily="18" charset="2"/>
            <a:buChar char=""/>
          </a:pPr>
          <a:r>
            <a:rPr lang="el-GR" dirty="0"/>
            <a:t>Μεταφορά και αποθήκευση δομών στο εργοτάξιο.</a:t>
          </a:r>
          <a:endParaRPr lang="en-GB" dirty="0"/>
        </a:p>
      </dgm:t>
    </dgm:pt>
    <dgm:pt modelId="{D5A705DF-9FD3-4C07-AFB1-ACB1DB70B4B2}" type="parTrans" cxnId="{C7E4C27E-C0EA-4647-A263-D3E618E62ECE}">
      <dgm:prSet/>
      <dgm:spPr/>
      <dgm:t>
        <a:bodyPr/>
        <a:lstStyle/>
        <a:p>
          <a:endParaRPr lang="en-GB"/>
        </a:p>
      </dgm:t>
    </dgm:pt>
    <dgm:pt modelId="{37BDDF9F-5331-4C3D-9B8F-BAE428887C47}" type="sibTrans" cxnId="{C7E4C27E-C0EA-4647-A263-D3E618E62ECE}">
      <dgm:prSet/>
      <dgm:spPr/>
      <dgm:t>
        <a:bodyPr/>
        <a:lstStyle/>
        <a:p>
          <a:endParaRPr lang="en-GB"/>
        </a:p>
      </dgm:t>
    </dgm:pt>
    <dgm:pt modelId="{9227CFEB-6290-4386-97A8-CD837C757ECA}">
      <dgm:prSet/>
      <dgm:spPr/>
      <dgm:t>
        <a:bodyPr/>
        <a:lstStyle/>
        <a:p>
          <a:r>
            <a:rPr lang="el-GR" dirty="0"/>
            <a:t>Αρχιτεκτονικός σχεδιασμός - σχέδια και στρατηγικές</a:t>
          </a:r>
          <a:endParaRPr lang="en-GB" dirty="0"/>
        </a:p>
      </dgm:t>
    </dgm:pt>
    <dgm:pt modelId="{A0164FFE-49CC-44FE-B86E-DE0C0F3B27CF}" type="parTrans" cxnId="{78AC861D-0718-40A0-900F-ADDAB4093BCB}">
      <dgm:prSet/>
      <dgm:spPr/>
      <dgm:t>
        <a:bodyPr/>
        <a:lstStyle/>
        <a:p>
          <a:endParaRPr lang="en-GB"/>
        </a:p>
      </dgm:t>
    </dgm:pt>
    <dgm:pt modelId="{32028D73-4BBD-41D6-AC1D-EB920580D96D}" type="sibTrans" cxnId="{78AC861D-0718-40A0-900F-ADDAB4093BCB}">
      <dgm:prSet/>
      <dgm:spPr/>
      <dgm:t>
        <a:bodyPr/>
        <a:lstStyle/>
        <a:p>
          <a:endParaRPr lang="en-GB"/>
        </a:p>
      </dgm:t>
    </dgm:pt>
    <dgm:pt modelId="{A3A6C435-246F-41B7-949C-8A6C5A12DC65}">
      <dgm:prSet/>
      <dgm:spPr/>
      <dgm:t>
        <a:bodyPr/>
        <a:lstStyle/>
        <a:p>
          <a:pPr>
            <a:buFont typeface="Symbol" panose="05050102010706020507" pitchFamily="18" charset="2"/>
            <a:buChar char=""/>
          </a:pPr>
          <a:r>
            <a:rPr lang="el-GR" dirty="0"/>
            <a:t>Επίδραση κλίματος στα ξύλινα κτίρια.</a:t>
          </a:r>
          <a:endParaRPr lang="en-GB" dirty="0"/>
        </a:p>
      </dgm:t>
    </dgm:pt>
    <dgm:pt modelId="{6B2862A1-2732-41C9-8C3F-94EA0FC36241}" type="parTrans" cxnId="{56E1B267-2254-43EB-9B6E-BD2A0C3F6D51}">
      <dgm:prSet/>
      <dgm:spPr/>
      <dgm:t>
        <a:bodyPr/>
        <a:lstStyle/>
        <a:p>
          <a:endParaRPr lang="en-GB"/>
        </a:p>
      </dgm:t>
    </dgm:pt>
    <dgm:pt modelId="{FE779986-C7E1-43DF-8984-7D59CA592B94}" type="sibTrans" cxnId="{56E1B267-2254-43EB-9B6E-BD2A0C3F6D51}">
      <dgm:prSet/>
      <dgm:spPr/>
      <dgm:t>
        <a:bodyPr/>
        <a:lstStyle/>
        <a:p>
          <a:endParaRPr lang="en-GB"/>
        </a:p>
      </dgm:t>
    </dgm:pt>
    <dgm:pt modelId="{25303928-18A3-4F2A-B7B4-3B9AA38B46C8}">
      <dgm:prSet/>
      <dgm:spPr/>
      <dgm:t>
        <a:bodyPr/>
        <a:lstStyle/>
        <a:p>
          <a:pPr>
            <a:buFont typeface="Symbol" panose="05050102010706020507" pitchFamily="18" charset="2"/>
            <a:buChar char=""/>
          </a:pPr>
          <a:r>
            <a:rPr lang="el-GR" dirty="0"/>
            <a:t>Εκπαίδευση για υδραυλικά, κατασκευή γυψοσανίδας, στεγανοποίηση.</a:t>
          </a:r>
          <a:endParaRPr lang="en-GB" dirty="0"/>
        </a:p>
      </dgm:t>
    </dgm:pt>
    <dgm:pt modelId="{9DDF5A36-D10A-4296-8A69-A87B137D7B8A}" type="parTrans" cxnId="{319FC664-A5F2-4D69-A126-9794D18CCF86}">
      <dgm:prSet/>
      <dgm:spPr/>
      <dgm:t>
        <a:bodyPr/>
        <a:lstStyle/>
        <a:p>
          <a:endParaRPr lang="en-GB"/>
        </a:p>
      </dgm:t>
    </dgm:pt>
    <dgm:pt modelId="{69D6DB44-CC57-437C-AAC7-4E3A1CC1E54A}" type="sibTrans" cxnId="{319FC664-A5F2-4D69-A126-9794D18CCF86}">
      <dgm:prSet/>
      <dgm:spPr/>
      <dgm:t>
        <a:bodyPr/>
        <a:lstStyle/>
        <a:p>
          <a:endParaRPr lang="en-GB"/>
        </a:p>
      </dgm:t>
    </dgm:pt>
    <dgm:pt modelId="{6A4C28A9-9DD4-423E-AAEE-1CDF5CF8B59D}" type="pres">
      <dgm:prSet presAssocID="{1FC7E555-271F-4F12-80E4-861EDC007365}" presName="Name0" presStyleCnt="0">
        <dgm:presLayoutVars>
          <dgm:dir/>
          <dgm:animLvl val="lvl"/>
          <dgm:resizeHandles val="exact"/>
        </dgm:presLayoutVars>
      </dgm:prSet>
      <dgm:spPr/>
    </dgm:pt>
    <dgm:pt modelId="{C1E97B5B-004D-4A89-BC7D-2583ED9D82C5}" type="pres">
      <dgm:prSet presAssocID="{46CD7DB0-BF86-48C9-A4E1-6BF59BE8574B}" presName="composite" presStyleCnt="0"/>
      <dgm:spPr/>
    </dgm:pt>
    <dgm:pt modelId="{99005F0C-6AA2-4A5A-92E9-88CCC4134124}" type="pres">
      <dgm:prSet presAssocID="{46CD7DB0-BF86-48C9-A4E1-6BF59BE8574B}" presName="parTx" presStyleLbl="alignNode1" presStyleIdx="0" presStyleCnt="2">
        <dgm:presLayoutVars>
          <dgm:chMax val="0"/>
          <dgm:chPref val="0"/>
          <dgm:bulletEnabled val="1"/>
        </dgm:presLayoutVars>
      </dgm:prSet>
      <dgm:spPr/>
    </dgm:pt>
    <dgm:pt modelId="{9E11164B-CC2C-47C8-B576-DFD71A43EE60}" type="pres">
      <dgm:prSet presAssocID="{46CD7DB0-BF86-48C9-A4E1-6BF59BE8574B}" presName="desTx" presStyleLbl="alignAccFollowNode1" presStyleIdx="0" presStyleCnt="2">
        <dgm:presLayoutVars>
          <dgm:bulletEnabled val="1"/>
        </dgm:presLayoutVars>
      </dgm:prSet>
      <dgm:spPr/>
    </dgm:pt>
    <dgm:pt modelId="{8FA780D7-7DBB-42FC-9E73-50064DB78B55}" type="pres">
      <dgm:prSet presAssocID="{5185A791-8230-4005-A330-F309F216DDE4}" presName="space" presStyleCnt="0"/>
      <dgm:spPr/>
    </dgm:pt>
    <dgm:pt modelId="{4E6F06FF-47D9-4EA7-A957-3B5CD17808F9}" type="pres">
      <dgm:prSet presAssocID="{F3DFE879-D697-46ED-BC61-842716355D56}" presName="composite" presStyleCnt="0"/>
      <dgm:spPr/>
    </dgm:pt>
    <dgm:pt modelId="{E0D17CCE-8D8C-4D64-B866-8C2065A271E9}" type="pres">
      <dgm:prSet presAssocID="{F3DFE879-D697-46ED-BC61-842716355D56}" presName="parTx" presStyleLbl="alignNode1" presStyleIdx="1" presStyleCnt="2">
        <dgm:presLayoutVars>
          <dgm:chMax val="0"/>
          <dgm:chPref val="0"/>
          <dgm:bulletEnabled val="1"/>
        </dgm:presLayoutVars>
      </dgm:prSet>
      <dgm:spPr/>
    </dgm:pt>
    <dgm:pt modelId="{C705A925-160C-46AF-9751-F1C8824A7D6E}" type="pres">
      <dgm:prSet presAssocID="{F3DFE879-D697-46ED-BC61-842716355D56}" presName="desTx" presStyleLbl="alignAccFollowNode1" presStyleIdx="1" presStyleCnt="2">
        <dgm:presLayoutVars>
          <dgm:bulletEnabled val="1"/>
        </dgm:presLayoutVars>
      </dgm:prSet>
      <dgm:spPr/>
    </dgm:pt>
  </dgm:ptLst>
  <dgm:cxnLst>
    <dgm:cxn modelId="{A8575A0C-1743-4DA4-B14B-F3A7D295CDEC}" srcId="{46CD7DB0-BF86-48C9-A4E1-6BF59BE8574B}" destId="{9286E1F6-5203-4353-B6EC-5E502741C26E}" srcOrd="1" destOrd="0" parTransId="{3B3DBC25-9800-4C9F-B0A0-185213FFA49F}" sibTransId="{F49CD7F4-BEEC-487C-9F1C-BE168CC77065}"/>
    <dgm:cxn modelId="{A4CC300D-ABCC-4D97-8EC7-75FDCAC7404B}" type="presOf" srcId="{25303928-18A3-4F2A-B7B4-3B9AA38B46C8}" destId="{C705A925-160C-46AF-9751-F1C8824A7D6E}" srcOrd="0" destOrd="2" presId="urn:microsoft.com/office/officeart/2005/8/layout/hList1"/>
    <dgm:cxn modelId="{78AC861D-0718-40A0-900F-ADDAB4093BCB}" srcId="{46CD7DB0-BF86-48C9-A4E1-6BF59BE8574B}" destId="{9227CFEB-6290-4386-97A8-CD837C757ECA}" srcOrd="3" destOrd="0" parTransId="{A0164FFE-49CC-44FE-B86E-DE0C0F3B27CF}" sibTransId="{32028D73-4BBD-41D6-AC1D-EB920580D96D}"/>
    <dgm:cxn modelId="{09DD3D1E-E683-4C9A-9F38-05293B26F948}" srcId="{46CD7DB0-BF86-48C9-A4E1-6BF59BE8574B}" destId="{0A0F1BF0-35B0-4296-A28B-377DFCECF4F3}" srcOrd="5" destOrd="0" parTransId="{B928A15C-C37D-481E-AA22-A8E1985D2BA2}" sibTransId="{F6B7437B-2C43-4155-A696-4809B9345A59}"/>
    <dgm:cxn modelId="{62994933-D290-4C64-A889-345072154410}" srcId="{1FC7E555-271F-4F12-80E4-861EDC007365}" destId="{F3DFE879-D697-46ED-BC61-842716355D56}" srcOrd="1" destOrd="0" parTransId="{86814ACF-3775-43B9-9147-95330AF9AA8C}" sibTransId="{11014791-5A59-442C-8C30-111FD478D7F6}"/>
    <dgm:cxn modelId="{16AD073E-0D86-4839-8D1B-3DE39CBF5B51}" type="presOf" srcId="{1FC7E555-271F-4F12-80E4-861EDC007365}" destId="{6A4C28A9-9DD4-423E-AAEE-1CDF5CF8B59D}" srcOrd="0" destOrd="0" presId="urn:microsoft.com/office/officeart/2005/8/layout/hList1"/>
    <dgm:cxn modelId="{3D47453F-2DF4-4B94-BAD9-C25B206CE394}" srcId="{46CD7DB0-BF86-48C9-A4E1-6BF59BE8574B}" destId="{04053E87-7D2A-42D6-9D43-D79D9D5FC184}" srcOrd="7" destOrd="0" parTransId="{D5771C58-E487-4E8D-AA82-1EBA717CB2A7}" sibTransId="{2D39ACFA-5CEB-4C46-9927-8A50B3AB7FB4}"/>
    <dgm:cxn modelId="{3B072A5F-60E7-47FD-AC83-1036FA845FA1}" type="presOf" srcId="{0A0F1BF0-35B0-4296-A28B-377DFCECF4F3}" destId="{9E11164B-CC2C-47C8-B576-DFD71A43EE60}" srcOrd="0" destOrd="5" presId="urn:microsoft.com/office/officeart/2005/8/layout/hList1"/>
    <dgm:cxn modelId="{6795B960-53FB-4B65-964F-66BCCC8F6A35}" type="presOf" srcId="{F3DFE879-D697-46ED-BC61-842716355D56}" destId="{E0D17CCE-8D8C-4D64-B866-8C2065A271E9}" srcOrd="0" destOrd="0" presId="urn:microsoft.com/office/officeart/2005/8/layout/hList1"/>
    <dgm:cxn modelId="{319FC664-A5F2-4D69-A126-9794D18CCF86}" srcId="{F3DFE879-D697-46ED-BC61-842716355D56}" destId="{25303928-18A3-4F2A-B7B4-3B9AA38B46C8}" srcOrd="2" destOrd="0" parTransId="{9DDF5A36-D10A-4296-8A69-A87B137D7B8A}" sibTransId="{69D6DB44-CC57-437C-AAC7-4E3A1CC1E54A}"/>
    <dgm:cxn modelId="{56E1B267-2254-43EB-9B6E-BD2A0C3F6D51}" srcId="{F3DFE879-D697-46ED-BC61-842716355D56}" destId="{A3A6C435-246F-41B7-949C-8A6C5A12DC65}" srcOrd="1" destOrd="0" parTransId="{6B2862A1-2732-41C9-8C3F-94EA0FC36241}" sibTransId="{FE779986-C7E1-43DF-8984-7D59CA592B94}"/>
    <dgm:cxn modelId="{8DE9314B-50B6-4C1B-BF16-D441C389D965}" type="presOf" srcId="{04053E87-7D2A-42D6-9D43-D79D9D5FC184}" destId="{9E11164B-CC2C-47C8-B576-DFD71A43EE60}" srcOrd="0" destOrd="7" presId="urn:microsoft.com/office/officeart/2005/8/layout/hList1"/>
    <dgm:cxn modelId="{61ED0C52-CD0D-4C9D-B702-484F0FC3F2BD}" type="presOf" srcId="{853D0FE7-7621-434A-AEFF-AAA1EBFE0A47}" destId="{9E11164B-CC2C-47C8-B576-DFD71A43EE60}" srcOrd="0" destOrd="0" presId="urn:microsoft.com/office/officeart/2005/8/layout/hList1"/>
    <dgm:cxn modelId="{C7E4C27E-C0EA-4647-A263-D3E618E62ECE}" srcId="{46CD7DB0-BF86-48C9-A4E1-6BF59BE8574B}" destId="{69AF0D71-DCBE-4769-AA1F-A2A89C61F067}" srcOrd="2" destOrd="0" parTransId="{D5A705DF-9FD3-4C07-AFB1-ACB1DB70B4B2}" sibTransId="{37BDDF9F-5331-4C3D-9B8F-BAE428887C47}"/>
    <dgm:cxn modelId="{2553CC81-E6B3-4708-875D-1C3DCF6639C9}" srcId="{46CD7DB0-BF86-48C9-A4E1-6BF59BE8574B}" destId="{853D0FE7-7621-434A-AEFF-AAA1EBFE0A47}" srcOrd="0" destOrd="0" parTransId="{7B34701D-DD42-44AC-B1D8-813AEF975F7C}" sibTransId="{78E10BE7-D26C-42C2-8173-66336F73EE39}"/>
    <dgm:cxn modelId="{E4EC5F84-FF93-45BE-B9A3-ECDE7F9D21BE}" srcId="{F3DFE879-D697-46ED-BC61-842716355D56}" destId="{2DD247B7-BFEF-46B0-913E-852207BE3FEA}" srcOrd="3" destOrd="0" parTransId="{BF8330C1-9B7A-4BB0-BE3C-D99E71F22DD2}" sibTransId="{79E847DB-91E3-4EDB-9944-0266ABA20A54}"/>
    <dgm:cxn modelId="{87A5588D-8A4E-446D-937F-42C54C8BCD84}" srcId="{46CD7DB0-BF86-48C9-A4E1-6BF59BE8574B}" destId="{96684634-837D-4BBC-8044-1E19B655B625}" srcOrd="6" destOrd="0" parTransId="{BB4A4919-C50E-4487-BB92-B09784DEA3AA}" sibTransId="{FEDFBFFD-7A53-4AE5-8E24-9C6AF23D78A8}"/>
    <dgm:cxn modelId="{F711A08E-2934-4587-873C-B6A3F3CD810F}" type="presOf" srcId="{96684634-837D-4BBC-8044-1E19B655B625}" destId="{9E11164B-CC2C-47C8-B576-DFD71A43EE60}" srcOrd="0" destOrd="6" presId="urn:microsoft.com/office/officeart/2005/8/layout/hList1"/>
    <dgm:cxn modelId="{05AFA597-D377-41C2-8629-8F95F3A4CAA0}" type="presOf" srcId="{9227CFEB-6290-4386-97A8-CD837C757ECA}" destId="{9E11164B-CC2C-47C8-B576-DFD71A43EE60}" srcOrd="0" destOrd="3" presId="urn:microsoft.com/office/officeart/2005/8/layout/hList1"/>
    <dgm:cxn modelId="{3117E697-6D54-4565-8289-D08263B2F393}" type="presOf" srcId="{A3A6C435-246F-41B7-949C-8A6C5A12DC65}" destId="{C705A925-160C-46AF-9751-F1C8824A7D6E}" srcOrd="0" destOrd="1" presId="urn:microsoft.com/office/officeart/2005/8/layout/hList1"/>
    <dgm:cxn modelId="{2EE6309F-8193-4E0B-AF88-7C58A5E562EE}" type="presOf" srcId="{2DD247B7-BFEF-46B0-913E-852207BE3FEA}" destId="{C705A925-160C-46AF-9751-F1C8824A7D6E}" srcOrd="0" destOrd="3" presId="urn:microsoft.com/office/officeart/2005/8/layout/hList1"/>
    <dgm:cxn modelId="{672B92AA-6809-4E82-A0BC-857378AFB140}" type="presOf" srcId="{9286E1F6-5203-4353-B6EC-5E502741C26E}" destId="{9E11164B-CC2C-47C8-B576-DFD71A43EE60}" srcOrd="0" destOrd="1" presId="urn:microsoft.com/office/officeart/2005/8/layout/hList1"/>
    <dgm:cxn modelId="{10F6D5B6-4225-4FFC-ADD2-E0E1DC0AE8DF}" type="presOf" srcId="{69AF0D71-DCBE-4769-AA1F-A2A89C61F067}" destId="{9E11164B-CC2C-47C8-B576-DFD71A43EE60}" srcOrd="0" destOrd="2" presId="urn:microsoft.com/office/officeart/2005/8/layout/hList1"/>
    <dgm:cxn modelId="{DF613CC2-9F99-4087-B389-97A03EFED961}" type="presOf" srcId="{2A58E80A-9F87-4912-9574-53C52BD899E6}" destId="{C705A925-160C-46AF-9751-F1C8824A7D6E}" srcOrd="0" destOrd="0" presId="urn:microsoft.com/office/officeart/2005/8/layout/hList1"/>
    <dgm:cxn modelId="{5A259CC5-845F-4F3D-8901-39EF7D14FE75}" type="presOf" srcId="{54754FD3-894D-45C0-A96B-5BCC2557117B}" destId="{9E11164B-CC2C-47C8-B576-DFD71A43EE60}" srcOrd="0" destOrd="4" presId="urn:microsoft.com/office/officeart/2005/8/layout/hList1"/>
    <dgm:cxn modelId="{CD23F6D1-3C83-4277-B377-A31A5A33DB73}" srcId="{46CD7DB0-BF86-48C9-A4E1-6BF59BE8574B}" destId="{54754FD3-894D-45C0-A96B-5BCC2557117B}" srcOrd="4" destOrd="0" parTransId="{D4571769-5614-45A4-9A17-DFE4D2D7008D}" sibTransId="{1C280DB3-06EE-408A-850F-2C8B099B3F96}"/>
    <dgm:cxn modelId="{3AC5F4E5-349D-40FB-BD7F-8F345FC97CF1}" type="presOf" srcId="{46CD7DB0-BF86-48C9-A4E1-6BF59BE8574B}" destId="{99005F0C-6AA2-4A5A-92E9-88CCC4134124}" srcOrd="0" destOrd="0" presId="urn:microsoft.com/office/officeart/2005/8/layout/hList1"/>
    <dgm:cxn modelId="{406BBFFE-7F68-42D0-91BC-66C1A98DB8D3}" srcId="{F3DFE879-D697-46ED-BC61-842716355D56}" destId="{2A58E80A-9F87-4912-9574-53C52BD899E6}" srcOrd="0" destOrd="0" parTransId="{506E7350-B708-4EC9-A181-41D2861E7904}" sibTransId="{8E1AA419-A2AE-4CDB-ACF8-F6CD841B47F6}"/>
    <dgm:cxn modelId="{3DABF3FE-EF7C-40F0-BBF4-B28657F869F9}" srcId="{1FC7E555-271F-4F12-80E4-861EDC007365}" destId="{46CD7DB0-BF86-48C9-A4E1-6BF59BE8574B}" srcOrd="0" destOrd="0" parTransId="{6C3CCCAB-36B1-4407-BCA9-9F526CB2A802}" sibTransId="{5185A791-8230-4005-A330-F309F216DDE4}"/>
    <dgm:cxn modelId="{2166A1F9-2DCF-4432-992D-3F902C09A56B}" type="presParOf" srcId="{6A4C28A9-9DD4-423E-AAEE-1CDF5CF8B59D}" destId="{C1E97B5B-004D-4A89-BC7D-2583ED9D82C5}" srcOrd="0" destOrd="0" presId="urn:microsoft.com/office/officeart/2005/8/layout/hList1"/>
    <dgm:cxn modelId="{05DD5715-813A-4BF9-AE10-4D213C20DD0D}" type="presParOf" srcId="{C1E97B5B-004D-4A89-BC7D-2583ED9D82C5}" destId="{99005F0C-6AA2-4A5A-92E9-88CCC4134124}" srcOrd="0" destOrd="0" presId="urn:microsoft.com/office/officeart/2005/8/layout/hList1"/>
    <dgm:cxn modelId="{CC3B1E71-C8B5-4855-B7F9-023B203515EF}" type="presParOf" srcId="{C1E97B5B-004D-4A89-BC7D-2583ED9D82C5}" destId="{9E11164B-CC2C-47C8-B576-DFD71A43EE60}" srcOrd="1" destOrd="0" presId="urn:microsoft.com/office/officeart/2005/8/layout/hList1"/>
    <dgm:cxn modelId="{BB7C7E53-2F91-447B-A9C9-8A03FD289B83}" type="presParOf" srcId="{6A4C28A9-9DD4-423E-AAEE-1CDF5CF8B59D}" destId="{8FA780D7-7DBB-42FC-9E73-50064DB78B55}" srcOrd="1" destOrd="0" presId="urn:microsoft.com/office/officeart/2005/8/layout/hList1"/>
    <dgm:cxn modelId="{08DC7586-A168-4AFF-9FFD-94A10A3CEFE5}" type="presParOf" srcId="{6A4C28A9-9DD4-423E-AAEE-1CDF5CF8B59D}" destId="{4E6F06FF-47D9-4EA7-A957-3B5CD17808F9}" srcOrd="2" destOrd="0" presId="urn:microsoft.com/office/officeart/2005/8/layout/hList1"/>
    <dgm:cxn modelId="{2D27707E-A4F7-456B-9940-E3C225082FA4}" type="presParOf" srcId="{4E6F06FF-47D9-4EA7-A957-3B5CD17808F9}" destId="{E0D17CCE-8D8C-4D64-B866-8C2065A271E9}" srcOrd="0" destOrd="0" presId="urn:microsoft.com/office/officeart/2005/8/layout/hList1"/>
    <dgm:cxn modelId="{68FCAD6D-14B4-4150-808F-C19F999F2681}" type="presParOf" srcId="{4E6F06FF-47D9-4EA7-A957-3B5CD17808F9}" destId="{C705A925-160C-46AF-9751-F1C8824A7D6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E0B35-C20B-436B-A4E6-B711AE52CC99}">
      <dsp:nvSpPr>
        <dsp:cNvPr id="0" name=""/>
        <dsp:cNvSpPr/>
      </dsp:nvSpPr>
      <dsp:spPr>
        <a:xfrm>
          <a:off x="-4571346" y="-568859"/>
          <a:ext cx="5445505" cy="5445505"/>
        </a:xfrm>
        <a:prstGeom prst="blockArc">
          <a:avLst>
            <a:gd name="adj1" fmla="val 18900000"/>
            <a:gd name="adj2" fmla="val 2700000"/>
            <a:gd name="adj3" fmla="val 397"/>
          </a:avLst>
        </a:prstGeom>
        <a:noFill/>
        <a:ln w="15875" cap="flat" cmpd="sng" algn="ctr">
          <a:solidFill>
            <a:schemeClr val="accent5">
              <a:lumMod val="50000"/>
            </a:schemeClr>
          </a:solidFill>
          <a:prstDash val="solid"/>
        </a:ln>
        <a:effectLst/>
      </dsp:spPr>
      <dsp:style>
        <a:lnRef idx="2">
          <a:scrgbClr r="0" g="0" b="0"/>
        </a:lnRef>
        <a:fillRef idx="0">
          <a:scrgbClr r="0" g="0" b="0"/>
        </a:fillRef>
        <a:effectRef idx="0">
          <a:scrgbClr r="0" g="0" b="0"/>
        </a:effectRef>
        <a:fontRef idx="minor"/>
      </dsp:style>
    </dsp:sp>
    <dsp:sp modelId="{FBCBA21B-C7ED-46AE-B476-4D35FF9B3278}">
      <dsp:nvSpPr>
        <dsp:cNvPr id="0" name=""/>
        <dsp:cNvSpPr/>
      </dsp:nvSpPr>
      <dsp:spPr>
        <a:xfrm>
          <a:off x="562199" y="404368"/>
          <a:ext cx="9472131" cy="808736"/>
        </a:xfrm>
        <a:prstGeom prst="rect">
          <a:avLst/>
        </a:prstGeom>
        <a:solidFill>
          <a:schemeClr val="accent5">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1934" tIns="40640" rIns="40640" bIns="40640" numCol="1" spcCol="1270" anchor="ctr" anchorCtr="0">
          <a:noAutofit/>
        </a:bodyPr>
        <a:lstStyle/>
        <a:p>
          <a:pPr marL="0" lvl="0" indent="0" algn="l" defTabSz="711200">
            <a:lnSpc>
              <a:spcPct val="90000"/>
            </a:lnSpc>
            <a:spcBef>
              <a:spcPct val="0"/>
            </a:spcBef>
            <a:spcAft>
              <a:spcPct val="35000"/>
            </a:spcAft>
            <a:buNone/>
          </a:pPr>
          <a:r>
            <a:rPr lang="el-GR" sz="1600" b="0" kern="1200" dirty="0">
              <a:solidFill>
                <a:prstClr val="black"/>
              </a:solidFill>
              <a:latin typeface="Speak Pro" panose="020F0502020204030204"/>
              <a:ea typeface="+mn-ea"/>
              <a:cs typeface="+mn-cs"/>
            </a:rPr>
            <a:t>Ανάπτυξη νέου εκπαιδευτικού υλικού πάνω σε μεθόδους και εφαρμογές ενεργειακά αποδοτικών ξύλινων κατασκευών.</a:t>
          </a:r>
          <a:endParaRPr lang="es-ES" sz="1600" kern="1200" dirty="0">
            <a:solidFill>
              <a:prstClr val="black"/>
            </a:solidFill>
            <a:latin typeface="Speak Pro" panose="020F0502020204030204"/>
            <a:ea typeface="+mn-ea"/>
            <a:cs typeface="+mn-cs"/>
          </a:endParaRPr>
        </a:p>
      </dsp:txBody>
      <dsp:txXfrm>
        <a:off x="562199" y="404368"/>
        <a:ext cx="9472131" cy="808736"/>
      </dsp:txXfrm>
    </dsp:sp>
    <dsp:sp modelId="{0BA39AEE-9361-41D9-B635-D8C01C3D0AEE}">
      <dsp:nvSpPr>
        <dsp:cNvPr id="0" name=""/>
        <dsp:cNvSpPr/>
      </dsp:nvSpPr>
      <dsp:spPr>
        <a:xfrm>
          <a:off x="56739" y="303276"/>
          <a:ext cx="1010920" cy="1010920"/>
        </a:xfrm>
        <a:prstGeom prst="ellipse">
          <a:avLst/>
        </a:prstGeom>
        <a:solidFill>
          <a:schemeClr val="lt1">
            <a:hueOff val="0"/>
            <a:satOff val="0"/>
            <a:lumOff val="0"/>
            <a:alphaOff val="0"/>
          </a:schemeClr>
        </a:solidFill>
        <a:ln w="15875" cap="flat" cmpd="sng" algn="ctr">
          <a:solidFill>
            <a:schemeClr val="accent5"/>
          </a:solidFill>
          <a:prstDash val="solid"/>
        </a:ln>
        <a:effectLst/>
      </dsp:spPr>
      <dsp:style>
        <a:lnRef idx="2">
          <a:scrgbClr r="0" g="0" b="0"/>
        </a:lnRef>
        <a:fillRef idx="1">
          <a:scrgbClr r="0" g="0" b="0"/>
        </a:fillRef>
        <a:effectRef idx="0">
          <a:scrgbClr r="0" g="0" b="0"/>
        </a:effectRef>
        <a:fontRef idx="minor"/>
      </dsp:style>
    </dsp:sp>
    <dsp:sp modelId="{F9C3B530-B2F3-4B2F-A3F9-44979AA45320}">
      <dsp:nvSpPr>
        <dsp:cNvPr id="0" name=""/>
        <dsp:cNvSpPr/>
      </dsp:nvSpPr>
      <dsp:spPr>
        <a:xfrm>
          <a:off x="856175" y="1617471"/>
          <a:ext cx="9178155" cy="808736"/>
        </a:xfrm>
        <a:prstGeom prst="rect">
          <a:avLst/>
        </a:prstGeom>
        <a:solidFill>
          <a:schemeClr val="accent5">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1934" tIns="40640" rIns="40640" bIns="40640" numCol="1" spcCol="1270" anchor="ctr" anchorCtr="0">
          <a:noAutofit/>
        </a:bodyPr>
        <a:lstStyle/>
        <a:p>
          <a:pPr marL="0" lvl="0" indent="0" algn="l" defTabSz="711200">
            <a:lnSpc>
              <a:spcPct val="90000"/>
            </a:lnSpc>
            <a:spcBef>
              <a:spcPct val="0"/>
            </a:spcBef>
            <a:spcAft>
              <a:spcPct val="35000"/>
            </a:spcAft>
            <a:buNone/>
          </a:pPr>
          <a:r>
            <a:rPr lang="el-GR" sz="1600" kern="1200" dirty="0">
              <a:solidFill>
                <a:schemeClr val="tx1"/>
              </a:solidFill>
            </a:rPr>
            <a:t>Ανάπτυξη εκπαιδευτικού υλικού,</a:t>
          </a:r>
          <a:r>
            <a:rPr lang="en-US" sz="1600" kern="1200" dirty="0">
              <a:solidFill>
                <a:schemeClr val="tx1"/>
              </a:solidFill>
            </a:rPr>
            <a:t> </a:t>
          </a:r>
          <a:r>
            <a:rPr lang="el-GR" sz="1600" kern="1200" dirty="0">
              <a:solidFill>
                <a:schemeClr val="tx1"/>
              </a:solidFill>
            </a:rPr>
            <a:t>οδηγιών ενσωμάτωσης ΕΕΚ και εκπαιδευτικού οδηγού για την υποστήριξη των παρόχων ΕΕΚ με στόχο την ενσωμάτωση νέων τεχνολογιών και διαδικασιών ξυλουργικής στις προσφορές εκμάθησης βάσει εργασίας (WBL) και μαθητείας. </a:t>
          </a:r>
          <a:endParaRPr lang="de-DE" sz="1600" kern="1200" dirty="0">
            <a:solidFill>
              <a:schemeClr val="tx1"/>
            </a:solidFill>
          </a:endParaRPr>
        </a:p>
      </dsp:txBody>
      <dsp:txXfrm>
        <a:off x="856175" y="1617471"/>
        <a:ext cx="9178155" cy="808736"/>
      </dsp:txXfrm>
    </dsp:sp>
    <dsp:sp modelId="{D402C68C-ADA0-4BB8-9637-B4A5813996CC}">
      <dsp:nvSpPr>
        <dsp:cNvPr id="0" name=""/>
        <dsp:cNvSpPr/>
      </dsp:nvSpPr>
      <dsp:spPr>
        <a:xfrm>
          <a:off x="350715" y="1516379"/>
          <a:ext cx="1010920" cy="1010920"/>
        </a:xfrm>
        <a:prstGeom prst="ellipse">
          <a:avLst/>
        </a:prstGeom>
        <a:solidFill>
          <a:schemeClr val="lt1">
            <a:hueOff val="0"/>
            <a:satOff val="0"/>
            <a:lumOff val="0"/>
            <a:alphaOff val="0"/>
          </a:schemeClr>
        </a:solidFill>
        <a:ln w="15875" cap="flat" cmpd="sng" algn="ctr">
          <a:solidFill>
            <a:schemeClr val="accent5"/>
          </a:solidFill>
          <a:prstDash val="solid"/>
        </a:ln>
        <a:effectLst/>
      </dsp:spPr>
      <dsp:style>
        <a:lnRef idx="2">
          <a:scrgbClr r="0" g="0" b="0"/>
        </a:lnRef>
        <a:fillRef idx="1">
          <a:scrgbClr r="0" g="0" b="0"/>
        </a:fillRef>
        <a:effectRef idx="0">
          <a:scrgbClr r="0" g="0" b="0"/>
        </a:effectRef>
        <a:fontRef idx="minor"/>
      </dsp:style>
    </dsp:sp>
    <dsp:sp modelId="{7BF72C44-DBA5-45A2-9B11-B152896C7DD9}">
      <dsp:nvSpPr>
        <dsp:cNvPr id="0" name=""/>
        <dsp:cNvSpPr/>
      </dsp:nvSpPr>
      <dsp:spPr>
        <a:xfrm>
          <a:off x="562199" y="2830576"/>
          <a:ext cx="9472131" cy="808736"/>
        </a:xfrm>
        <a:prstGeom prst="rect">
          <a:avLst/>
        </a:prstGeom>
        <a:solidFill>
          <a:schemeClr val="accent5">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1934" tIns="40640" rIns="40640" bIns="40640" numCol="1" spcCol="1270" anchor="ctr" anchorCtr="0">
          <a:noAutofit/>
        </a:bodyPr>
        <a:lstStyle/>
        <a:p>
          <a:pPr marL="0" lvl="0" indent="0" algn="l" defTabSz="711200">
            <a:lnSpc>
              <a:spcPct val="90000"/>
            </a:lnSpc>
            <a:spcBef>
              <a:spcPct val="0"/>
            </a:spcBef>
            <a:spcAft>
              <a:spcPct val="35000"/>
            </a:spcAft>
            <a:buNone/>
          </a:pPr>
          <a:r>
            <a:rPr lang="el-GR" sz="1600" kern="1200" dirty="0">
              <a:solidFill>
                <a:prstClr val="black"/>
              </a:solidFill>
              <a:latin typeface="Speak Pro" panose="020F0502020204030204"/>
              <a:ea typeface="+mn-ea"/>
              <a:cs typeface="+mn-cs"/>
            </a:rPr>
            <a:t>Βελτίωση συνεργασίας μεταξύ των παρόχων ΕΕΚ και των επιχειρήσεων, ώστε να προσφέρουν ευκαιρίες που θα επιτρέψουν στους εκπαιδευόμενους να εφαρμόσουν τις γνώσεις και τις δεξιότητες που απέκτησαν σε πραγματικές συνθήκες εργασίας. </a:t>
          </a:r>
          <a:endParaRPr lang="es-ES" sz="1600" kern="1200" dirty="0">
            <a:solidFill>
              <a:prstClr val="black"/>
            </a:solidFill>
            <a:latin typeface="Speak Pro" panose="020F0502020204030204"/>
            <a:ea typeface="+mn-ea"/>
            <a:cs typeface="+mn-cs"/>
          </a:endParaRPr>
        </a:p>
      </dsp:txBody>
      <dsp:txXfrm>
        <a:off x="562199" y="2830576"/>
        <a:ext cx="9472131" cy="808736"/>
      </dsp:txXfrm>
    </dsp:sp>
    <dsp:sp modelId="{4A870ECE-823D-4E18-9A42-6701CC6414CF}">
      <dsp:nvSpPr>
        <dsp:cNvPr id="0" name=""/>
        <dsp:cNvSpPr/>
      </dsp:nvSpPr>
      <dsp:spPr>
        <a:xfrm>
          <a:off x="56739" y="2729484"/>
          <a:ext cx="1010920" cy="1010920"/>
        </a:xfrm>
        <a:prstGeom prst="ellipse">
          <a:avLst/>
        </a:prstGeom>
        <a:solidFill>
          <a:schemeClr val="lt1">
            <a:hueOff val="0"/>
            <a:satOff val="0"/>
            <a:lumOff val="0"/>
            <a:alphaOff val="0"/>
          </a:schemeClr>
        </a:solidFill>
        <a:ln w="15875" cap="flat" cmpd="sng" algn="ctr">
          <a:solidFill>
            <a:schemeClr val="accent5"/>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6D5DE7-F7FC-4CB3-81A5-89530D10AE6E}">
      <dsp:nvSpPr>
        <dsp:cNvPr id="0" name=""/>
        <dsp:cNvSpPr/>
      </dsp:nvSpPr>
      <dsp:spPr>
        <a:xfrm>
          <a:off x="1711920" y="635494"/>
          <a:ext cx="1151240" cy="1105031"/>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DFA55830-17BD-43B0-AC51-F79C46BBCFF3}">
      <dsp:nvSpPr>
        <dsp:cNvPr id="0" name=""/>
        <dsp:cNvSpPr/>
      </dsp:nvSpPr>
      <dsp:spPr>
        <a:xfrm>
          <a:off x="676594" y="2072468"/>
          <a:ext cx="3292121" cy="64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s-ES" sz="1800" b="1" kern="1200" dirty="0">
              <a:effectLst/>
              <a:latin typeface="Bahnschrift SemiBold SemiConden" panose="020B0502040204020203" pitchFamily="34" charset="0"/>
            </a:rPr>
            <a:t>O1 </a:t>
          </a:r>
          <a:r>
            <a:rPr lang="el-GR" sz="1800" b="1" kern="1200" dirty="0">
              <a:effectLst/>
              <a:latin typeface="Bahnschrift SemiBold SemiConden" panose="020B0502040204020203" pitchFamily="34" charset="0"/>
            </a:rPr>
            <a:t>Μαθησιακά αποτελέσματα του </a:t>
          </a:r>
          <a:r>
            <a:rPr lang="es-ES" sz="1800" b="1" kern="1200" dirty="0">
              <a:effectLst/>
              <a:latin typeface="Bahnschrift SemiBold SemiConden" panose="020B0502040204020203" pitchFamily="34" charset="0"/>
            </a:rPr>
            <a:t>UPWOOD </a:t>
          </a:r>
          <a:r>
            <a:rPr lang="el-GR" sz="1800" b="1" kern="1200" dirty="0">
              <a:effectLst/>
              <a:latin typeface="Bahnschrift SemiBold SemiConden" panose="020B0502040204020203" pitchFamily="34" charset="0"/>
            </a:rPr>
            <a:t>για εκμάθηση μέσω εργασίας</a:t>
          </a:r>
          <a:endParaRPr lang="en-GB" sz="1800" b="1" kern="1200" noProof="0" dirty="0">
            <a:effectLst/>
            <a:latin typeface="Bahnschrift SemiBold SemiConden" panose="020B0502040204020203" pitchFamily="34" charset="0"/>
          </a:endParaRPr>
        </a:p>
      </dsp:txBody>
      <dsp:txXfrm>
        <a:off x="676594" y="2072468"/>
        <a:ext cx="3292121" cy="647367"/>
      </dsp:txXfrm>
    </dsp:sp>
    <dsp:sp modelId="{98670840-0329-4479-BC9E-FBB20689B381}">
      <dsp:nvSpPr>
        <dsp:cNvPr id="0" name=""/>
        <dsp:cNvSpPr/>
      </dsp:nvSpPr>
      <dsp:spPr>
        <a:xfrm>
          <a:off x="676340" y="3086513"/>
          <a:ext cx="3064023" cy="1697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lang="el-GR" sz="1600" b="0" kern="1200" dirty="0"/>
            <a:t>Ανάλυση των τωρινών και μελλοντικών δεξιοτήτων και γνώσης που χρειάζονται για να την ανάπτυξη των μαθησιακών αποτελεσμάτων.</a:t>
          </a:r>
          <a:endParaRPr lang="es-ES" sz="1600" b="0" kern="1200" dirty="0"/>
        </a:p>
      </dsp:txBody>
      <dsp:txXfrm>
        <a:off x="676340" y="3086513"/>
        <a:ext cx="3064023" cy="1697270"/>
      </dsp:txXfrm>
    </dsp:sp>
    <dsp:sp modelId="{9D6C4125-FA12-4B07-AA07-87A6395B0533}">
      <dsp:nvSpPr>
        <dsp:cNvPr id="0" name=""/>
        <dsp:cNvSpPr/>
      </dsp:nvSpPr>
      <dsp:spPr>
        <a:xfrm>
          <a:off x="6809913" y="1082171"/>
          <a:ext cx="1151240" cy="11050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4F7CDD7F-A9C2-4E62-BF77-FF20C73DD6CD}">
      <dsp:nvSpPr>
        <dsp:cNvPr id="0" name=""/>
        <dsp:cNvSpPr/>
      </dsp:nvSpPr>
      <dsp:spPr>
        <a:xfrm>
          <a:off x="4931131" y="2215610"/>
          <a:ext cx="5105282" cy="64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s-ES" sz="1800" b="1" kern="1200" dirty="0">
              <a:solidFill>
                <a:prstClr val="black">
                  <a:hueOff val="0"/>
                  <a:satOff val="0"/>
                  <a:lumOff val="0"/>
                  <a:alphaOff val="0"/>
                </a:prstClr>
              </a:solidFill>
              <a:effectLst/>
              <a:latin typeface="Bahnschrift SemiBold SemiConden" panose="020B0502040204020203" pitchFamily="34" charset="0"/>
              <a:ea typeface="+mn-ea"/>
              <a:cs typeface="+mn-cs"/>
            </a:rPr>
            <a:t>O2 </a:t>
          </a:r>
          <a:r>
            <a:rPr lang="el-GR" sz="1800" b="1" kern="1200" dirty="0">
              <a:solidFill>
                <a:prstClr val="black">
                  <a:hueOff val="0"/>
                  <a:satOff val="0"/>
                  <a:lumOff val="0"/>
                  <a:alphaOff val="0"/>
                </a:prstClr>
              </a:solidFill>
              <a:effectLst/>
              <a:latin typeface="Bahnschrift SemiBold SemiConden" panose="020B0502040204020203" pitchFamily="34" charset="0"/>
              <a:ea typeface="+mn-ea"/>
              <a:cs typeface="+mn-cs"/>
            </a:rPr>
            <a:t>Σχεδιασμός προγράμματος σπουδών </a:t>
          </a:r>
          <a:r>
            <a:rPr lang="es-ES" sz="1800" b="1" kern="1200" dirty="0">
              <a:solidFill>
                <a:prstClr val="black">
                  <a:hueOff val="0"/>
                  <a:satOff val="0"/>
                  <a:lumOff val="0"/>
                  <a:alphaOff val="0"/>
                </a:prstClr>
              </a:solidFill>
              <a:effectLst/>
              <a:latin typeface="Bahnschrift SemiBold SemiConden" panose="020B0502040204020203" pitchFamily="34" charset="0"/>
              <a:ea typeface="+mn-ea"/>
              <a:cs typeface="+mn-cs"/>
            </a:rPr>
            <a:t>UPWOOD</a:t>
          </a:r>
          <a:r>
            <a:rPr lang="el-GR" sz="1800" b="1" kern="1200" dirty="0">
              <a:solidFill>
                <a:prstClr val="black">
                  <a:hueOff val="0"/>
                  <a:satOff val="0"/>
                  <a:lumOff val="0"/>
                  <a:alphaOff val="0"/>
                </a:prstClr>
              </a:solidFill>
              <a:effectLst/>
              <a:latin typeface="Bahnschrift SemiBold SemiConden" panose="020B0502040204020203" pitchFamily="34" charset="0"/>
              <a:ea typeface="+mn-ea"/>
              <a:cs typeface="+mn-cs"/>
            </a:rPr>
            <a:t> &amp; Ανοιχτοί Εκπαιδευτικοί Πόροι</a:t>
          </a:r>
          <a:endParaRPr lang="es-ES" sz="1800" b="1" kern="1200" dirty="0">
            <a:solidFill>
              <a:prstClr val="black">
                <a:hueOff val="0"/>
                <a:satOff val="0"/>
                <a:lumOff val="0"/>
                <a:alphaOff val="0"/>
              </a:prstClr>
            </a:solidFill>
            <a:effectLst/>
            <a:latin typeface="Bahnschrift SemiBold SemiConden" panose="020B0502040204020203" pitchFamily="34" charset="0"/>
            <a:ea typeface="+mn-ea"/>
            <a:cs typeface="+mn-cs"/>
          </a:endParaRPr>
        </a:p>
      </dsp:txBody>
      <dsp:txXfrm>
        <a:off x="4931131" y="2215610"/>
        <a:ext cx="5105282" cy="647367"/>
      </dsp:txXfrm>
    </dsp:sp>
    <dsp:sp modelId="{22B52FA8-323D-4237-8579-6C0956CDE855}">
      <dsp:nvSpPr>
        <dsp:cNvPr id="0" name=""/>
        <dsp:cNvSpPr/>
      </dsp:nvSpPr>
      <dsp:spPr>
        <a:xfrm>
          <a:off x="4887325" y="3056956"/>
          <a:ext cx="5190565" cy="1304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lang="el-GR" sz="1600" kern="1200" dirty="0"/>
            <a:t>Ανάπτυξη της δομής ενός προγράμματος σπουδών για καινοτόμες, ενεργειακά αποδοτικές τεχνολογίες ξυλουργικής, μεθόδους και πρακτικές εφαρμογές. Δημιουργία αντίστοιχου παιδαγωγικού υλικού που θα προσφέρεται ως Ανοικτές Εκπαιδευτικές Πηγές.</a:t>
          </a:r>
          <a:endParaRPr lang="en-GB" sz="1600" kern="1200" noProof="0" dirty="0"/>
        </a:p>
      </dsp:txBody>
      <dsp:txXfrm>
        <a:off x="4887325" y="3056956"/>
        <a:ext cx="5190565" cy="13040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E680D-155B-47C3-9A52-78843AD6D5B6}">
      <dsp:nvSpPr>
        <dsp:cNvPr id="0" name=""/>
        <dsp:cNvSpPr/>
      </dsp:nvSpPr>
      <dsp:spPr>
        <a:xfrm>
          <a:off x="1427321" y="629716"/>
          <a:ext cx="1411785" cy="103236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B0F20899-AF1D-406D-B655-4FA20D549732}">
      <dsp:nvSpPr>
        <dsp:cNvPr id="0" name=""/>
        <dsp:cNvSpPr/>
      </dsp:nvSpPr>
      <dsp:spPr>
        <a:xfrm>
          <a:off x="190459" y="1772352"/>
          <a:ext cx="4033672" cy="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GB" sz="2000" b="1" kern="1200" noProof="0" dirty="0">
              <a:effectLst>
                <a:outerShdw blurRad="38100" dist="38100" dir="2700000" algn="tl">
                  <a:srgbClr val="000000">
                    <a:alpha val="43137"/>
                  </a:srgbClr>
                </a:outerShdw>
              </a:effectLst>
            </a:rPr>
            <a:t> </a:t>
          </a:r>
          <a:r>
            <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t>O3 </a:t>
          </a:r>
          <a:r>
            <a:rPr lang="el-GR"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t>Διαδικτυακά Σενάρια Εκπαίδευσης</a:t>
          </a:r>
          <a:endPar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endParaRPr>
        </a:p>
      </dsp:txBody>
      <dsp:txXfrm>
        <a:off x="190459" y="1772352"/>
        <a:ext cx="4033672" cy="813"/>
      </dsp:txXfrm>
    </dsp:sp>
    <dsp:sp modelId="{487F79D7-FB55-41FC-A143-A3D5CDEC3469}">
      <dsp:nvSpPr>
        <dsp:cNvPr id="0" name=""/>
        <dsp:cNvSpPr/>
      </dsp:nvSpPr>
      <dsp:spPr>
        <a:xfrm>
          <a:off x="178883" y="2556810"/>
          <a:ext cx="4033672" cy="1017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l-GR" sz="1700" b="0" kern="1200" dirty="0">
              <a:solidFill>
                <a:prstClr val="black">
                  <a:hueOff val="0"/>
                  <a:satOff val="0"/>
                  <a:lumOff val="0"/>
                  <a:alphaOff val="0"/>
                </a:prstClr>
              </a:solidFill>
              <a:latin typeface="Speak Pro" panose="020F0502020204030204"/>
              <a:ea typeface="+mn-ea"/>
              <a:cs typeface="+mn-cs"/>
            </a:rPr>
            <a:t>Ανάπτυξη, δοκιμή και παράδοση Διαδικτυακών Σεναρίων Εκπαίδευσης </a:t>
          </a:r>
          <a:r>
            <a:rPr lang="el-GR" sz="1700" b="0" kern="1200" dirty="0"/>
            <a:t>για την ξυλουργική στις κατασκευές, προωθώντας την υιοθέτηση καινοτόμων και ευέλικτων πρακτικών στην ΕΕΚ.</a:t>
          </a:r>
          <a:endParaRPr lang="es-ES" sz="1700" b="0" kern="1200" dirty="0">
            <a:solidFill>
              <a:prstClr val="black">
                <a:hueOff val="0"/>
                <a:satOff val="0"/>
                <a:lumOff val="0"/>
                <a:alphaOff val="0"/>
              </a:prstClr>
            </a:solidFill>
            <a:latin typeface="Speak Pro" panose="020F0502020204030204"/>
            <a:ea typeface="+mn-ea"/>
            <a:cs typeface="+mn-cs"/>
          </a:endParaRPr>
        </a:p>
      </dsp:txBody>
      <dsp:txXfrm>
        <a:off x="178883" y="2556810"/>
        <a:ext cx="4033672" cy="1017685"/>
      </dsp:txXfrm>
    </dsp:sp>
    <dsp:sp modelId="{426BE73A-46E6-404E-89AD-58C69354C72D}">
      <dsp:nvSpPr>
        <dsp:cNvPr id="0" name=""/>
        <dsp:cNvSpPr/>
      </dsp:nvSpPr>
      <dsp:spPr>
        <a:xfrm>
          <a:off x="6790913" y="629718"/>
          <a:ext cx="1411785" cy="103236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9C98623C-C148-484C-BBC4-3976851C592A}">
      <dsp:nvSpPr>
        <dsp:cNvPr id="0" name=""/>
        <dsp:cNvSpPr/>
      </dsp:nvSpPr>
      <dsp:spPr>
        <a:xfrm>
          <a:off x="5019794" y="1677178"/>
          <a:ext cx="5136882" cy="6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t>O4 </a:t>
          </a:r>
          <a:r>
            <a:rPr lang="el-GR"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t>Πλαίσιο για την ενσωμάτωση των περιβαλλοντικών στοιχείων στα οικοδομικά προγράμματα  με βάση την εργασία και συστήματα πιστοποίησης και τυποποίησης</a:t>
          </a:r>
          <a:endPar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endParaRPr>
        </a:p>
      </dsp:txBody>
      <dsp:txXfrm>
        <a:off x="5019794" y="1677178"/>
        <a:ext cx="5136882" cy="6944"/>
      </dsp:txXfrm>
    </dsp:sp>
    <dsp:sp modelId="{92A671D0-B4CE-4333-977F-B01118B1280A}">
      <dsp:nvSpPr>
        <dsp:cNvPr id="0" name=""/>
        <dsp:cNvSpPr/>
      </dsp:nvSpPr>
      <dsp:spPr>
        <a:xfrm>
          <a:off x="4614834" y="3216866"/>
          <a:ext cx="5803607" cy="525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l-GR" sz="1700" b="0" kern="1200" dirty="0">
              <a:solidFill>
                <a:prstClr val="black">
                  <a:hueOff val="0"/>
                  <a:satOff val="0"/>
                  <a:lumOff val="0"/>
                  <a:alphaOff val="0"/>
                </a:prstClr>
              </a:solidFill>
              <a:latin typeface="Speak Pro" panose="020F0502020204030204"/>
              <a:ea typeface="+mn-ea"/>
              <a:cs typeface="+mn-cs"/>
            </a:rPr>
            <a:t>Εμπλοκή των ενδιαφερόμενων μερών και αυτών που χαράζουν τις πολιτικές για την αναγνώριση των μαθησιακών αποτελεσμάτων του </a:t>
          </a:r>
          <a:r>
            <a:rPr lang="en-US" sz="1700" b="0" kern="1200" dirty="0">
              <a:solidFill>
                <a:prstClr val="black">
                  <a:hueOff val="0"/>
                  <a:satOff val="0"/>
                  <a:lumOff val="0"/>
                  <a:alphaOff val="0"/>
                </a:prstClr>
              </a:solidFill>
              <a:latin typeface="Speak Pro" panose="020F0502020204030204"/>
              <a:ea typeface="+mn-ea"/>
              <a:cs typeface="+mn-cs"/>
            </a:rPr>
            <a:t>UPWOOD </a:t>
          </a:r>
          <a:r>
            <a:rPr lang="el-GR" sz="1700" b="0" kern="1200" dirty="0">
              <a:solidFill>
                <a:prstClr val="black">
                  <a:hueOff val="0"/>
                  <a:satOff val="0"/>
                  <a:lumOff val="0"/>
                  <a:alphaOff val="0"/>
                </a:prstClr>
              </a:solidFill>
              <a:latin typeface="Speak Pro" panose="020F0502020204030204"/>
              <a:ea typeface="+mn-ea"/>
              <a:cs typeface="+mn-cs"/>
            </a:rPr>
            <a:t>καθώς και για την υποστήριξη της ενσωμάτωσης των δεξιοτήτων ξυλουργικής κατασκευής στα επαγγελματικά πρότυπα</a:t>
          </a:r>
          <a:r>
            <a:rPr lang="en-US" sz="1700" b="1" kern="1200" dirty="0">
              <a:solidFill>
                <a:prstClr val="black">
                  <a:hueOff val="0"/>
                  <a:satOff val="0"/>
                  <a:lumOff val="0"/>
                  <a:alphaOff val="0"/>
                </a:prstClr>
              </a:solidFill>
              <a:latin typeface="Speak Pro" panose="020F0502020204030204"/>
              <a:ea typeface="+mn-ea"/>
              <a:cs typeface="+mn-cs"/>
            </a:rPr>
            <a:t>.</a:t>
          </a:r>
          <a:endParaRPr lang="es-ES" sz="1700" b="1" kern="1200" dirty="0">
            <a:solidFill>
              <a:prstClr val="black">
                <a:hueOff val="0"/>
                <a:satOff val="0"/>
                <a:lumOff val="0"/>
                <a:alphaOff val="0"/>
              </a:prstClr>
            </a:solidFill>
            <a:latin typeface="Speak Pro" panose="020F0502020204030204"/>
            <a:ea typeface="+mn-ea"/>
            <a:cs typeface="+mn-cs"/>
          </a:endParaRPr>
        </a:p>
      </dsp:txBody>
      <dsp:txXfrm>
        <a:off x="4614834" y="3216866"/>
        <a:ext cx="5803607" cy="5257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AD63E-AEF4-47DE-AA5F-C575543BB2E9}">
      <dsp:nvSpPr>
        <dsp:cNvPr id="0" name=""/>
        <dsp:cNvSpPr/>
      </dsp:nvSpPr>
      <dsp:spPr>
        <a:xfrm>
          <a:off x="49" y="29995"/>
          <a:ext cx="4700141" cy="691200"/>
        </a:xfrm>
        <a:prstGeom prst="rect">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w="12700" cap="flat" cmpd="sng" algn="ctr">
          <a:solidFill>
            <a:schemeClr val="accent5">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l-GR" sz="1400" b="0" kern="1200" dirty="0">
              <a:solidFill>
                <a:schemeClr val="bg1"/>
              </a:solidFill>
              <a:latin typeface="Adobe Heiti Std R" panose="020B0400000000000000" pitchFamily="34" charset="-128"/>
              <a:ea typeface="Adobe Heiti Std R" panose="020B0400000000000000" pitchFamily="34" charset="-128"/>
            </a:rPr>
            <a:t>ΜΕ</a:t>
          </a:r>
          <a:r>
            <a:rPr lang="en-GB" sz="1400" b="0" kern="1200" dirty="0">
              <a:solidFill>
                <a:schemeClr val="bg1"/>
              </a:solidFill>
              <a:latin typeface="Adobe Heiti Std R" panose="020B0400000000000000" pitchFamily="34" charset="-128"/>
              <a:ea typeface="Adobe Heiti Std R" panose="020B0400000000000000" pitchFamily="34" charset="-128"/>
            </a:rPr>
            <a:t>1: </a:t>
          </a:r>
          <a:r>
            <a:rPr lang="el-GR" sz="1400" b="0" i="0" kern="1200" dirty="0"/>
            <a:t>Ιδιότητες ξύλου και εφαρμογές στην κατασκευή</a:t>
          </a:r>
          <a:endParaRPr lang="en-GB" sz="1400" b="0" kern="1200" dirty="0">
            <a:solidFill>
              <a:schemeClr val="bg1"/>
            </a:solidFill>
            <a:latin typeface="Adobe Heiti Std R" panose="020B0400000000000000" pitchFamily="34" charset="-128"/>
            <a:ea typeface="Adobe Heiti Std R" panose="020B0400000000000000" pitchFamily="34" charset="-128"/>
          </a:endParaRPr>
        </a:p>
      </dsp:txBody>
      <dsp:txXfrm>
        <a:off x="49" y="29995"/>
        <a:ext cx="4700141" cy="691200"/>
      </dsp:txXfrm>
    </dsp:sp>
    <dsp:sp modelId="{1D293B13-86C5-432E-A681-F5CB3F6A11B8}">
      <dsp:nvSpPr>
        <dsp:cNvPr id="0" name=""/>
        <dsp:cNvSpPr/>
      </dsp:nvSpPr>
      <dsp:spPr>
        <a:xfrm>
          <a:off x="49" y="721195"/>
          <a:ext cx="4700141" cy="335988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Font typeface="Symbol" panose="05050102010706020507" pitchFamily="18" charset="2"/>
            <a:buChar char=""/>
          </a:pPr>
          <a:r>
            <a:rPr lang="el-GR" sz="1700" kern="1200" dirty="0">
              <a:solidFill>
                <a:prstClr val="black">
                  <a:hueOff val="0"/>
                  <a:satOff val="0"/>
                  <a:lumOff val="0"/>
                  <a:alphaOff val="0"/>
                </a:prstClr>
              </a:solidFill>
              <a:latin typeface="Speak Pro" panose="020F0502020204030204"/>
              <a:ea typeface="+mn-ea"/>
              <a:cs typeface="+mn-cs"/>
            </a:rPr>
            <a:t>Ιδιότητες ξύλου (</a:t>
          </a:r>
          <a:r>
            <a:rPr lang="el-GR" sz="1700" kern="1200" dirty="0" err="1">
              <a:solidFill>
                <a:prstClr val="black">
                  <a:hueOff val="0"/>
                  <a:satOff val="0"/>
                  <a:lumOff val="0"/>
                  <a:alphaOff val="0"/>
                </a:prstClr>
              </a:solidFill>
              <a:latin typeface="Speak Pro" panose="020F0502020204030204"/>
              <a:ea typeface="+mn-ea"/>
              <a:cs typeface="+mn-cs"/>
            </a:rPr>
            <a:t>φυσικομηχανικές</a:t>
          </a:r>
          <a:r>
            <a:rPr lang="el-GR" sz="1700" kern="1200" dirty="0">
              <a:solidFill>
                <a:prstClr val="black">
                  <a:hueOff val="0"/>
                  <a:satOff val="0"/>
                  <a:lumOff val="0"/>
                  <a:alphaOff val="0"/>
                </a:prstClr>
              </a:solidFill>
              <a:latin typeface="Speak Pro" panose="020F0502020204030204"/>
              <a:ea typeface="+mn-ea"/>
              <a:cs typeface="+mn-cs"/>
            </a:rPr>
            <a:t>, τεχνολογικές, λειτουργικές κ.λπ.), περιορισμοί  και φυσική κατασκευής</a:t>
          </a:r>
          <a:r>
            <a:rPr lang="en-GB" sz="1700" kern="1200" dirty="0">
              <a:solidFill>
                <a:prstClr val="black">
                  <a:hueOff val="0"/>
                  <a:satOff val="0"/>
                  <a:lumOff val="0"/>
                  <a:alphaOff val="0"/>
                </a:prstClr>
              </a:solidFill>
              <a:latin typeface="Speak Pro" panose="020F0502020204030204"/>
              <a:ea typeface="+mn-ea"/>
              <a:cs typeface="+mn-cs"/>
            </a:rPr>
            <a:t> </a:t>
          </a:r>
          <a:r>
            <a:rPr lang="el-GR" sz="1700" kern="1200" dirty="0">
              <a:solidFill>
                <a:prstClr val="black">
                  <a:hueOff val="0"/>
                  <a:satOff val="0"/>
                  <a:lumOff val="0"/>
                  <a:alphaOff val="0"/>
                </a:prstClr>
              </a:solidFill>
              <a:latin typeface="Speak Pro" panose="020F0502020204030204"/>
              <a:ea typeface="+mn-ea"/>
              <a:cs typeface="+mn-cs"/>
            </a:rPr>
            <a:t>με ξύλου</a:t>
          </a:r>
          <a:endParaRPr lang="en-GB" sz="1700" kern="1200" dirty="0"/>
        </a:p>
        <a:p>
          <a:pPr marL="171450" lvl="1" indent="-171450" algn="l" defTabSz="755650">
            <a:lnSpc>
              <a:spcPct val="90000"/>
            </a:lnSpc>
            <a:spcBef>
              <a:spcPct val="0"/>
            </a:spcBef>
            <a:spcAft>
              <a:spcPct val="15000"/>
            </a:spcAft>
            <a:buFont typeface="Symbol" panose="05050102010706020507" pitchFamily="18" charset="2"/>
            <a:buChar char=""/>
          </a:pPr>
          <a:r>
            <a:rPr lang="el-GR" sz="1700" kern="1200" dirty="0"/>
            <a:t>Δυνατότητες βελτίωσης των ιδιοτήτων του ξύλου και της προστασίας του ξύλου, ανθεκτικότητα. </a:t>
          </a:r>
          <a:endParaRPr lang="en-GB" sz="1700" kern="1200" dirty="0"/>
        </a:p>
        <a:p>
          <a:pPr marL="171450" lvl="1" indent="-171450" algn="l" defTabSz="755650">
            <a:lnSpc>
              <a:spcPct val="90000"/>
            </a:lnSpc>
            <a:spcBef>
              <a:spcPct val="0"/>
            </a:spcBef>
            <a:spcAft>
              <a:spcPct val="15000"/>
            </a:spcAft>
            <a:buFont typeface="Symbol" panose="05050102010706020507" pitchFamily="18" charset="2"/>
            <a:buChar char=""/>
          </a:pPr>
          <a:r>
            <a:rPr lang="el-GR" sz="1700" kern="1200" dirty="0"/>
            <a:t>Διαθεσιμότητα και περιβαλλοντική φιλικότητα του ξύλου ως δομικό υλικό.</a:t>
          </a:r>
          <a:endParaRPr lang="en-GB" sz="1700" kern="1200" dirty="0"/>
        </a:p>
      </dsp:txBody>
      <dsp:txXfrm>
        <a:off x="49" y="721195"/>
        <a:ext cx="4700141" cy="3359880"/>
      </dsp:txXfrm>
    </dsp:sp>
    <dsp:sp modelId="{F36B8218-887C-4CCC-9285-CEBC5F8448E4}">
      <dsp:nvSpPr>
        <dsp:cNvPr id="0" name=""/>
        <dsp:cNvSpPr/>
      </dsp:nvSpPr>
      <dsp:spPr>
        <a:xfrm>
          <a:off x="5128983" y="58437"/>
          <a:ext cx="4700141" cy="691200"/>
        </a:xfrm>
        <a:prstGeom prst="rect">
          <a:avLst/>
        </a:prstGeom>
        <a:gradFill rotWithShape="0">
          <a:gsLst>
            <a:gs pos="0">
              <a:schemeClr val="accent5">
                <a:hueOff val="-1837137"/>
                <a:satOff val="270"/>
                <a:lumOff val="-6471"/>
                <a:alphaOff val="0"/>
                <a:shade val="85000"/>
                <a:satMod val="130000"/>
              </a:schemeClr>
            </a:gs>
            <a:gs pos="34000">
              <a:schemeClr val="accent5">
                <a:hueOff val="-1837137"/>
                <a:satOff val="270"/>
                <a:lumOff val="-6471"/>
                <a:alphaOff val="0"/>
                <a:shade val="87000"/>
                <a:satMod val="125000"/>
              </a:schemeClr>
            </a:gs>
            <a:gs pos="70000">
              <a:schemeClr val="accent5">
                <a:hueOff val="-1837137"/>
                <a:satOff val="270"/>
                <a:lumOff val="-6471"/>
                <a:alphaOff val="0"/>
                <a:tint val="100000"/>
                <a:shade val="90000"/>
                <a:satMod val="130000"/>
              </a:schemeClr>
            </a:gs>
            <a:gs pos="100000">
              <a:schemeClr val="accent5">
                <a:hueOff val="-1837137"/>
                <a:satOff val="270"/>
                <a:lumOff val="-6471"/>
                <a:alphaOff val="0"/>
                <a:tint val="100000"/>
                <a:shade val="100000"/>
                <a:satMod val="110000"/>
              </a:schemeClr>
            </a:gs>
          </a:gsLst>
          <a:path path="circle">
            <a:fillToRect l="100000" t="100000" r="100000" b="100000"/>
          </a:path>
        </a:gradFill>
        <a:ln w="12700" cap="flat" cmpd="sng" algn="ctr">
          <a:solidFill>
            <a:schemeClr val="accent5">
              <a:hueOff val="-1837137"/>
              <a:satOff val="270"/>
              <a:lumOff val="-6471"/>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488950">
            <a:lnSpc>
              <a:spcPct val="90000"/>
            </a:lnSpc>
            <a:spcBef>
              <a:spcPct val="0"/>
            </a:spcBef>
            <a:spcAft>
              <a:spcPct val="35000"/>
            </a:spcAft>
            <a:buNone/>
          </a:pPr>
          <a:r>
            <a:rPr lang="el-GR" sz="1400" b="0" kern="1200" dirty="0">
              <a:solidFill>
                <a:prstClr val="white"/>
              </a:solidFill>
              <a:latin typeface="Adobe Heiti Std R" panose="020B0400000000000000" pitchFamily="34" charset="-128"/>
              <a:ea typeface="Adobe Heiti Std R" panose="020B0400000000000000" pitchFamily="34" charset="-128"/>
              <a:cs typeface="+mn-cs"/>
            </a:rPr>
            <a:t>ΜΕ</a:t>
          </a:r>
          <a:r>
            <a:rPr lang="es-ES" sz="1400" b="0" kern="1200" dirty="0">
              <a:solidFill>
                <a:prstClr val="white"/>
              </a:solidFill>
              <a:latin typeface="Adobe Heiti Std R" panose="020B0400000000000000" pitchFamily="34" charset="-128"/>
              <a:ea typeface="Adobe Heiti Std R" panose="020B0400000000000000" pitchFamily="34" charset="-128"/>
              <a:cs typeface="+mn-cs"/>
            </a:rPr>
            <a:t>2:</a:t>
          </a:r>
          <a:r>
            <a:rPr lang="el-GR" sz="1400" b="0" i="0" kern="1200" dirty="0"/>
            <a:t>Κατασκευή, ανακαίνιση και αποδόμηση με ξύλο</a:t>
          </a:r>
          <a:endParaRPr lang="en-GB" sz="1400" b="0" kern="1200" dirty="0">
            <a:solidFill>
              <a:prstClr val="white"/>
            </a:solidFill>
            <a:latin typeface="Adobe Heiti Std R" panose="020B0400000000000000" pitchFamily="34" charset="-128"/>
            <a:ea typeface="Adobe Heiti Std R" panose="020B0400000000000000" pitchFamily="34" charset="-128"/>
            <a:cs typeface="+mn-cs"/>
          </a:endParaRPr>
        </a:p>
      </dsp:txBody>
      <dsp:txXfrm>
        <a:off x="5128983" y="58437"/>
        <a:ext cx="4700141" cy="691200"/>
      </dsp:txXfrm>
    </dsp:sp>
    <dsp:sp modelId="{CCE2EF00-CA9D-4491-B0AE-730A827091CB}">
      <dsp:nvSpPr>
        <dsp:cNvPr id="0" name=""/>
        <dsp:cNvSpPr/>
      </dsp:nvSpPr>
      <dsp:spPr>
        <a:xfrm>
          <a:off x="5128983" y="750325"/>
          <a:ext cx="4700141" cy="3359880"/>
        </a:xfrm>
        <a:prstGeom prst="rect">
          <a:avLst/>
        </a:prstGeom>
        <a:solidFill>
          <a:schemeClr val="accent5">
            <a:tint val="40000"/>
            <a:alpha val="90000"/>
            <a:hueOff val="-1769133"/>
            <a:satOff val="-2316"/>
            <a:lumOff val="-1137"/>
            <a:alphaOff val="0"/>
          </a:schemeClr>
        </a:solidFill>
        <a:ln w="12700" cap="flat" cmpd="sng" algn="ctr">
          <a:solidFill>
            <a:schemeClr val="accent5">
              <a:tint val="40000"/>
              <a:alpha val="90000"/>
              <a:hueOff val="-1769133"/>
              <a:satOff val="-2316"/>
              <a:lumOff val="-113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l-GR" sz="1600" kern="1200" dirty="0"/>
            <a:t>Απόδοση και ανθεκτικότητα ξύλινων κατασκευών</a:t>
          </a:r>
          <a:endParaRPr lang="en-GB" sz="1600" kern="1200" dirty="0"/>
        </a:p>
        <a:p>
          <a:pPr marL="171450" lvl="1" indent="-171450" algn="l" defTabSz="711200">
            <a:lnSpc>
              <a:spcPct val="90000"/>
            </a:lnSpc>
            <a:spcBef>
              <a:spcPct val="0"/>
            </a:spcBef>
            <a:spcAft>
              <a:spcPct val="15000"/>
            </a:spcAft>
            <a:buFont typeface="Symbol" panose="05050102010706020507" pitchFamily="18" charset="2"/>
            <a:buChar char=""/>
          </a:pPr>
          <a:r>
            <a:rPr lang="el-GR" sz="1600" kern="1200" dirty="0"/>
            <a:t>Κατευθυντήριες γραμμές σχετικά με την εργασία με πριονισμένα υλικά, πάνελ με βάση ξύλο και κατασκευασμένα προϊόντα ξύλου (EWP).</a:t>
          </a:r>
          <a:endParaRPr lang="en-GB" sz="1600" kern="1200" dirty="0"/>
        </a:p>
        <a:p>
          <a:pPr marL="171450" lvl="1" indent="-171450" algn="l" defTabSz="711200">
            <a:lnSpc>
              <a:spcPct val="90000"/>
            </a:lnSpc>
            <a:spcBef>
              <a:spcPct val="0"/>
            </a:spcBef>
            <a:spcAft>
              <a:spcPct val="15000"/>
            </a:spcAft>
            <a:buChar char="•"/>
          </a:pPr>
          <a:r>
            <a:rPr lang="el-GR" sz="1600" kern="1200" dirty="0"/>
            <a:t>Οδηγίες για την εργασία με ξυλεία</a:t>
          </a:r>
          <a:r>
            <a:rPr lang="el-GR" sz="1600" b="0" i="0" kern="1200" dirty="0"/>
            <a:t> με </a:t>
          </a:r>
          <a:r>
            <a:rPr lang="el-GR" sz="1600" b="0" i="0" kern="1200" dirty="0" err="1"/>
            <a:t>συγκολλημένη</a:t>
          </a:r>
          <a:r>
            <a:rPr lang="el-GR" sz="1600" b="0" i="0" kern="1200" dirty="0"/>
            <a:t> κόλλα </a:t>
          </a:r>
          <a:r>
            <a:rPr lang="el-GR" sz="1600" kern="1200" dirty="0"/>
            <a:t>(GLT) </a:t>
          </a:r>
          <a:r>
            <a:rPr lang="el-GR" sz="1600" kern="1200" dirty="0">
              <a:solidFill>
                <a:prstClr val="black">
                  <a:hueOff val="0"/>
                  <a:satOff val="0"/>
                  <a:lumOff val="0"/>
                  <a:alphaOff val="0"/>
                </a:prstClr>
              </a:solidFill>
              <a:latin typeface="Speak Pro" panose="020F0502020204030204"/>
              <a:ea typeface="+mn-ea"/>
              <a:cs typeface="+mn-cs"/>
            </a:rPr>
            <a:t>και σταυρωτή </a:t>
          </a:r>
          <a:r>
            <a:rPr lang="el-GR" sz="1600" kern="1200" dirty="0" err="1">
              <a:solidFill>
                <a:prstClr val="black">
                  <a:hueOff val="0"/>
                  <a:satOff val="0"/>
                  <a:lumOff val="0"/>
                  <a:alphaOff val="0"/>
                </a:prstClr>
              </a:solidFill>
              <a:latin typeface="Speak Pro" panose="020F0502020204030204"/>
              <a:ea typeface="+mn-ea"/>
              <a:cs typeface="+mn-cs"/>
            </a:rPr>
            <a:t>επικολλητή</a:t>
          </a:r>
          <a:r>
            <a:rPr lang="el-GR" sz="1600" kern="1200" dirty="0">
              <a:solidFill>
                <a:prstClr val="black">
                  <a:hueOff val="0"/>
                  <a:satOff val="0"/>
                  <a:lumOff val="0"/>
                  <a:alphaOff val="0"/>
                </a:prstClr>
              </a:solidFill>
              <a:latin typeface="Speak Pro" panose="020F0502020204030204"/>
              <a:ea typeface="+mn-ea"/>
              <a:cs typeface="+mn-cs"/>
            </a:rPr>
            <a:t> </a:t>
          </a:r>
          <a:r>
            <a:rPr lang="el-GR" sz="1600" kern="1200" dirty="0"/>
            <a:t>ξυλεία (CLT).</a:t>
          </a:r>
          <a:endParaRPr lang="en-GB" sz="1600" kern="1200" dirty="0"/>
        </a:p>
        <a:p>
          <a:pPr marL="171450" lvl="1" indent="-171450" algn="l" defTabSz="711200">
            <a:lnSpc>
              <a:spcPct val="90000"/>
            </a:lnSpc>
            <a:spcBef>
              <a:spcPct val="0"/>
            </a:spcBef>
            <a:spcAft>
              <a:spcPct val="15000"/>
            </a:spcAft>
            <a:buFont typeface="Symbol" panose="05050102010706020507" pitchFamily="18" charset="2"/>
            <a:buChar char=""/>
          </a:pPr>
          <a:r>
            <a:rPr lang="el-GR" sz="1600" b="0" i="0" kern="1200" dirty="0"/>
            <a:t>Οδηγίες για την εργασία με προϊόντα κατασκευής (παράθυρα, πόρτες κ.λπ.).</a:t>
          </a:r>
          <a:endParaRPr lang="en-GB" sz="1600" kern="1200" dirty="0"/>
        </a:p>
        <a:p>
          <a:pPr marL="171450" lvl="1" indent="-171450" algn="l" defTabSz="711200">
            <a:lnSpc>
              <a:spcPct val="90000"/>
            </a:lnSpc>
            <a:spcBef>
              <a:spcPct val="0"/>
            </a:spcBef>
            <a:spcAft>
              <a:spcPct val="15000"/>
            </a:spcAft>
            <a:buFont typeface="Symbol" panose="05050102010706020507" pitchFamily="18" charset="2"/>
            <a:buChar char=""/>
          </a:pPr>
          <a:r>
            <a:rPr lang="el-GR" sz="1600" b="0" i="0" kern="1200" dirty="0"/>
            <a:t>Χρήση συνδετήρων και συγκολλητικών.</a:t>
          </a:r>
          <a:endParaRPr lang="en-GB" sz="1600" kern="1200" dirty="0"/>
        </a:p>
        <a:p>
          <a:pPr marL="171450" lvl="1" indent="-171450" algn="l" defTabSz="711200">
            <a:lnSpc>
              <a:spcPct val="90000"/>
            </a:lnSpc>
            <a:spcBef>
              <a:spcPct val="0"/>
            </a:spcBef>
            <a:spcAft>
              <a:spcPct val="15000"/>
            </a:spcAft>
            <a:buFont typeface="Symbol" panose="05050102010706020507" pitchFamily="18" charset="2"/>
            <a:buChar char=""/>
          </a:pPr>
          <a:r>
            <a:rPr lang="el-GR" sz="1600" b="0" i="0" kern="1200" dirty="0"/>
            <a:t>Αποκατάσταση, ανακατασκευή και αποσυναρμολόγηση ξύλινων στοιχείων.</a:t>
          </a:r>
          <a:endParaRPr lang="en-GB" sz="1600" kern="1200" dirty="0"/>
        </a:p>
        <a:p>
          <a:pPr marL="171450" lvl="1" indent="-171450" algn="l" defTabSz="711200">
            <a:lnSpc>
              <a:spcPct val="90000"/>
            </a:lnSpc>
            <a:spcBef>
              <a:spcPct val="0"/>
            </a:spcBef>
            <a:spcAft>
              <a:spcPct val="15000"/>
            </a:spcAft>
            <a:buFont typeface="Symbol" panose="05050102010706020507" pitchFamily="18" charset="2"/>
            <a:buChar char=""/>
          </a:pPr>
          <a:r>
            <a:rPr lang="el-GR" sz="1600" b="0" i="0" kern="1200" dirty="0"/>
            <a:t>Ξύλινοι σκελετοί στέγης </a:t>
          </a:r>
          <a:r>
            <a:rPr lang="en-GB" sz="1600" kern="1200" dirty="0"/>
            <a:t>.</a:t>
          </a:r>
        </a:p>
      </dsp:txBody>
      <dsp:txXfrm>
        <a:off x="5128983" y="750325"/>
        <a:ext cx="4700141" cy="33598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05F0C-6AA2-4A5A-92E9-88CCC4134124}">
      <dsp:nvSpPr>
        <dsp:cNvPr id="0" name=""/>
        <dsp:cNvSpPr/>
      </dsp:nvSpPr>
      <dsp:spPr>
        <a:xfrm>
          <a:off x="49" y="224634"/>
          <a:ext cx="4700141" cy="658258"/>
        </a:xfrm>
        <a:prstGeom prst="rect">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w="12700" cap="flat" cmpd="sng" algn="ctr">
          <a:solidFill>
            <a:schemeClr val="accent5">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l-GR" sz="1400" b="0" kern="1200" dirty="0">
              <a:solidFill>
                <a:prstClr val="white"/>
              </a:solidFill>
              <a:latin typeface="Adobe Heiti Std R" panose="020B0400000000000000" pitchFamily="34" charset="-128"/>
              <a:ea typeface="Adobe Heiti Std R" panose="020B0400000000000000" pitchFamily="34" charset="-128"/>
              <a:cs typeface="+mn-cs"/>
            </a:rPr>
            <a:t>ΜΕ</a:t>
          </a:r>
          <a:r>
            <a:rPr lang="en-GB" sz="1400" b="0" kern="1200" dirty="0">
              <a:solidFill>
                <a:prstClr val="white"/>
              </a:solidFill>
              <a:latin typeface="Adobe Heiti Std R" panose="020B0400000000000000" pitchFamily="34" charset="-128"/>
              <a:ea typeface="Adobe Heiti Std R" panose="020B0400000000000000" pitchFamily="34" charset="-128"/>
              <a:cs typeface="+mn-cs"/>
            </a:rPr>
            <a:t>3: </a:t>
          </a:r>
          <a:r>
            <a:rPr lang="el-GR" sz="1400" kern="1200" dirty="0"/>
            <a:t>Επιτόπια συναρμολόγηση και διαχείριση ξύλου </a:t>
          </a:r>
          <a:endParaRPr lang="en-GB" sz="1400" b="0" kern="1200" dirty="0">
            <a:solidFill>
              <a:prstClr val="white"/>
            </a:solidFill>
            <a:latin typeface="Adobe Heiti Std R" panose="020B0400000000000000" pitchFamily="34" charset="-128"/>
            <a:ea typeface="Adobe Heiti Std R" panose="020B0400000000000000" pitchFamily="34" charset="-128"/>
            <a:cs typeface="+mn-cs"/>
          </a:endParaRPr>
        </a:p>
      </dsp:txBody>
      <dsp:txXfrm>
        <a:off x="49" y="224634"/>
        <a:ext cx="4700141" cy="658258"/>
      </dsp:txXfrm>
    </dsp:sp>
    <dsp:sp modelId="{9E11164B-CC2C-47C8-B576-DFD71A43EE60}">
      <dsp:nvSpPr>
        <dsp:cNvPr id="0" name=""/>
        <dsp:cNvSpPr/>
      </dsp:nvSpPr>
      <dsp:spPr>
        <a:xfrm>
          <a:off x="49" y="882893"/>
          <a:ext cx="4700141" cy="296460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Font typeface="Symbol" panose="05050102010706020507" pitchFamily="18" charset="2"/>
            <a:buChar char=""/>
          </a:pPr>
          <a:r>
            <a:rPr lang="el-GR" sz="1500" b="0" i="0" kern="1200" dirty="0"/>
            <a:t>Προγραμματισμός εργασίας και διαχείριση ομάδας.</a:t>
          </a:r>
          <a:endParaRPr lang="en-GB" sz="1500" kern="1200" dirty="0"/>
        </a:p>
        <a:p>
          <a:pPr marL="114300" lvl="1" indent="-114300" algn="l" defTabSz="666750">
            <a:lnSpc>
              <a:spcPct val="90000"/>
            </a:lnSpc>
            <a:spcBef>
              <a:spcPct val="0"/>
            </a:spcBef>
            <a:spcAft>
              <a:spcPct val="15000"/>
            </a:spcAft>
            <a:buFont typeface="Symbol" panose="05050102010706020507" pitchFamily="18" charset="2"/>
            <a:buChar char=""/>
          </a:pPr>
          <a:r>
            <a:rPr lang="el-GR" sz="1500" kern="1200" dirty="0"/>
            <a:t>Οργάνωση χώρου εργασίας - εργονομική και εργασιακή ασφάλεια</a:t>
          </a:r>
          <a:r>
            <a:rPr lang="en-GB" sz="1500" kern="1200" dirty="0"/>
            <a:t>.</a:t>
          </a:r>
        </a:p>
        <a:p>
          <a:pPr marL="114300" lvl="1" indent="-114300" algn="l" defTabSz="666750">
            <a:lnSpc>
              <a:spcPct val="90000"/>
            </a:lnSpc>
            <a:spcBef>
              <a:spcPct val="0"/>
            </a:spcBef>
            <a:spcAft>
              <a:spcPct val="15000"/>
            </a:spcAft>
            <a:buFont typeface="Symbol" panose="05050102010706020507" pitchFamily="18" charset="2"/>
            <a:buChar char=""/>
          </a:pPr>
          <a:r>
            <a:rPr lang="el-GR" sz="1500" kern="1200" dirty="0"/>
            <a:t>Μεταφορά και αποθήκευση δομών στο εργοτάξιο.</a:t>
          </a:r>
          <a:endParaRPr lang="en-GB" sz="1500" kern="1200" dirty="0"/>
        </a:p>
        <a:p>
          <a:pPr marL="114300" lvl="1" indent="-114300" algn="l" defTabSz="666750">
            <a:lnSpc>
              <a:spcPct val="90000"/>
            </a:lnSpc>
            <a:spcBef>
              <a:spcPct val="0"/>
            </a:spcBef>
            <a:spcAft>
              <a:spcPct val="15000"/>
            </a:spcAft>
            <a:buChar char="•"/>
          </a:pPr>
          <a:r>
            <a:rPr lang="el-GR" sz="1500" kern="1200" dirty="0"/>
            <a:t>Αρχιτεκτονικός σχεδιασμός - σχέδια και στρατηγικές</a:t>
          </a:r>
          <a:endParaRPr lang="en-GB" sz="1500" kern="1200" dirty="0"/>
        </a:p>
        <a:p>
          <a:pPr marL="114300" lvl="1" indent="-114300" algn="l" defTabSz="666750">
            <a:lnSpc>
              <a:spcPct val="90000"/>
            </a:lnSpc>
            <a:spcBef>
              <a:spcPct val="0"/>
            </a:spcBef>
            <a:spcAft>
              <a:spcPct val="15000"/>
            </a:spcAft>
            <a:buFont typeface="Symbol" panose="05050102010706020507" pitchFamily="18" charset="2"/>
            <a:buChar char=""/>
          </a:pPr>
          <a:r>
            <a:rPr lang="el-GR" sz="1500" kern="1200" dirty="0"/>
            <a:t>Φυσική κατασκευών, εγκατάσταση φράγματος ατμών και κίνδυνοι της </a:t>
          </a:r>
          <a:r>
            <a:rPr lang="el-GR" sz="1500" kern="1200" dirty="0" err="1"/>
            <a:t>προκύπτουσας</a:t>
          </a:r>
          <a:r>
            <a:rPr lang="el-GR" sz="1500" kern="1200" dirty="0"/>
            <a:t> συμπύκνωσης</a:t>
          </a:r>
          <a:endParaRPr lang="en-GB" sz="1500" kern="1200" dirty="0"/>
        </a:p>
        <a:p>
          <a:pPr marL="114300" lvl="1" indent="-114300" algn="l" defTabSz="666750">
            <a:lnSpc>
              <a:spcPct val="90000"/>
            </a:lnSpc>
            <a:spcBef>
              <a:spcPct val="0"/>
            </a:spcBef>
            <a:spcAft>
              <a:spcPct val="15000"/>
            </a:spcAft>
            <a:buChar char="•"/>
          </a:pPr>
          <a:r>
            <a:rPr lang="el-GR" sz="1500" kern="1200" dirty="0"/>
            <a:t>Λύσεις πυρασφάλειας και προστασίας.</a:t>
          </a:r>
          <a:endParaRPr lang="en-GB" sz="1500" kern="1200" dirty="0"/>
        </a:p>
        <a:p>
          <a:pPr marL="114300" lvl="1" indent="-114300" algn="l" defTabSz="666750">
            <a:lnSpc>
              <a:spcPct val="90000"/>
            </a:lnSpc>
            <a:spcBef>
              <a:spcPct val="0"/>
            </a:spcBef>
            <a:spcAft>
              <a:spcPct val="15000"/>
            </a:spcAft>
            <a:buFont typeface="Symbol" panose="05050102010706020507" pitchFamily="18" charset="2"/>
            <a:buChar char=""/>
          </a:pPr>
          <a:r>
            <a:rPr lang="el-GR" sz="1500" kern="1200" dirty="0"/>
            <a:t>Θερμομόνωση και ηχομόνωση σε ξύλινες κατασκευές κατά τη διαδικασία συναρμολόγησης</a:t>
          </a:r>
          <a:endParaRPr lang="en-GB" sz="1500" kern="1200" dirty="0"/>
        </a:p>
        <a:p>
          <a:pPr marL="114300" lvl="1" indent="-114300" algn="l" defTabSz="666750">
            <a:lnSpc>
              <a:spcPct val="90000"/>
            </a:lnSpc>
            <a:spcBef>
              <a:spcPct val="0"/>
            </a:spcBef>
            <a:spcAft>
              <a:spcPct val="15000"/>
            </a:spcAft>
            <a:buFont typeface="Symbol" panose="05050102010706020507" pitchFamily="18" charset="2"/>
            <a:buChar char=""/>
          </a:pPr>
          <a:r>
            <a:rPr lang="el-GR" sz="1500" kern="1200" dirty="0"/>
            <a:t>Συμβατότητα κατασκευαστικών προϊόντων ξύλου (GLT, CLT, EWP κ.λπ.) με άλλα δομικά υλικά.</a:t>
          </a:r>
          <a:endParaRPr lang="en-GB" sz="1500" kern="1200" dirty="0"/>
        </a:p>
      </dsp:txBody>
      <dsp:txXfrm>
        <a:off x="49" y="882893"/>
        <a:ext cx="4700141" cy="2964600"/>
      </dsp:txXfrm>
    </dsp:sp>
    <dsp:sp modelId="{E0D17CCE-8D8C-4D64-B866-8C2065A271E9}">
      <dsp:nvSpPr>
        <dsp:cNvPr id="0" name=""/>
        <dsp:cNvSpPr/>
      </dsp:nvSpPr>
      <dsp:spPr>
        <a:xfrm>
          <a:off x="5358209" y="224634"/>
          <a:ext cx="4700141" cy="658258"/>
        </a:xfrm>
        <a:prstGeom prst="rect">
          <a:avLst/>
        </a:prstGeom>
        <a:gradFill rotWithShape="0">
          <a:gsLst>
            <a:gs pos="0">
              <a:schemeClr val="accent5">
                <a:hueOff val="-1837137"/>
                <a:satOff val="270"/>
                <a:lumOff val="-6471"/>
                <a:alphaOff val="0"/>
                <a:shade val="85000"/>
                <a:satMod val="130000"/>
              </a:schemeClr>
            </a:gs>
            <a:gs pos="34000">
              <a:schemeClr val="accent5">
                <a:hueOff val="-1837137"/>
                <a:satOff val="270"/>
                <a:lumOff val="-6471"/>
                <a:alphaOff val="0"/>
                <a:shade val="87000"/>
                <a:satMod val="125000"/>
              </a:schemeClr>
            </a:gs>
            <a:gs pos="70000">
              <a:schemeClr val="accent5">
                <a:hueOff val="-1837137"/>
                <a:satOff val="270"/>
                <a:lumOff val="-6471"/>
                <a:alphaOff val="0"/>
                <a:tint val="100000"/>
                <a:shade val="90000"/>
                <a:satMod val="130000"/>
              </a:schemeClr>
            </a:gs>
            <a:gs pos="100000">
              <a:schemeClr val="accent5">
                <a:hueOff val="-1837137"/>
                <a:satOff val="270"/>
                <a:lumOff val="-6471"/>
                <a:alphaOff val="0"/>
                <a:tint val="100000"/>
                <a:shade val="100000"/>
                <a:satMod val="110000"/>
              </a:schemeClr>
            </a:gs>
          </a:gsLst>
          <a:path path="circle">
            <a:fillToRect l="100000" t="100000" r="100000" b="100000"/>
          </a:path>
        </a:gradFill>
        <a:ln w="12700" cap="flat" cmpd="sng" algn="ctr">
          <a:solidFill>
            <a:schemeClr val="accent5">
              <a:hueOff val="-1837137"/>
              <a:satOff val="270"/>
              <a:lumOff val="-6471"/>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488950">
            <a:lnSpc>
              <a:spcPct val="90000"/>
            </a:lnSpc>
            <a:spcBef>
              <a:spcPct val="0"/>
            </a:spcBef>
            <a:spcAft>
              <a:spcPct val="35000"/>
            </a:spcAft>
            <a:buNone/>
          </a:pPr>
          <a:r>
            <a:rPr lang="el-GR" sz="1400" b="0" kern="1200" dirty="0">
              <a:solidFill>
                <a:prstClr val="white"/>
              </a:solidFill>
              <a:latin typeface="Adobe Heiti Std R" panose="020B0400000000000000" pitchFamily="34" charset="-128"/>
              <a:ea typeface="Adobe Heiti Std R" panose="020B0400000000000000" pitchFamily="34" charset="-128"/>
              <a:cs typeface="+mn-cs"/>
            </a:rPr>
            <a:t>ΜΕ</a:t>
          </a:r>
          <a:r>
            <a:rPr lang="es-ES" sz="1400" b="0" kern="1200" dirty="0">
              <a:solidFill>
                <a:prstClr val="white"/>
              </a:solidFill>
              <a:latin typeface="Adobe Heiti Std R" panose="020B0400000000000000" pitchFamily="34" charset="-128"/>
              <a:ea typeface="Adobe Heiti Std R" panose="020B0400000000000000" pitchFamily="34" charset="-128"/>
              <a:cs typeface="+mn-cs"/>
            </a:rPr>
            <a:t>4:</a:t>
          </a:r>
          <a:r>
            <a:rPr lang="el-GR" sz="1400" b="0" kern="1200" dirty="0">
              <a:solidFill>
                <a:prstClr val="white"/>
              </a:solidFill>
              <a:ea typeface="Adobe Heiti Std R" panose="020B0400000000000000" pitchFamily="34" charset="-128"/>
              <a:cs typeface="+mn-cs"/>
            </a:rPr>
            <a:t>Λειτουργικότητα και ενεργειακή απόδοση ξύλινων κτιρίων</a:t>
          </a:r>
          <a:endParaRPr lang="en-GB" sz="1400" b="0" kern="1200" dirty="0">
            <a:solidFill>
              <a:prstClr val="white"/>
            </a:solidFill>
            <a:latin typeface="Adobe Heiti Std R" panose="020B0400000000000000" pitchFamily="34" charset="-128"/>
            <a:ea typeface="Adobe Heiti Std R" panose="020B0400000000000000" pitchFamily="34" charset="-128"/>
            <a:cs typeface="+mn-cs"/>
          </a:endParaRPr>
        </a:p>
      </dsp:txBody>
      <dsp:txXfrm>
        <a:off x="5358209" y="224634"/>
        <a:ext cx="4700141" cy="658258"/>
      </dsp:txXfrm>
    </dsp:sp>
    <dsp:sp modelId="{C705A925-160C-46AF-9751-F1C8824A7D6E}">
      <dsp:nvSpPr>
        <dsp:cNvPr id="0" name=""/>
        <dsp:cNvSpPr/>
      </dsp:nvSpPr>
      <dsp:spPr>
        <a:xfrm>
          <a:off x="5358209" y="882893"/>
          <a:ext cx="4700141" cy="2964600"/>
        </a:xfrm>
        <a:prstGeom prst="rect">
          <a:avLst/>
        </a:prstGeom>
        <a:solidFill>
          <a:schemeClr val="accent5">
            <a:tint val="40000"/>
            <a:alpha val="90000"/>
            <a:hueOff val="-1769133"/>
            <a:satOff val="-2316"/>
            <a:lumOff val="-1137"/>
            <a:alphaOff val="0"/>
          </a:schemeClr>
        </a:solidFill>
        <a:ln w="12700" cap="flat" cmpd="sng" algn="ctr">
          <a:solidFill>
            <a:schemeClr val="accent5">
              <a:tint val="40000"/>
              <a:alpha val="90000"/>
              <a:hueOff val="-1769133"/>
              <a:satOff val="-2316"/>
              <a:lumOff val="-113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Font typeface="Symbol" panose="05050102010706020507" pitchFamily="18" charset="2"/>
            <a:buChar char=""/>
          </a:pPr>
          <a:r>
            <a:rPr lang="el-GR" sz="1500" kern="1200" dirty="0"/>
            <a:t>Αξία ενεργειακής απόδοσης του ξύλου ως δομικού υλικού και ξύλινων κατασκευών.</a:t>
          </a:r>
          <a:endParaRPr lang="en-GB" sz="1500" kern="1200" dirty="0"/>
        </a:p>
        <a:p>
          <a:pPr marL="114300" lvl="1" indent="-114300" algn="l" defTabSz="666750">
            <a:lnSpc>
              <a:spcPct val="90000"/>
            </a:lnSpc>
            <a:spcBef>
              <a:spcPct val="0"/>
            </a:spcBef>
            <a:spcAft>
              <a:spcPct val="15000"/>
            </a:spcAft>
            <a:buFont typeface="Symbol" panose="05050102010706020507" pitchFamily="18" charset="2"/>
            <a:buChar char=""/>
          </a:pPr>
          <a:r>
            <a:rPr lang="el-GR" sz="1500" kern="1200" dirty="0"/>
            <a:t>Επίδραση κλίματος στα ξύλινα κτίρια.</a:t>
          </a:r>
          <a:endParaRPr lang="en-GB" sz="1500" kern="1200" dirty="0"/>
        </a:p>
        <a:p>
          <a:pPr marL="114300" lvl="1" indent="-114300" algn="l" defTabSz="666750">
            <a:lnSpc>
              <a:spcPct val="90000"/>
            </a:lnSpc>
            <a:spcBef>
              <a:spcPct val="0"/>
            </a:spcBef>
            <a:spcAft>
              <a:spcPct val="15000"/>
            </a:spcAft>
            <a:buFont typeface="Symbol" panose="05050102010706020507" pitchFamily="18" charset="2"/>
            <a:buChar char=""/>
          </a:pPr>
          <a:r>
            <a:rPr lang="el-GR" sz="1500" kern="1200" dirty="0"/>
            <a:t>Εκπαίδευση για υδραυλικά, κατασκευή γυψοσανίδας, στεγανοποίηση.</a:t>
          </a:r>
          <a:endParaRPr lang="en-GB" sz="1500" kern="1200" dirty="0"/>
        </a:p>
        <a:p>
          <a:pPr marL="114300" lvl="1" indent="-114300" algn="l" defTabSz="666750">
            <a:lnSpc>
              <a:spcPct val="90000"/>
            </a:lnSpc>
            <a:spcBef>
              <a:spcPct val="0"/>
            </a:spcBef>
            <a:spcAft>
              <a:spcPct val="15000"/>
            </a:spcAft>
            <a:buFont typeface="Symbol" panose="05050102010706020507" pitchFamily="18" charset="2"/>
            <a:buChar char=""/>
          </a:pPr>
          <a:r>
            <a:rPr lang="el-GR" sz="1500" kern="1200" dirty="0"/>
            <a:t>Συστήματα θέρμανσης, εξαερισμού, κλιματισμού, φωτισμού, πληροφοριών και επικοινωνιών και των εφαρμογών τους σε μοντέρνα κτίρια.</a:t>
          </a:r>
          <a:endParaRPr lang="en-GB" sz="1500" kern="1200" dirty="0"/>
        </a:p>
      </dsp:txBody>
      <dsp:txXfrm>
        <a:off x="5358209" y="882893"/>
        <a:ext cx="4700141" cy="296460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7D6C7B-EC63-4E10-A7BD-4994A49A961F}" type="datetimeFigureOut">
              <a:rPr lang="de-DE" smtClean="0"/>
              <a:t>16.01.2021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3964F1-F3AD-486C-BFDF-9051747A3CBC}" type="slidenum">
              <a:rPr lang="de-DE" smtClean="0"/>
              <a:t>‹#›</a:t>
            </a:fld>
            <a:endParaRPr lang="de-DE"/>
          </a:p>
        </p:txBody>
      </p:sp>
    </p:spTree>
    <p:extLst>
      <p:ext uri="{BB962C8B-B14F-4D97-AF65-F5344CB8AC3E}">
        <p14:creationId xmlns:p14="http://schemas.microsoft.com/office/powerpoint/2010/main" val="3851224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F3964F1-F3AD-486C-BFDF-9051747A3CBC}" type="slidenum">
              <a:rPr lang="de-DE" smtClean="0"/>
              <a:t>6</a:t>
            </a:fld>
            <a:endParaRPr lang="de-DE" dirty="0"/>
          </a:p>
        </p:txBody>
      </p:sp>
    </p:spTree>
    <p:extLst>
      <p:ext uri="{BB962C8B-B14F-4D97-AF65-F5344CB8AC3E}">
        <p14:creationId xmlns:p14="http://schemas.microsoft.com/office/powerpoint/2010/main" val="3309501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a:xfrm>
            <a:off x="8218426" y="6446838"/>
            <a:ext cx="2584850" cy="365125"/>
          </a:xfrm>
          <a:prstGeom prst="rect">
            <a:avLst/>
          </a:prstGeom>
        </p:spPr>
        <p:txBody>
          <a:bodyPr/>
          <a:lstStyle/>
          <a:p>
            <a:fld id="{9184DA70-C731-4C70-880D-CCD4705E623C}" type="datetime1">
              <a:rPr lang="en-US" smtClean="0"/>
              <a:t>1/16/2021</a:t>
            </a:fld>
            <a:endParaRPr lang="en-US"/>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602525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a:xfrm>
            <a:off x="8218426" y="6446838"/>
            <a:ext cx="2584850" cy="365125"/>
          </a:xfrm>
          <a:prstGeom prst="rect">
            <a:avLst/>
          </a:prstGeom>
        </p:spPr>
        <p:txBody>
          <a:bodyPr/>
          <a:lstStyle/>
          <a:p>
            <a:fld id="{B612A279-0833-481D-8C56-F67FD0AC6C50}" type="datetime1">
              <a:rPr lang="en-US" smtClean="0"/>
              <a:t>1/16/2021</a:t>
            </a:fld>
            <a:endParaRPr lang="en-US"/>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230950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userDrawn="1"/>
        </p:nvSpPr>
        <p:spPr>
          <a:xfrm>
            <a:off x="3175" y="6400800"/>
            <a:ext cx="12188825" cy="457200"/>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a:xfrm>
            <a:off x="8218426" y="6446838"/>
            <a:ext cx="2584850" cy="365125"/>
          </a:xfrm>
          <a:prstGeom prst="rect">
            <a:avLst/>
          </a:prstGeom>
        </p:spPr>
        <p:txBody>
          <a:bodyPr/>
          <a:lstStyle/>
          <a:p>
            <a:fld id="{6587DA83-5663-4C9C-B9AA-0B40A3DAFF81}" type="datetime1">
              <a:rPr lang="en-US" smtClean="0"/>
              <a:t>1/16/2021</a:t>
            </a:fld>
            <a:endParaRPr lang="en-US"/>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652522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8131A97-590D-4772-8836-2429AAC1B5CB}" type="datetimeFigureOut">
              <a:rPr lang="en-GB" smtClean="0"/>
              <a:t>16/01/2021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2423648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131A97-590D-4772-8836-2429AAC1B5CB}" type="datetimeFigureOut">
              <a:rPr lang="en-GB" smtClean="0"/>
              <a:t>16/01/2021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3696107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131A97-590D-4772-8836-2429AAC1B5CB}" type="datetimeFigureOut">
              <a:rPr lang="en-GB" smtClean="0"/>
              <a:t>16/01/2021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3919854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8131A97-590D-4772-8836-2429AAC1B5CB}" type="datetimeFigureOut">
              <a:rPr lang="en-GB" smtClean="0"/>
              <a:t>16/01/2021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1742655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8131A97-590D-4772-8836-2429AAC1B5CB}" type="datetimeFigureOut">
              <a:rPr lang="en-GB" smtClean="0"/>
              <a:t>16/01/2021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26053542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8131A97-590D-4772-8836-2429AAC1B5CB}" type="datetimeFigureOut">
              <a:rPr lang="en-GB" smtClean="0"/>
              <a:t>16/01/2021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3292032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31A97-590D-4772-8836-2429AAC1B5CB}" type="datetimeFigureOut">
              <a:rPr lang="en-GB" smtClean="0"/>
              <a:t>16/01/2021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2634040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131A97-590D-4772-8836-2429AAC1B5CB}" type="datetimeFigureOut">
              <a:rPr lang="en-GB" smtClean="0"/>
              <a:t>16/01/2021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648959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a:xfrm>
            <a:off x="8218426" y="6446838"/>
            <a:ext cx="2584850" cy="365125"/>
          </a:xfrm>
          <a:prstGeom prst="rect">
            <a:avLst/>
          </a:prstGeom>
        </p:spPr>
        <p:txBody>
          <a:bodyPr/>
          <a:lstStyle/>
          <a:p>
            <a:fld id="{4BE1D723-8F53-4F53-90B0-1982A396982E}" type="datetime1">
              <a:rPr lang="en-US" smtClean="0"/>
              <a:t>1/16/2021</a:t>
            </a:fld>
            <a:endParaRPr lang="en-US"/>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7706685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131A97-590D-4772-8836-2429AAC1B5CB}" type="datetimeFigureOut">
              <a:rPr lang="en-GB" smtClean="0"/>
              <a:t>16/01/2021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4275988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131A97-590D-4772-8836-2429AAC1B5CB}" type="datetimeFigureOut">
              <a:rPr lang="en-GB" smtClean="0"/>
              <a:t>16/01/2021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21912611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131A97-590D-4772-8836-2429AAC1B5CB}" type="datetimeFigureOut">
              <a:rPr lang="en-GB" smtClean="0"/>
              <a:t>16/01/2021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1405646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a:xfrm>
            <a:off x="8218426" y="6446838"/>
            <a:ext cx="2584850" cy="365125"/>
          </a:xfrm>
          <a:prstGeom prst="rect">
            <a:avLst/>
          </a:prstGeom>
        </p:spPr>
        <p:txBody>
          <a:bodyPr/>
          <a:lstStyle/>
          <a:p>
            <a:fld id="{9184DA70-C731-4C70-880D-CCD4705E623C}" type="datetime1">
              <a:rPr lang="en-US" smtClean="0"/>
              <a:t>1/16/2021</a:t>
            </a:fld>
            <a:endParaRPr lang="en-US"/>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7520746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a:xfrm>
            <a:off x="8218426" y="6446838"/>
            <a:ext cx="2584850" cy="365125"/>
          </a:xfrm>
          <a:prstGeom prst="rect">
            <a:avLst/>
          </a:prstGeom>
        </p:spPr>
        <p:txBody>
          <a:bodyPr/>
          <a:lstStyle/>
          <a:p>
            <a:fld id="{4BE1D723-8F53-4F53-90B0-1982A396982E}" type="datetime1">
              <a:rPr lang="en-US" smtClean="0"/>
              <a:t>1/16/2021</a:t>
            </a:fld>
            <a:endParaRPr lang="en-US"/>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0931214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a:xfrm>
            <a:off x="8218426" y="6446838"/>
            <a:ext cx="2584850" cy="365125"/>
          </a:xfrm>
          <a:prstGeom prst="rect">
            <a:avLst/>
          </a:prstGeom>
        </p:spPr>
        <p:txBody>
          <a:bodyPr/>
          <a:lstStyle/>
          <a:p>
            <a:fld id="{97669AF7-7BEB-44E4-9852-375E34362B5B}" type="datetime1">
              <a:rPr lang="en-US" smtClean="0"/>
              <a:t>1/16/2021</a:t>
            </a:fld>
            <a:endParaRPr lang="en-US"/>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191910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a:xfrm>
            <a:off x="8218426" y="6446838"/>
            <a:ext cx="2584850" cy="365125"/>
          </a:xfrm>
          <a:prstGeom prst="rect">
            <a:avLst/>
          </a:prstGeom>
        </p:spPr>
        <p:txBody>
          <a:bodyPr/>
          <a:lstStyle/>
          <a:p>
            <a:fld id="{BAAAC38D-0552-4C82-B593-E6124DFADBE2}" type="datetime1">
              <a:rPr lang="en-US" smtClean="0"/>
              <a:t>1/16/2021</a:t>
            </a:fld>
            <a:endParaRPr lang="en-US"/>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1726564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a:xfrm>
            <a:off x="8218426" y="6446838"/>
            <a:ext cx="2584850" cy="365125"/>
          </a:xfrm>
          <a:prstGeom prst="rect">
            <a:avLst/>
          </a:prstGeom>
        </p:spPr>
        <p:txBody>
          <a:bodyPr/>
          <a:lstStyle/>
          <a:p>
            <a:fld id="{D9DF0F1C-5577-4ACB-BB62-DF8F3C494C7E}" type="datetime1">
              <a:rPr lang="en-US" smtClean="0"/>
              <a:t>1/16/2021</a:t>
            </a:fld>
            <a:endParaRPr lang="en-US"/>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6639820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a:xfrm>
            <a:off x="8218426" y="6446838"/>
            <a:ext cx="2584850" cy="365125"/>
          </a:xfrm>
          <a:prstGeom prst="rect">
            <a:avLst/>
          </a:prstGeom>
        </p:spPr>
        <p:txBody>
          <a:bodyPr/>
          <a:lstStyle/>
          <a:p>
            <a:fld id="{1775B394-D9F9-4F0C-B15D-605F45CB9E9F}" type="datetime1">
              <a:rPr lang="en-US" smtClean="0"/>
              <a:t>1/16/2021</a:t>
            </a:fld>
            <a:endParaRPr lang="en-US"/>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5414387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a:xfrm>
            <a:off x="8218426" y="6446838"/>
            <a:ext cx="2584850" cy="365125"/>
          </a:xfrm>
          <a:prstGeom prst="rect">
            <a:avLst/>
          </a:prstGeom>
        </p:spPr>
        <p:txBody>
          <a:bodyPr/>
          <a:lstStyle/>
          <a:p>
            <a:fld id="{39667345-2558-425A-8533-9BFDBCE15005}" type="datetime1">
              <a:rPr lang="en-US" smtClean="0"/>
              <a:t>1/16/2021</a:t>
            </a:fld>
            <a:endParaRPr lang="en-US"/>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757591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a:xfrm>
            <a:off x="8218426" y="6446838"/>
            <a:ext cx="2584850" cy="365125"/>
          </a:xfrm>
          <a:prstGeom prst="rect">
            <a:avLst/>
          </a:prstGeom>
        </p:spPr>
        <p:txBody>
          <a:bodyPr/>
          <a:lstStyle/>
          <a:p>
            <a:fld id="{97669AF7-7BEB-44E4-9852-375E34362B5B}" type="datetime1">
              <a:rPr lang="en-US" smtClean="0"/>
              <a:t>1/16/2021</a:t>
            </a:fld>
            <a:endParaRPr lang="en-US"/>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1466269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a:prstGeom prst="rect">
            <a:avLst/>
          </a:prstGeom>
        </p:spPr>
        <p:txBody>
          <a:bodyPr/>
          <a:lstStyle>
            <a:lvl1pPr algn="l">
              <a:defRPr/>
            </a:lvl1pPr>
          </a:lstStyle>
          <a:p>
            <a:fld id="{92BEA474-078D-4E9B-9B14-09A87B19DC46}" type="datetime1">
              <a:rPr lang="en-US" smtClean="0"/>
              <a:t>1/16/2021</a:t>
            </a:fld>
            <a:endParaRPr lang="en-US"/>
          </a:p>
        </p:txBody>
      </p:sp>
      <p:sp>
        <p:nvSpPr>
          <p:cNvPr id="6" name="Footer Placeholder 5"/>
          <p:cNvSpPr>
            <a:spLocks noGrp="1"/>
          </p:cNvSpPr>
          <p:nvPr>
            <p:ph type="ftr" sz="quarter" idx="11"/>
          </p:nvPr>
        </p:nvSpPr>
        <p:spPr>
          <a:xfrm>
            <a:off x="5458983" y="6446520"/>
            <a:ext cx="5334019" cy="365125"/>
          </a:xfrm>
          <a:prstGeom prst="rect">
            <a:avLst/>
          </a:prstGeo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a:xfrm>
            <a:off x="10993582" y="6446838"/>
            <a:ext cx="780010" cy="365125"/>
          </a:xfrm>
          <a:prstGeom prst="rect">
            <a:avLst/>
          </a:prstGeom>
        </p:spPr>
        <p:txBody>
          <a:bodyPr/>
          <a:lstStyle>
            <a:lvl1pPr>
              <a:defRPr>
                <a:solidFill>
                  <a:schemeClr val="tx2"/>
                </a:solidFill>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23359630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218426" y="6446838"/>
            <a:ext cx="2584850" cy="365125"/>
          </a:xfrm>
          <a:prstGeom prst="rect">
            <a:avLst/>
          </a:prstGeom>
        </p:spPr>
        <p:txBody>
          <a:bodyPr/>
          <a:lstStyle>
            <a:lvl1pPr>
              <a:defRPr/>
            </a:lvl1pPr>
          </a:lstStyle>
          <a:p>
            <a:fld id="{4907D986-8816-4272-A432-0437A28A9828}" type="datetime1">
              <a:rPr lang="en-US" smtClean="0"/>
              <a:t>1/16/2021</a:t>
            </a:fld>
            <a:endParaRPr lang="en-US"/>
          </a:p>
        </p:txBody>
      </p:sp>
      <p:sp>
        <p:nvSpPr>
          <p:cNvPr id="6" name="Footer Placeholder 5"/>
          <p:cNvSpPr>
            <a:spLocks noGrp="1"/>
          </p:cNvSpPr>
          <p:nvPr>
            <p:ph type="ftr" sz="quarter" idx="11"/>
          </p:nvPr>
        </p:nvSpPr>
        <p:spPr>
          <a:xfrm>
            <a:off x="1097279" y="6446838"/>
            <a:ext cx="6818262" cy="365125"/>
          </a:xfrm>
          <a:prstGeom prst="rect">
            <a:avLst/>
          </a:prstGeom>
        </p:spPr>
        <p:txBody>
          <a:bodyPr/>
          <a:lstStyle/>
          <a:p>
            <a:pPr algn="l"/>
            <a:endParaRPr lang="en-US" dirty="0"/>
          </a:p>
        </p:txBody>
      </p:sp>
      <p:sp>
        <p:nvSpPr>
          <p:cNvPr id="7" name="Slide Number Placeholder 6"/>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1836095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a:xfrm>
            <a:off x="8218426" y="6446838"/>
            <a:ext cx="2584850" cy="365125"/>
          </a:xfrm>
          <a:prstGeom prst="rect">
            <a:avLst/>
          </a:prstGeom>
        </p:spPr>
        <p:txBody>
          <a:bodyPr/>
          <a:lstStyle/>
          <a:p>
            <a:fld id="{B612A279-0833-481D-8C56-F67FD0AC6C50}" type="datetime1">
              <a:rPr lang="en-US" smtClean="0"/>
              <a:t>1/16/2021</a:t>
            </a:fld>
            <a:endParaRPr lang="en-US"/>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9870040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userDrawn="1"/>
        </p:nvSpPr>
        <p:spPr>
          <a:xfrm>
            <a:off x="3175" y="6400800"/>
            <a:ext cx="12188825" cy="457200"/>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a:xfrm>
            <a:off x="8218426" y="6446838"/>
            <a:ext cx="2584850" cy="365125"/>
          </a:xfrm>
          <a:prstGeom prst="rect">
            <a:avLst/>
          </a:prstGeom>
        </p:spPr>
        <p:txBody>
          <a:bodyPr/>
          <a:lstStyle/>
          <a:p>
            <a:fld id="{6587DA83-5663-4C9C-B9AA-0B40A3DAFF81}" type="datetime1">
              <a:rPr lang="en-US" smtClean="0"/>
              <a:t>1/16/2021</a:t>
            </a:fld>
            <a:endParaRPr lang="en-US"/>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465428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a:xfrm>
            <a:off x="8218426" y="6446838"/>
            <a:ext cx="2584850" cy="365125"/>
          </a:xfrm>
          <a:prstGeom prst="rect">
            <a:avLst/>
          </a:prstGeom>
        </p:spPr>
        <p:txBody>
          <a:bodyPr/>
          <a:lstStyle/>
          <a:p>
            <a:fld id="{BAAAC38D-0552-4C82-B593-E6124DFADBE2}" type="datetime1">
              <a:rPr lang="en-US" smtClean="0"/>
              <a:t>1/16/2021</a:t>
            </a:fld>
            <a:endParaRPr lang="en-US"/>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90749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a:xfrm>
            <a:off x="8218426" y="6446838"/>
            <a:ext cx="2584850" cy="365125"/>
          </a:xfrm>
          <a:prstGeom prst="rect">
            <a:avLst/>
          </a:prstGeom>
        </p:spPr>
        <p:txBody>
          <a:bodyPr/>
          <a:lstStyle/>
          <a:p>
            <a:fld id="{D9DF0F1C-5577-4ACB-BB62-DF8F3C494C7E}" type="datetime1">
              <a:rPr lang="en-US" smtClean="0"/>
              <a:t>1/16/2021</a:t>
            </a:fld>
            <a:endParaRPr lang="en-US"/>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072267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a:xfrm>
            <a:off x="8218426" y="6446838"/>
            <a:ext cx="2584850" cy="365125"/>
          </a:xfrm>
          <a:prstGeom prst="rect">
            <a:avLst/>
          </a:prstGeom>
        </p:spPr>
        <p:txBody>
          <a:bodyPr/>
          <a:lstStyle/>
          <a:p>
            <a:fld id="{1775B394-D9F9-4F0C-B15D-605F45CB9E9F}" type="datetime1">
              <a:rPr lang="en-US" smtClean="0"/>
              <a:t>1/16/2021</a:t>
            </a:fld>
            <a:endParaRPr lang="en-US"/>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294307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a:xfrm>
            <a:off x="8218426" y="6446838"/>
            <a:ext cx="2584850" cy="365125"/>
          </a:xfrm>
          <a:prstGeom prst="rect">
            <a:avLst/>
          </a:prstGeom>
        </p:spPr>
        <p:txBody>
          <a:bodyPr/>
          <a:lstStyle/>
          <a:p>
            <a:fld id="{39667345-2558-425A-8533-9BFDBCE15005}" type="datetime1">
              <a:rPr lang="en-US" smtClean="0"/>
              <a:t>1/16/2021</a:t>
            </a:fld>
            <a:endParaRPr lang="en-US"/>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13118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a:prstGeom prst="rect">
            <a:avLst/>
          </a:prstGeom>
        </p:spPr>
        <p:txBody>
          <a:bodyPr/>
          <a:lstStyle>
            <a:lvl1pPr algn="l">
              <a:defRPr/>
            </a:lvl1pPr>
          </a:lstStyle>
          <a:p>
            <a:fld id="{92BEA474-078D-4E9B-9B14-09A87B19DC46}" type="datetime1">
              <a:rPr lang="en-US" smtClean="0"/>
              <a:t>1/16/2021</a:t>
            </a:fld>
            <a:endParaRPr lang="en-US"/>
          </a:p>
        </p:txBody>
      </p:sp>
      <p:sp>
        <p:nvSpPr>
          <p:cNvPr id="6" name="Footer Placeholder 5"/>
          <p:cNvSpPr>
            <a:spLocks noGrp="1"/>
          </p:cNvSpPr>
          <p:nvPr>
            <p:ph type="ftr" sz="quarter" idx="11"/>
          </p:nvPr>
        </p:nvSpPr>
        <p:spPr>
          <a:xfrm>
            <a:off x="5458983" y="6446520"/>
            <a:ext cx="5334019" cy="365125"/>
          </a:xfrm>
          <a:prstGeom prst="rect">
            <a:avLst/>
          </a:prstGeo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a:xfrm>
            <a:off x="10993582" y="6446838"/>
            <a:ext cx="780010" cy="365125"/>
          </a:xfrm>
          <a:prstGeom prst="rect">
            <a:avLst/>
          </a:prstGeom>
        </p:spPr>
        <p:txBody>
          <a:bodyPr/>
          <a:lstStyle>
            <a:lvl1pPr>
              <a:defRPr>
                <a:solidFill>
                  <a:schemeClr val="tx2"/>
                </a:solidFill>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3450748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218426" y="6446838"/>
            <a:ext cx="2584850" cy="365125"/>
          </a:xfrm>
          <a:prstGeom prst="rect">
            <a:avLst/>
          </a:prstGeom>
        </p:spPr>
        <p:txBody>
          <a:bodyPr/>
          <a:lstStyle>
            <a:lvl1pPr>
              <a:defRPr/>
            </a:lvl1pPr>
          </a:lstStyle>
          <a:p>
            <a:fld id="{4907D986-8816-4272-A432-0437A28A9828}" type="datetime1">
              <a:rPr lang="en-US" smtClean="0"/>
              <a:t>1/16/2021</a:t>
            </a:fld>
            <a:endParaRPr lang="en-US"/>
          </a:p>
        </p:txBody>
      </p:sp>
      <p:sp>
        <p:nvSpPr>
          <p:cNvPr id="6" name="Footer Placeholder 5"/>
          <p:cNvSpPr>
            <a:spLocks noGrp="1"/>
          </p:cNvSpPr>
          <p:nvPr>
            <p:ph type="ftr" sz="quarter" idx="11"/>
          </p:nvPr>
        </p:nvSpPr>
        <p:spPr>
          <a:xfrm>
            <a:off x="1097279" y="6446838"/>
            <a:ext cx="6818262" cy="365125"/>
          </a:xfrm>
          <a:prstGeom prst="rect">
            <a:avLst/>
          </a:prstGeom>
        </p:spPr>
        <p:txBody>
          <a:bodyPr/>
          <a:lstStyle/>
          <a:p>
            <a:pPr algn="l"/>
            <a:endParaRPr lang="en-US" dirty="0"/>
          </a:p>
        </p:txBody>
      </p:sp>
      <p:sp>
        <p:nvSpPr>
          <p:cNvPr id="7" name="Slide Number Placeholder 6"/>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56743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1/16/2021</a:t>
            </a:fld>
            <a:endParaRPr lang="en-US"/>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a:p>
        </p:txBody>
      </p:sp>
    </p:spTree>
    <p:extLst>
      <p:ext uri="{BB962C8B-B14F-4D97-AF65-F5344CB8AC3E}">
        <p14:creationId xmlns:p14="http://schemas.microsoft.com/office/powerpoint/2010/main" val="2874261525"/>
      </p:ext>
    </p:extLst>
  </p:cSld>
  <p:clrMap bg1="lt1" tx1="dk1" bg2="lt2" tx2="dk2" accent1="accent1" accent2="accent2" accent3="accent3" accent4="accent4" accent5="accent5" accent6="accent6" hlink="hlink" folHlink="folHlink"/>
  <p:sldLayoutIdLst>
    <p:sldLayoutId id="2147483695" r:id="rId1"/>
    <p:sldLayoutId id="2147483694" r:id="rId2"/>
    <p:sldLayoutId id="2147483693" r:id="rId3"/>
    <p:sldLayoutId id="2147483692" r:id="rId4"/>
    <p:sldLayoutId id="2147483691" r:id="rId5"/>
    <p:sldLayoutId id="2147483690" r:id="rId6"/>
    <p:sldLayoutId id="2147483689" r:id="rId7"/>
    <p:sldLayoutId id="2147483688" r:id="rId8"/>
    <p:sldLayoutId id="2147483687" r:id="rId9"/>
    <p:sldLayoutId id="2147483686" r:id="rId10"/>
    <p:sldLayoutId id="2147483685" r:id="rId11"/>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Bahnschrift Light SemiCondensed" panose="020B0502040204020203" pitchFamily="34" charset="0"/>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131A97-590D-4772-8836-2429AAC1B5CB}" type="datetimeFigureOut">
              <a:rPr lang="en-GB" smtClean="0"/>
              <a:t>16/01/2021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107EA6-3509-4608-AB46-E8703AC1324C}" type="slidenum">
              <a:rPr lang="en-GB" smtClean="0"/>
              <a:t>‹#›</a:t>
            </a:fld>
            <a:endParaRPr lang="en-GB"/>
          </a:p>
        </p:txBody>
      </p:sp>
    </p:spTree>
    <p:extLst>
      <p:ext uri="{BB962C8B-B14F-4D97-AF65-F5344CB8AC3E}">
        <p14:creationId xmlns:p14="http://schemas.microsoft.com/office/powerpoint/2010/main" val="255408121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3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1/16/2021</a:t>
            </a:fld>
            <a:endParaRPr lang="en-US"/>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a:p>
        </p:txBody>
      </p:sp>
    </p:spTree>
    <p:extLst>
      <p:ext uri="{BB962C8B-B14F-4D97-AF65-F5344CB8AC3E}">
        <p14:creationId xmlns:p14="http://schemas.microsoft.com/office/powerpoint/2010/main" val="14822706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Bahnschrift Light SemiCondensed" panose="020B0502040204020203" pitchFamily="34" charset="0"/>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5.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hyperlink" Target="https://www.linkedin.com/company/upwoodeu/" TargetMode="External"/><Relationship Id="rId3" Type="http://schemas.openxmlformats.org/officeDocument/2006/relationships/hyperlink" Target="http://www.linkedin.com/company/upwoodeu/" TargetMode="External"/><Relationship Id="rId7" Type="http://schemas.openxmlformats.org/officeDocument/2006/relationships/hyperlink" Target="https://www.instagram.com/upwoodproject/?hl=ru" TargetMode="External"/><Relationship Id="rId12" Type="http://schemas.openxmlformats.org/officeDocument/2006/relationships/hyperlink" Target="http://www.upwoodproject.eu/" TargetMode="External"/><Relationship Id="rId2" Type="http://schemas.openxmlformats.org/officeDocument/2006/relationships/hyperlink" Target="mailto:pavlopoulou@exelia.gr" TargetMode="External"/><Relationship Id="rId16" Type="http://schemas.openxmlformats.org/officeDocument/2006/relationships/image" Target="../media/image36.jpeg"/><Relationship Id="rId1" Type="http://schemas.openxmlformats.org/officeDocument/2006/relationships/slideLayout" Target="../slideLayouts/slideLayout23.xml"/><Relationship Id="rId6" Type="http://schemas.openxmlformats.org/officeDocument/2006/relationships/hyperlink" Target="mailto:upwood2019@gmail.com" TargetMode="External"/><Relationship Id="rId11" Type="http://schemas.openxmlformats.org/officeDocument/2006/relationships/image" Target="../media/image33.png"/><Relationship Id="rId5" Type="http://schemas.openxmlformats.org/officeDocument/2006/relationships/hyperlink" Target="https://twitter.com/upwoodeu" TargetMode="External"/><Relationship Id="rId15" Type="http://schemas.openxmlformats.org/officeDocument/2006/relationships/image" Target="../media/image35.png"/><Relationship Id="rId10" Type="http://schemas.openxmlformats.org/officeDocument/2006/relationships/image" Target="../media/image32.jpeg"/><Relationship Id="rId4" Type="http://schemas.openxmlformats.org/officeDocument/2006/relationships/hyperlink" Target="https://www.facebook.com/upwoodproject/" TargetMode="External"/><Relationship Id="rId9" Type="http://schemas.openxmlformats.org/officeDocument/2006/relationships/image" Target="../media/image26.png"/><Relationship Id="rId1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jpeg"/><Relationship Id="rId7"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pn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Layout" Target="../diagrams/layout4.xml"/><Relationship Id="rId7" Type="http://schemas.openxmlformats.org/officeDocument/2006/relationships/image" Target="../media/image23.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F1EB"/>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18" name="Rectangle 12">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4" cy="6858000"/>
          </a:xfrm>
          <a:prstGeom prst="rect">
            <a:avLst/>
          </a:prstGeom>
          <a:solidFill>
            <a:srgbClr val="707E5E"/>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9" name="Straight Connector 14">
            <a:extLst>
              <a:ext uri="{FF2B5EF4-FFF2-40B4-BE49-F238E27FC236}">
                <a16:creationId xmlns:a16="http://schemas.microsoft.com/office/drawing/2014/main" id="{ABCD2462-4C1E-401A-AC2D-F799A138B2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3852" y="3663649"/>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Imagen 5" descr="Imagen que contiene edificio, puerta&#10;&#10;Descripción generada automáticamente">
            <a:extLst>
              <a:ext uri="{FF2B5EF4-FFF2-40B4-BE49-F238E27FC236}">
                <a16:creationId xmlns:a16="http://schemas.microsoft.com/office/drawing/2014/main" id="{3BD83308-DB7A-4A1C-AA28-BC7D64F6C4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3407" y="1438146"/>
            <a:ext cx="3722738" cy="4772739"/>
          </a:xfrm>
          <a:prstGeom prst="rect">
            <a:avLst/>
          </a:prstGeom>
        </p:spPr>
      </p:pic>
      <p:pic>
        <p:nvPicPr>
          <p:cNvPr id="20" name="Marcador de contenido 4">
            <a:extLst>
              <a:ext uri="{FF2B5EF4-FFF2-40B4-BE49-F238E27FC236}">
                <a16:creationId xmlns:a16="http://schemas.microsoft.com/office/drawing/2014/main" id="{9A351692-DAC4-4AB4-9AB8-829CFC530089}"/>
              </a:ext>
            </a:extLst>
          </p:cNvPr>
          <p:cNvPicPr>
            <a:picLocks noChangeAspect="1"/>
          </p:cNvPicPr>
          <p:nvPr/>
        </p:nvPicPr>
        <p:blipFill>
          <a:blip r:embed="rId3">
            <a:duotone>
              <a:schemeClr val="accent6">
                <a:shade val="45000"/>
                <a:satMod val="135000"/>
              </a:schemeClr>
              <a:prstClr val="white"/>
            </a:duotone>
            <a:alphaModFix amt="20000"/>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tretch>
            <a:fillRect/>
          </a:stretch>
        </p:blipFill>
        <p:spPr>
          <a:xfrm>
            <a:off x="-52055" y="4234996"/>
            <a:ext cx="4635094" cy="5493076"/>
          </a:xfrm>
          <a:prstGeom prst="rect">
            <a:avLst/>
          </a:prstGeom>
        </p:spPr>
      </p:pic>
      <p:pic>
        <p:nvPicPr>
          <p:cNvPr id="8" name="Imagen 7" descr="Imagen que contiene rojo, blanco, dibujo&#10;&#10;Descripción generada automáticamente">
            <a:extLst>
              <a:ext uri="{FF2B5EF4-FFF2-40B4-BE49-F238E27FC236}">
                <a16:creationId xmlns:a16="http://schemas.microsoft.com/office/drawing/2014/main" id="{A62241BE-A040-418A-B6B9-8D0766E3D4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35094" y="47222"/>
            <a:ext cx="4542190" cy="932495"/>
          </a:xfrm>
          <a:prstGeom prst="rect">
            <a:avLst/>
          </a:prstGeom>
        </p:spPr>
      </p:pic>
      <p:sp>
        <p:nvSpPr>
          <p:cNvPr id="3" name="Subtítulo 2">
            <a:extLst>
              <a:ext uri="{FF2B5EF4-FFF2-40B4-BE49-F238E27FC236}">
                <a16:creationId xmlns:a16="http://schemas.microsoft.com/office/drawing/2014/main" id="{94AE9914-2044-484D-AB79-9EF73C7AADF5}"/>
              </a:ext>
            </a:extLst>
          </p:cNvPr>
          <p:cNvSpPr>
            <a:spLocks noGrp="1"/>
          </p:cNvSpPr>
          <p:nvPr>
            <p:ph type="subTitle" idx="1"/>
          </p:nvPr>
        </p:nvSpPr>
        <p:spPr>
          <a:xfrm>
            <a:off x="435868" y="3794772"/>
            <a:ext cx="3521263" cy="410465"/>
          </a:xfrm>
        </p:spPr>
        <p:txBody>
          <a:bodyPr>
            <a:normAutofit/>
          </a:bodyPr>
          <a:lstStyle/>
          <a:p>
            <a:r>
              <a:rPr lang="es-ES" sz="1500" b="1" dirty="0" err="1">
                <a:solidFill>
                  <a:srgbClr val="FFFFFF"/>
                </a:solidFill>
                <a:effectLst>
                  <a:outerShdw blurRad="38100" dist="38100" dir="2700000" algn="tl">
                    <a:srgbClr val="000000">
                      <a:alpha val="43137"/>
                    </a:srgbClr>
                  </a:outerShdw>
                </a:effectLst>
              </a:rPr>
              <a:t>Upwood</a:t>
            </a:r>
            <a:endParaRPr lang="es-ES" sz="1500" b="1" dirty="0">
              <a:solidFill>
                <a:srgbClr val="FFFFFF"/>
              </a:solidFill>
              <a:effectLst>
                <a:outerShdw blurRad="38100" dist="38100" dir="2700000" algn="tl">
                  <a:srgbClr val="000000">
                    <a:alpha val="43137"/>
                  </a:srgbClr>
                </a:outerShdw>
              </a:effectLst>
            </a:endParaRPr>
          </a:p>
        </p:txBody>
      </p:sp>
      <p:sp>
        <p:nvSpPr>
          <p:cNvPr id="10" name="Subtítulo 2">
            <a:extLst>
              <a:ext uri="{FF2B5EF4-FFF2-40B4-BE49-F238E27FC236}">
                <a16:creationId xmlns:a16="http://schemas.microsoft.com/office/drawing/2014/main" id="{A846BE3C-F52E-41DC-B1AA-1C92D8FAA312}"/>
              </a:ext>
            </a:extLst>
          </p:cNvPr>
          <p:cNvSpPr txBox="1">
            <a:spLocks/>
          </p:cNvSpPr>
          <p:nvPr/>
        </p:nvSpPr>
        <p:spPr>
          <a:xfrm>
            <a:off x="565770" y="4234996"/>
            <a:ext cx="3391361" cy="350947"/>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1"/>
                </a:solidFill>
                <a:latin typeface="+mn-lt"/>
                <a:ea typeface="+mn-ea"/>
                <a:cs typeface="+mn-cs"/>
              </a:defRPr>
            </a:lvl1pPr>
            <a:lvl2pPr marL="4572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en-GB" sz="1200" cap="none" dirty="0">
                <a:solidFill>
                  <a:srgbClr val="FFFFFF"/>
                </a:solidFill>
                <a:latin typeface="Arial Narrow" panose="020B0606020202030204" pitchFamily="34" charset="0"/>
                <a:cs typeface="Arabic Typesetting" panose="020B0604020202020204" pitchFamily="66" charset="-78"/>
              </a:rPr>
              <a:t>2</a:t>
            </a:r>
            <a:r>
              <a:rPr lang="el-GR" sz="1200" cap="none" baseline="30000" dirty="0">
                <a:solidFill>
                  <a:srgbClr val="FFFFFF"/>
                </a:solidFill>
                <a:latin typeface="Arial Narrow" panose="020B0606020202030204" pitchFamily="34" charset="0"/>
                <a:cs typeface="Arabic Typesetting" panose="020B0604020202020204" pitchFamily="66" charset="-78"/>
              </a:rPr>
              <a:t>η  </a:t>
            </a:r>
            <a:r>
              <a:rPr lang="el-GR" sz="1200" cap="none" dirty="0">
                <a:solidFill>
                  <a:srgbClr val="FFFFFF"/>
                </a:solidFill>
                <a:latin typeface="Arial Narrow" panose="020B0606020202030204" pitchFamily="34" charset="0"/>
                <a:cs typeface="Arabic Typesetting" panose="020B0604020202020204" pitchFamily="66" charset="-78"/>
              </a:rPr>
              <a:t>Ενημερωτική καμπάνια</a:t>
            </a:r>
            <a:endParaRPr lang="en-GB" sz="1200" cap="none" dirty="0">
              <a:solidFill>
                <a:srgbClr val="FFFFFF"/>
              </a:solidFill>
              <a:latin typeface="Arial Narrow" panose="020B0606020202030204" pitchFamily="34" charset="0"/>
              <a:cs typeface="Arabic Typesetting" panose="020B0604020202020204" pitchFamily="66" charset="-78"/>
            </a:endParaRPr>
          </a:p>
        </p:txBody>
      </p:sp>
      <p:sp>
        <p:nvSpPr>
          <p:cNvPr id="11" name="Título 1">
            <a:extLst>
              <a:ext uri="{FF2B5EF4-FFF2-40B4-BE49-F238E27FC236}">
                <a16:creationId xmlns:a16="http://schemas.microsoft.com/office/drawing/2014/main" id="{45757979-8A98-463C-85C6-99B2C188D897}"/>
              </a:ext>
            </a:extLst>
          </p:cNvPr>
          <p:cNvSpPr txBox="1">
            <a:spLocks/>
          </p:cNvSpPr>
          <p:nvPr/>
        </p:nvSpPr>
        <p:spPr>
          <a:xfrm>
            <a:off x="565770" y="445121"/>
            <a:ext cx="3673084" cy="3063978"/>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Bahnschrift Light SemiCondensed" panose="020B0502040204020203" pitchFamily="34" charset="0"/>
                <a:ea typeface="+mj-ea"/>
                <a:cs typeface="+mj-cs"/>
              </a:defRPr>
            </a:lvl1pPr>
          </a:lstStyle>
          <a:p>
            <a:r>
              <a:rPr lang="el-GR" sz="3200" b="1" dirty="0">
                <a:solidFill>
                  <a:schemeClr val="bg1"/>
                </a:solidFill>
                <a:effectLst>
                  <a:outerShdw blurRad="38100" dist="38100" dir="2700000" algn="tl">
                    <a:srgbClr val="000000">
                      <a:alpha val="43137"/>
                    </a:srgbClr>
                  </a:outerShdw>
                </a:effectLst>
                <a:latin typeface="Bahnschrift SemiBold SemiConden" panose="020B0502040204020203" pitchFamily="34" charset="0"/>
              </a:rPr>
              <a:t>Ενίσχυση δεξιοτήτων των τεχνιτών οικοδομικών εργασιών στις μεθόδους ξύλινων κατασκευών για ενεργειακά αποδοτικά κτίρια</a:t>
            </a:r>
            <a:endParaRPr lang="es-ES" sz="1400" dirty="0">
              <a:solidFill>
                <a:schemeClr val="bg1"/>
              </a:solidFill>
              <a:effectLst>
                <a:outerShdw blurRad="38100" dist="38100" dir="2700000" algn="tl">
                  <a:srgbClr val="000000">
                    <a:alpha val="43137"/>
                  </a:srgbClr>
                </a:outerShdw>
              </a:effectLst>
              <a:latin typeface="Bahnschrift SemiBold SemiConden" panose="020B0502040204020203" pitchFamily="34" charset="0"/>
            </a:endParaRPr>
          </a:p>
        </p:txBody>
      </p:sp>
    </p:spTree>
    <p:extLst>
      <p:ext uri="{BB962C8B-B14F-4D97-AF65-F5344CB8AC3E}">
        <p14:creationId xmlns:p14="http://schemas.microsoft.com/office/powerpoint/2010/main" val="4218881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BE8BFB-52D6-4E9A-8CD2-E65EC35284C6}"/>
              </a:ext>
            </a:extLst>
          </p:cNvPr>
          <p:cNvSpPr>
            <a:spLocks noGrp="1"/>
          </p:cNvSpPr>
          <p:nvPr>
            <p:ph type="title"/>
          </p:nvPr>
        </p:nvSpPr>
        <p:spPr/>
        <p:txBody>
          <a:bodyPr/>
          <a:lstStyle/>
          <a:p>
            <a:r>
              <a:rPr lang="el-GR" dirty="0"/>
              <a:t>ΕΡΕΥΝΗΤΙΚΕΣ ΔΡΑΣΤΗΡΙΟΤΗΤΕΣ</a:t>
            </a:r>
            <a:endParaRPr lang="de-DE" dirty="0"/>
          </a:p>
        </p:txBody>
      </p:sp>
      <p:sp>
        <p:nvSpPr>
          <p:cNvPr id="4" name="Rectángulo 1">
            <a:extLst>
              <a:ext uri="{FF2B5EF4-FFF2-40B4-BE49-F238E27FC236}">
                <a16:creationId xmlns:a16="http://schemas.microsoft.com/office/drawing/2014/main" id="{8301A81D-A773-4BA3-A218-B7EE7EB67384}"/>
              </a:ext>
            </a:extLst>
          </p:cNvPr>
          <p:cNvSpPr/>
          <p:nvPr/>
        </p:nvSpPr>
        <p:spPr>
          <a:xfrm>
            <a:off x="1097280" y="1586300"/>
            <a:ext cx="6952528" cy="707886"/>
          </a:xfrm>
          <a:prstGeom prst="rect">
            <a:avLst/>
          </a:prstGeom>
        </p:spPr>
        <p:txBody>
          <a:bodyPr wrap="square">
            <a:spAutoFit/>
          </a:bodyPr>
          <a:lstStyle/>
          <a:p>
            <a:pPr lvl="0" algn="just">
              <a:buClr>
                <a:srgbClr val="00B050"/>
              </a:buClr>
            </a:pPr>
            <a:r>
              <a:rPr lang="en-US" sz="2000" b="1" dirty="0">
                <a:solidFill>
                  <a:prstClr val="black">
                    <a:hueOff val="0"/>
                    <a:satOff val="0"/>
                    <a:lumOff val="0"/>
                    <a:alphaOff val="0"/>
                  </a:prstClr>
                </a:solidFill>
                <a:latin typeface="Bahnschrift SemiBold SemiConden" panose="020B0502040204020203" pitchFamily="34" charset="0"/>
              </a:rPr>
              <a:t>O2-T1</a:t>
            </a:r>
            <a:r>
              <a:rPr lang="el-GR" sz="2000" b="1" dirty="0">
                <a:solidFill>
                  <a:prstClr val="black">
                    <a:hueOff val="0"/>
                    <a:satOff val="0"/>
                    <a:lumOff val="0"/>
                    <a:alphaOff val="0"/>
                  </a:prstClr>
                </a:solidFill>
                <a:latin typeface="Bahnschrift SemiBold SemiConden" panose="020B0502040204020203" pitchFamily="34" charset="0"/>
              </a:rPr>
              <a:t> ΟΡΙΖΟΝΤΑΣ ΤΟ ΠΡΟΓΡΑΜΜΑ ΣΠΟΥΔΩΝ &amp; ΤΙΣ ΜΑΘΗΣΙΑΚΕΣ ΕΝΟΤΗΤΕΣ</a:t>
            </a:r>
            <a:r>
              <a:rPr lang="en-US" sz="2000" b="1" dirty="0">
                <a:solidFill>
                  <a:prstClr val="black">
                    <a:hueOff val="0"/>
                    <a:satOff val="0"/>
                    <a:lumOff val="0"/>
                    <a:alphaOff val="0"/>
                  </a:prstClr>
                </a:solidFill>
                <a:latin typeface="Bahnschrift SemiBold SemiConden" panose="020B0502040204020203" pitchFamily="34" charset="0"/>
              </a:rPr>
              <a:t> </a:t>
            </a:r>
            <a:endParaRPr lang="es-ES" sz="2000" b="1" dirty="0">
              <a:solidFill>
                <a:prstClr val="black">
                  <a:hueOff val="0"/>
                  <a:satOff val="0"/>
                  <a:lumOff val="0"/>
                  <a:alphaOff val="0"/>
                </a:prstClr>
              </a:solidFill>
              <a:latin typeface="Bahnschrift SemiBold SemiConden" panose="020B0502040204020203" pitchFamily="34" charset="0"/>
            </a:endParaRPr>
          </a:p>
        </p:txBody>
      </p:sp>
      <p:graphicFrame>
        <p:nvGraphicFramePr>
          <p:cNvPr id="5" name="Diagrama 4">
            <a:extLst>
              <a:ext uri="{FF2B5EF4-FFF2-40B4-BE49-F238E27FC236}">
                <a16:creationId xmlns:a16="http://schemas.microsoft.com/office/drawing/2014/main" id="{718A4DBF-63CA-4D46-A5EE-13D8E33E4C96}"/>
              </a:ext>
            </a:extLst>
          </p:cNvPr>
          <p:cNvGraphicFramePr/>
          <p:nvPr>
            <p:extLst>
              <p:ext uri="{D42A27DB-BD31-4B8C-83A1-F6EECF244321}">
                <p14:modId xmlns:p14="http://schemas.microsoft.com/office/powerpoint/2010/main" val="1963395859"/>
              </p:ext>
            </p:extLst>
          </p:nvPr>
        </p:nvGraphicFramePr>
        <p:xfrm>
          <a:off x="1097280" y="2137470"/>
          <a:ext cx="10058400" cy="4072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Passiv | Jelovica prefabricated wooden houses from central Europe">
            <a:extLst>
              <a:ext uri="{FF2B5EF4-FFF2-40B4-BE49-F238E27FC236}">
                <a16:creationId xmlns:a16="http://schemas.microsoft.com/office/drawing/2014/main" id="{15075828-B245-47B2-A36D-484632C39D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43844" y="4273029"/>
            <a:ext cx="1213493" cy="1936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868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42776A-BDCA-4BCB-8FD2-7C49630088FC}"/>
              </a:ext>
            </a:extLst>
          </p:cNvPr>
          <p:cNvSpPr>
            <a:spLocks noGrp="1"/>
          </p:cNvSpPr>
          <p:nvPr>
            <p:ph type="title"/>
          </p:nvPr>
        </p:nvSpPr>
        <p:spPr>
          <a:xfrm>
            <a:off x="1645542" y="609600"/>
            <a:ext cx="9479280" cy="899160"/>
          </a:xfrm>
        </p:spPr>
        <p:txBody>
          <a:bodyPr/>
          <a:lstStyle/>
          <a:p>
            <a:r>
              <a:rPr lang="el-GR" dirty="0"/>
              <a:t>Η ΚΟΙΝΟΠΡΑΞΙΑ</a:t>
            </a:r>
            <a:endParaRPr lang="de-DE" dirty="0"/>
          </a:p>
        </p:txBody>
      </p:sp>
      <p:sp>
        <p:nvSpPr>
          <p:cNvPr id="5" name="Rectángulo 5">
            <a:extLst>
              <a:ext uri="{FF2B5EF4-FFF2-40B4-BE49-F238E27FC236}">
                <a16:creationId xmlns:a16="http://schemas.microsoft.com/office/drawing/2014/main" id="{C5B8EEDC-2A4B-411F-B9E6-6C1C331D1D68}"/>
              </a:ext>
            </a:extLst>
          </p:cNvPr>
          <p:cNvSpPr/>
          <p:nvPr/>
        </p:nvSpPr>
        <p:spPr>
          <a:xfrm>
            <a:off x="1036320" y="1737361"/>
            <a:ext cx="2002030" cy="4403440"/>
          </a:xfrm>
          <a:prstGeom prst="rect">
            <a:avLst/>
          </a:prstGeom>
          <a:ln>
            <a:solidFill>
              <a:schemeClr val="accent5">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sz="1700" b="1" dirty="0">
              <a:solidFill>
                <a:schemeClr val="tx1"/>
              </a:solidFill>
              <a:effectLst>
                <a:outerShdw blurRad="38100" dist="38100" dir="2700000" algn="tl">
                  <a:srgbClr val="000000">
                    <a:alpha val="43137"/>
                  </a:srgbClr>
                </a:outerShdw>
              </a:effectLst>
            </a:endParaRPr>
          </a:p>
          <a:p>
            <a:pPr algn="ctr"/>
            <a:endParaRPr lang="es-ES" sz="1700" b="1" dirty="0">
              <a:solidFill>
                <a:schemeClr val="tx1"/>
              </a:solidFill>
              <a:effectLst>
                <a:outerShdw blurRad="38100" dist="38100" dir="2700000" algn="tl">
                  <a:srgbClr val="000000">
                    <a:alpha val="43137"/>
                  </a:srgbClr>
                </a:outerShdw>
              </a:effectLst>
            </a:endParaRPr>
          </a:p>
          <a:p>
            <a:pPr algn="ctr"/>
            <a:r>
              <a:rPr lang="es-ES" b="1" dirty="0">
                <a:solidFill>
                  <a:schemeClr val="tx1"/>
                </a:solidFill>
                <a:latin typeface="Bahnschrift Light SemiCondensed" panose="020B0502040204020203" pitchFamily="34" charset="0"/>
              </a:rPr>
              <a:t>Holzcluster Steiermark</a:t>
            </a:r>
          </a:p>
          <a:p>
            <a:pPr algn="ctr"/>
            <a:endParaRPr lang="es-ES" sz="1700" b="1" dirty="0">
              <a:solidFill>
                <a:schemeClr val="tx1"/>
              </a:solidFill>
            </a:endParaRPr>
          </a:p>
          <a:p>
            <a:pPr algn="ctr"/>
            <a:r>
              <a:rPr lang="el-GR" sz="1600" dirty="0">
                <a:solidFill>
                  <a:schemeClr val="tx1"/>
                </a:solidFill>
              </a:rPr>
              <a:t>Κορυφαία ομάδα στο </a:t>
            </a:r>
            <a:r>
              <a:rPr lang="el-GR" sz="1600" dirty="0" err="1">
                <a:solidFill>
                  <a:schemeClr val="tx1"/>
                </a:solidFill>
              </a:rPr>
              <a:t>Γκράτζ</a:t>
            </a:r>
            <a:r>
              <a:rPr lang="el-GR" sz="1600" dirty="0">
                <a:solidFill>
                  <a:schemeClr val="tx1"/>
                </a:solidFill>
              </a:rPr>
              <a:t> που ασχολείται με την ανάπτυξη και υλοποίηση έργων που βασίζονται στην αξία του Ξύλου, με έμφαση στις ξύλινες κατασκευές.</a:t>
            </a:r>
            <a:r>
              <a:rPr lang="en-US" sz="1600" dirty="0">
                <a:solidFill>
                  <a:schemeClr val="tx1"/>
                </a:solidFill>
              </a:rPr>
              <a:t> </a:t>
            </a:r>
          </a:p>
        </p:txBody>
      </p:sp>
      <p:sp>
        <p:nvSpPr>
          <p:cNvPr id="6" name="Rectángulo 9">
            <a:extLst>
              <a:ext uri="{FF2B5EF4-FFF2-40B4-BE49-F238E27FC236}">
                <a16:creationId xmlns:a16="http://schemas.microsoft.com/office/drawing/2014/main" id="{4F0833E0-8E55-42DC-98AB-A7241BD8EA45}"/>
              </a:ext>
            </a:extLst>
          </p:cNvPr>
          <p:cNvSpPr/>
          <p:nvPr/>
        </p:nvSpPr>
        <p:spPr>
          <a:xfrm>
            <a:off x="3194328" y="1737360"/>
            <a:ext cx="1883703" cy="4403440"/>
          </a:xfrm>
          <a:prstGeom prst="rect">
            <a:avLst/>
          </a:prstGeom>
          <a:ln>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sz="1700" b="1" dirty="0">
              <a:solidFill>
                <a:schemeClr val="tx1"/>
              </a:solidFill>
              <a:effectLst>
                <a:outerShdw blurRad="38100" dist="38100" dir="2700000" algn="tl">
                  <a:srgbClr val="000000">
                    <a:alpha val="43137"/>
                  </a:srgbClr>
                </a:outerShdw>
              </a:effectLst>
            </a:endParaRPr>
          </a:p>
          <a:p>
            <a:pPr lvl="0" algn="ctr"/>
            <a:endParaRPr lang="en-GB" sz="1700" b="1" dirty="0">
              <a:solidFill>
                <a:schemeClr val="tx1"/>
              </a:solidFill>
              <a:effectLst>
                <a:outerShdw blurRad="38100" dist="38100" dir="2700000" algn="tl">
                  <a:srgbClr val="000000">
                    <a:alpha val="43137"/>
                  </a:srgbClr>
                </a:outerShdw>
              </a:effectLst>
            </a:endParaRPr>
          </a:p>
          <a:p>
            <a:pPr lvl="0" algn="ctr"/>
            <a:endParaRPr lang="en-GB" sz="1700" b="1" dirty="0">
              <a:solidFill>
                <a:schemeClr val="tx1"/>
              </a:solidFill>
              <a:effectLst>
                <a:outerShdw blurRad="38100" dist="38100" dir="2700000" algn="tl">
                  <a:srgbClr val="000000">
                    <a:alpha val="43137"/>
                  </a:srgbClr>
                </a:outerShdw>
              </a:effectLst>
            </a:endParaRPr>
          </a:p>
          <a:p>
            <a:pPr lvl="0" algn="ctr"/>
            <a:r>
              <a:rPr lang="en-GB" b="1" dirty="0">
                <a:solidFill>
                  <a:schemeClr val="tx1"/>
                </a:solidFill>
                <a:latin typeface="Bahnschrift Light SemiCondensed" panose="020B0502040204020203" pitchFamily="34" charset="0"/>
              </a:rPr>
              <a:t>EXELIA</a:t>
            </a:r>
            <a:endParaRPr lang="el-GR" b="1" dirty="0">
              <a:solidFill>
                <a:schemeClr val="tx1"/>
              </a:solidFill>
              <a:latin typeface="Bahnschrift Light SemiCondensed" panose="020B0502040204020203" pitchFamily="34" charset="0"/>
            </a:endParaRPr>
          </a:p>
          <a:p>
            <a:pPr lvl="0" algn="ctr"/>
            <a:endParaRPr lang="en-GB" sz="1600" dirty="0">
              <a:solidFill>
                <a:schemeClr val="tx1"/>
              </a:solidFill>
            </a:endParaRPr>
          </a:p>
          <a:p>
            <a:pPr lvl="0" algn="ctr"/>
            <a:r>
              <a:rPr lang="el-GR" sz="1600" dirty="0">
                <a:solidFill>
                  <a:schemeClr val="tx1"/>
                </a:solidFill>
              </a:rPr>
              <a:t>Εταιρία δημιουργικών μαθησιακών λύσεων με έδρα στην Αθήνα, Ελλάδα που ειδικεύεται στην επαγγελματική κατάρτιση με καινοτόμες μεθοδολογίες.</a:t>
            </a:r>
            <a:endParaRPr lang="en-US" sz="1600" dirty="0">
              <a:solidFill>
                <a:schemeClr val="tx1"/>
              </a:solidFill>
            </a:endParaRPr>
          </a:p>
          <a:p>
            <a:pPr algn="ctr"/>
            <a:endParaRPr lang="es-ES" sz="1700" b="1" dirty="0">
              <a:solidFill>
                <a:schemeClr val="tx1"/>
              </a:solidFill>
              <a:latin typeface="Speak Pro" panose="020F0502020204030204"/>
            </a:endParaRPr>
          </a:p>
        </p:txBody>
      </p:sp>
      <p:sp>
        <p:nvSpPr>
          <p:cNvPr id="7" name="Rectángulo 10">
            <a:extLst>
              <a:ext uri="{FF2B5EF4-FFF2-40B4-BE49-F238E27FC236}">
                <a16:creationId xmlns:a16="http://schemas.microsoft.com/office/drawing/2014/main" id="{36210237-4C84-4DD7-99C1-618FF6171C5C}"/>
              </a:ext>
            </a:extLst>
          </p:cNvPr>
          <p:cNvSpPr/>
          <p:nvPr/>
        </p:nvSpPr>
        <p:spPr>
          <a:xfrm>
            <a:off x="5232115" y="1737360"/>
            <a:ext cx="1883703" cy="4403440"/>
          </a:xfrm>
          <a:prstGeom prst="rect">
            <a:avLst/>
          </a:prstGeom>
          <a:solidFill>
            <a:schemeClr val="bg1"/>
          </a:solidFill>
          <a:ln>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b="1" dirty="0">
              <a:solidFill>
                <a:schemeClr val="tx1"/>
              </a:solidFill>
              <a:latin typeface="Bahnschrift Light SemiCondensed" panose="020B0502040204020203" pitchFamily="34" charset="0"/>
            </a:endParaRPr>
          </a:p>
          <a:p>
            <a:pPr algn="ctr"/>
            <a:endParaRPr lang="es-ES" b="1" dirty="0">
              <a:solidFill>
                <a:schemeClr val="tx1"/>
              </a:solidFill>
              <a:latin typeface="Bahnschrift Light SemiCondensed" panose="020B0502040204020203" pitchFamily="34" charset="0"/>
            </a:endParaRPr>
          </a:p>
          <a:p>
            <a:pPr algn="ctr"/>
            <a:endParaRPr lang="es-ES" b="1" dirty="0">
              <a:solidFill>
                <a:schemeClr val="tx1"/>
              </a:solidFill>
              <a:latin typeface="Bahnschrift Light SemiCondensed" panose="020B0502040204020203" pitchFamily="34" charset="0"/>
            </a:endParaRPr>
          </a:p>
          <a:p>
            <a:pPr algn="ctr"/>
            <a:r>
              <a:rPr lang="es-ES" b="1" dirty="0">
                <a:solidFill>
                  <a:schemeClr val="tx1"/>
                </a:solidFill>
                <a:latin typeface="Bahnschrift Light SemiCondensed" panose="020B0502040204020203" pitchFamily="34" charset="0"/>
              </a:rPr>
              <a:t>LVT</a:t>
            </a:r>
            <a:endParaRPr lang="el-GR" b="1" dirty="0">
              <a:solidFill>
                <a:schemeClr val="tx1"/>
              </a:solidFill>
              <a:latin typeface="Bahnschrift Light SemiCondensed" panose="020B0502040204020203" pitchFamily="34" charset="0"/>
            </a:endParaRPr>
          </a:p>
          <a:p>
            <a:pPr algn="ctr"/>
            <a:r>
              <a:rPr lang="el-GR" sz="1600" dirty="0">
                <a:solidFill>
                  <a:schemeClr val="tx1"/>
                </a:solidFill>
              </a:rPr>
              <a:t>Φημισμένη σχολή τεχνικής εκπαίδευσης στη Λετονία που παρέχει προγράμματα επαγγελματικής εκπαίδευσης, μεταξύ άλλων και στον κατασκευαστικό αλλά και ξυλουργικό τομέα.</a:t>
            </a:r>
            <a:endParaRPr lang="en-US" sz="1600" dirty="0">
              <a:solidFill>
                <a:schemeClr val="tx1"/>
              </a:solidFill>
            </a:endParaRPr>
          </a:p>
        </p:txBody>
      </p:sp>
      <p:sp>
        <p:nvSpPr>
          <p:cNvPr id="8" name="Rectángulo 11">
            <a:extLst>
              <a:ext uri="{FF2B5EF4-FFF2-40B4-BE49-F238E27FC236}">
                <a16:creationId xmlns:a16="http://schemas.microsoft.com/office/drawing/2014/main" id="{B7E1BA22-37F5-4494-8FE3-06E58FE9E8BD}"/>
              </a:ext>
            </a:extLst>
          </p:cNvPr>
          <p:cNvSpPr/>
          <p:nvPr/>
        </p:nvSpPr>
        <p:spPr>
          <a:xfrm>
            <a:off x="7270849" y="1737360"/>
            <a:ext cx="1882683" cy="4403440"/>
          </a:xfrm>
          <a:prstGeom prst="rect">
            <a:avLst/>
          </a:prstGeom>
          <a:ln>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b="1" dirty="0">
              <a:solidFill>
                <a:schemeClr val="tx1"/>
              </a:solidFill>
              <a:latin typeface="Bahnschrift Light SemiCondensed" panose="020B0502040204020203" pitchFamily="34" charset="0"/>
            </a:endParaRPr>
          </a:p>
          <a:p>
            <a:pPr lvl="0" algn="ctr"/>
            <a:endParaRPr lang="en-US" b="1" dirty="0">
              <a:solidFill>
                <a:schemeClr val="tx1"/>
              </a:solidFill>
              <a:latin typeface="Bahnschrift Light SemiCondensed" panose="020B0502040204020203" pitchFamily="34" charset="0"/>
            </a:endParaRPr>
          </a:p>
          <a:p>
            <a:pPr lvl="0" algn="ctr"/>
            <a:r>
              <a:rPr lang="el-GR" b="1" dirty="0">
                <a:solidFill>
                  <a:schemeClr val="tx1"/>
                </a:solidFill>
                <a:latin typeface="Bahnschrift Light SemiCondensed" panose="020B0502040204020203" pitchFamily="34" charset="0"/>
              </a:rPr>
              <a:t>Πολυτεχνική Σχολή της Βαλένθιας</a:t>
            </a:r>
            <a:endParaRPr lang="en-GB" b="1" dirty="0">
              <a:solidFill>
                <a:schemeClr val="tx1"/>
              </a:solidFill>
              <a:latin typeface="Bahnschrift Light SemiCondensed" panose="020B0502040204020203" pitchFamily="34" charset="0"/>
            </a:endParaRPr>
          </a:p>
          <a:p>
            <a:pPr lvl="0" algn="ctr"/>
            <a:endParaRPr lang="en-GB" sz="1600" dirty="0">
              <a:solidFill>
                <a:schemeClr val="tx1"/>
              </a:solidFill>
            </a:endParaRPr>
          </a:p>
          <a:p>
            <a:pPr lvl="0" algn="ctr"/>
            <a:r>
              <a:rPr lang="el-GR" sz="1600" dirty="0">
                <a:solidFill>
                  <a:schemeClr val="tx1"/>
                </a:solidFill>
              </a:rPr>
              <a:t>Δημόσιο ακαδημαϊκό ινστιτούτο, αφιερωμένο στην έρευνα και εκπαίδευση στον τομέα των κατασκευαστικών τεχνολογιών.</a:t>
            </a:r>
            <a:endParaRPr lang="en-US" sz="1600" dirty="0">
              <a:solidFill>
                <a:schemeClr val="tx1"/>
              </a:solidFill>
            </a:endParaRPr>
          </a:p>
        </p:txBody>
      </p:sp>
      <p:pic>
        <p:nvPicPr>
          <p:cNvPr id="9" name="Imagen 13">
            <a:extLst>
              <a:ext uri="{FF2B5EF4-FFF2-40B4-BE49-F238E27FC236}">
                <a16:creationId xmlns:a16="http://schemas.microsoft.com/office/drawing/2014/main" id="{22214AEC-58CA-496D-9E77-D2331887A4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1281" y="1856602"/>
            <a:ext cx="1829796" cy="519348"/>
          </a:xfrm>
          <a:prstGeom prst="rect">
            <a:avLst/>
          </a:prstGeom>
          <a:ln>
            <a:noFill/>
          </a:ln>
        </p:spPr>
      </p:pic>
      <p:pic>
        <p:nvPicPr>
          <p:cNvPr id="10" name="Imagen 16">
            <a:extLst>
              <a:ext uri="{FF2B5EF4-FFF2-40B4-BE49-F238E27FC236}">
                <a16:creationId xmlns:a16="http://schemas.microsoft.com/office/drawing/2014/main" id="{7D0A4A3B-7F9D-4256-A892-AC4671B61D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2729" y="1851848"/>
            <a:ext cx="1389212" cy="604657"/>
          </a:xfrm>
          <a:prstGeom prst="rect">
            <a:avLst/>
          </a:prstGeom>
          <a:ln>
            <a:noFill/>
          </a:ln>
        </p:spPr>
      </p:pic>
      <p:pic>
        <p:nvPicPr>
          <p:cNvPr id="11" name="Imagen 20">
            <a:extLst>
              <a:ext uri="{FF2B5EF4-FFF2-40B4-BE49-F238E27FC236}">
                <a16:creationId xmlns:a16="http://schemas.microsoft.com/office/drawing/2014/main" id="{A70050B3-B166-4A41-AEC4-63D42C2678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8834" y="1857643"/>
            <a:ext cx="1324038" cy="620841"/>
          </a:xfrm>
          <a:prstGeom prst="rect">
            <a:avLst/>
          </a:prstGeom>
        </p:spPr>
      </p:pic>
      <p:pic>
        <p:nvPicPr>
          <p:cNvPr id="12" name="Imagen 23">
            <a:extLst>
              <a:ext uri="{FF2B5EF4-FFF2-40B4-BE49-F238E27FC236}">
                <a16:creationId xmlns:a16="http://schemas.microsoft.com/office/drawing/2014/main" id="{5D9CA7DA-1336-440F-94B1-29E5C97624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2249" y="1851848"/>
            <a:ext cx="1826216" cy="643774"/>
          </a:xfrm>
          <a:prstGeom prst="rect">
            <a:avLst/>
          </a:prstGeom>
        </p:spPr>
      </p:pic>
      <p:sp>
        <p:nvSpPr>
          <p:cNvPr id="13" name="Rectángulo 26">
            <a:extLst>
              <a:ext uri="{FF2B5EF4-FFF2-40B4-BE49-F238E27FC236}">
                <a16:creationId xmlns:a16="http://schemas.microsoft.com/office/drawing/2014/main" id="{FA721AF2-7DE9-42E3-AAE8-7B736FC5181E}"/>
              </a:ext>
            </a:extLst>
          </p:cNvPr>
          <p:cNvSpPr/>
          <p:nvPr/>
        </p:nvSpPr>
        <p:spPr>
          <a:xfrm>
            <a:off x="9308563" y="1737360"/>
            <a:ext cx="1941186" cy="4403440"/>
          </a:xfrm>
          <a:prstGeom prst="rect">
            <a:avLst/>
          </a:prstGeom>
          <a:ln>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b="1" dirty="0">
                <a:solidFill>
                  <a:schemeClr val="tx1"/>
                </a:solidFill>
                <a:latin typeface="Bahnschrift Light SemiCondensed" panose="020B0502040204020203" pitchFamily="34" charset="0"/>
              </a:rPr>
              <a:t>Woodpolis</a:t>
            </a:r>
          </a:p>
          <a:p>
            <a:pPr algn="ctr"/>
            <a:endParaRPr lang="es-ES" b="1" dirty="0">
              <a:solidFill>
                <a:schemeClr val="tx1"/>
              </a:solidFill>
              <a:latin typeface="Bahnschrift Light SemiCondensed" panose="020B0502040204020203" pitchFamily="34" charset="0"/>
            </a:endParaRPr>
          </a:p>
          <a:p>
            <a:pPr algn="ctr"/>
            <a:r>
              <a:rPr lang="el-GR" altLang="el-GR" sz="1600" dirty="0">
                <a:solidFill>
                  <a:schemeClr val="tx1"/>
                </a:solidFill>
              </a:rPr>
              <a:t>Εμπειρογνώμονας που παρέχει υπηρεσίες κατάρτισης και ανάπτυξης προϊόντων για την κατασκευή ξύλου, με έδρα τη Φινλανδία</a:t>
            </a:r>
            <a:r>
              <a:rPr lang="el-GR" altLang="el-GR" sz="1600" dirty="0">
                <a:solidFill>
                  <a:schemeClr val="tx1"/>
                </a:solidFill>
                <a:latin typeface="Arial Unicode MS"/>
              </a:rPr>
              <a:t>.</a:t>
            </a:r>
            <a:endParaRPr lang="en-US" sz="1600" dirty="0">
              <a:solidFill>
                <a:schemeClr val="tx1"/>
              </a:solidFill>
            </a:endParaRPr>
          </a:p>
        </p:txBody>
      </p:sp>
      <p:pic>
        <p:nvPicPr>
          <p:cNvPr id="14" name="Imagen 28">
            <a:extLst>
              <a:ext uri="{FF2B5EF4-FFF2-40B4-BE49-F238E27FC236}">
                <a16:creationId xmlns:a16="http://schemas.microsoft.com/office/drawing/2014/main" id="{FC07A4BE-5345-425C-98A3-58C217A8B9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33489" y="1938997"/>
            <a:ext cx="1691333" cy="517508"/>
          </a:xfrm>
          <a:prstGeom prst="rect">
            <a:avLst/>
          </a:prstGeom>
        </p:spPr>
      </p:pic>
    </p:spTree>
    <p:extLst>
      <p:ext uri="{BB962C8B-B14F-4D97-AF65-F5344CB8AC3E}">
        <p14:creationId xmlns:p14="http://schemas.microsoft.com/office/powerpoint/2010/main" val="1301897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1847B5BC-FF39-4437-A2DC-E074553BF618}"/>
              </a:ext>
            </a:extLst>
          </p:cNvPr>
          <p:cNvSpPr>
            <a:spLocks noGrp="1"/>
          </p:cNvSpPr>
          <p:nvPr>
            <p:ph type="ctrTitle"/>
          </p:nvPr>
        </p:nvSpPr>
        <p:spPr>
          <a:xfrm>
            <a:off x="815052" y="1157477"/>
            <a:ext cx="10834275" cy="3975467"/>
          </a:xfrm>
        </p:spPr>
        <p:txBody>
          <a:bodyPr>
            <a:normAutofit fontScale="90000"/>
          </a:bodyPr>
          <a:lstStyle/>
          <a:p>
            <a:r>
              <a:rPr lang="el-GR" sz="2800" b="1" dirty="0"/>
              <a:t>                              </a:t>
            </a:r>
            <a:br>
              <a:rPr lang="el-GR" sz="2800" b="1" dirty="0"/>
            </a:br>
            <a:br>
              <a:rPr lang="el-GR" sz="2800" b="1" dirty="0"/>
            </a:br>
            <a:br>
              <a:rPr lang="el-GR" sz="2800" b="1" dirty="0"/>
            </a:br>
            <a:br>
              <a:rPr lang="el-GR" sz="2800" b="1" dirty="0"/>
            </a:br>
            <a:br>
              <a:rPr lang="el-GR" sz="2800" b="1" dirty="0"/>
            </a:br>
            <a:br>
              <a:rPr lang="el-GR" sz="2800" b="1" dirty="0"/>
            </a:br>
            <a:r>
              <a:rPr lang="el-GR" sz="2800" b="1" dirty="0"/>
              <a:t>                                                                                                                                   				</a:t>
            </a:r>
            <a:br>
              <a:rPr lang="el-GR" sz="2800" b="1" dirty="0"/>
            </a:br>
            <a:br>
              <a:rPr lang="el-GR" sz="2800" b="1" dirty="0"/>
            </a:br>
            <a:br>
              <a:rPr lang="el-GR" sz="2800" b="1" dirty="0"/>
            </a:br>
            <a:br>
              <a:rPr lang="el-GR" sz="2800" b="1" dirty="0"/>
            </a:br>
            <a:br>
              <a:rPr lang="es-ES" sz="3600" b="1" dirty="0"/>
            </a:br>
            <a:br>
              <a:rPr lang="es-ES" sz="3600" b="1" dirty="0">
                <a:solidFill>
                  <a:schemeClr val="tx1"/>
                </a:solidFill>
              </a:rPr>
            </a:br>
            <a:r>
              <a:rPr lang="es-ES" sz="3600" b="1" dirty="0">
                <a:solidFill>
                  <a:schemeClr val="tx1"/>
                </a:solidFill>
              </a:rPr>
              <a:t>      </a:t>
            </a:r>
            <a:br>
              <a:rPr lang="lt-LT" sz="2000" dirty="0">
                <a:solidFill>
                  <a:schemeClr val="tx1"/>
                </a:solidFill>
                <a:latin typeface="+mn-lt"/>
                <a:ea typeface="+mn-ea"/>
                <a:cs typeface="+mn-cs"/>
              </a:rPr>
            </a:br>
            <a:r>
              <a:rPr lang="en-GB" sz="2000" dirty="0">
                <a:solidFill>
                  <a:schemeClr val="tx1"/>
                </a:solidFill>
                <a:latin typeface="+mn-lt"/>
                <a:ea typeface="+mn-ea"/>
                <a:cs typeface="+mn-cs"/>
              </a:rPr>
              <a:t>           </a:t>
            </a:r>
            <a:r>
              <a:rPr lang="el-GR" sz="2000" dirty="0">
                <a:solidFill>
                  <a:schemeClr val="tx1"/>
                </a:solidFill>
                <a:latin typeface="+mn-lt"/>
                <a:ea typeface="+mn-ea"/>
                <a:cs typeface="+mn-cs"/>
              </a:rPr>
              <a:t>Υπεύθυνη Επικοινωνίας</a:t>
            </a:r>
            <a:r>
              <a:rPr lang="en-US" sz="2000" dirty="0">
                <a:solidFill>
                  <a:schemeClr val="tx1"/>
                </a:solidFill>
                <a:latin typeface="+mn-lt"/>
                <a:ea typeface="+mn-ea"/>
                <a:cs typeface="+mn-cs"/>
              </a:rPr>
              <a:t>: </a:t>
            </a:r>
            <a:r>
              <a:rPr lang="el-GR" sz="2000" dirty="0">
                <a:solidFill>
                  <a:schemeClr val="tx1"/>
                </a:solidFill>
                <a:latin typeface="+mn-lt"/>
                <a:ea typeface="+mn-ea"/>
                <a:cs typeface="+mn-cs"/>
              </a:rPr>
              <a:t>Μαρία Παυλοπούλου</a:t>
            </a:r>
            <a:br>
              <a:rPr lang="el-GR" sz="2000" dirty="0">
                <a:solidFill>
                  <a:schemeClr val="tx1"/>
                </a:solidFill>
                <a:latin typeface="+mn-lt"/>
                <a:ea typeface="+mn-ea"/>
                <a:cs typeface="+mn-cs"/>
              </a:rPr>
            </a:br>
            <a:r>
              <a:rPr lang="el-GR" sz="2000" b="1" dirty="0">
                <a:solidFill>
                  <a:schemeClr val="tx1"/>
                </a:solidFill>
                <a:latin typeface="+mn-lt"/>
                <a:ea typeface="+mn-ea"/>
                <a:cs typeface="+mn-cs"/>
              </a:rPr>
              <a:t>            </a:t>
            </a:r>
            <a:r>
              <a:rPr lang="en-US" sz="2000" b="1" dirty="0">
                <a:solidFill>
                  <a:schemeClr val="tx1"/>
                </a:solidFill>
                <a:latin typeface="+mn-lt"/>
                <a:ea typeface="+mn-ea"/>
                <a:cs typeface="+mn-cs"/>
              </a:rPr>
              <a:t>Email: </a:t>
            </a:r>
            <a:r>
              <a:rPr lang="en-GB" sz="2000" dirty="0" err="1">
                <a:solidFill>
                  <a:schemeClr val="tx1"/>
                </a:solidFill>
                <a:latin typeface="+mn-lt"/>
                <a:ea typeface="+mn-ea"/>
                <a:cs typeface="+mn-cs"/>
                <a:hlinkClick r:id="rId2"/>
              </a:rPr>
              <a:t>pavlopoulou</a:t>
            </a:r>
            <a:r>
              <a:rPr lang="en-US" sz="2000" dirty="0">
                <a:solidFill>
                  <a:schemeClr val="tx1"/>
                </a:solidFill>
                <a:latin typeface="+mn-lt"/>
                <a:ea typeface="+mn-ea"/>
                <a:cs typeface="+mn-cs"/>
                <a:hlinkClick r:id="rId2"/>
              </a:rPr>
              <a:t>@exelia.gr</a:t>
            </a:r>
            <a:br>
              <a:rPr lang="el-GR" sz="2000" dirty="0">
                <a:solidFill>
                  <a:schemeClr val="tx1"/>
                </a:solidFill>
                <a:latin typeface="+mn-lt"/>
                <a:ea typeface="+mn-ea"/>
                <a:cs typeface="+mn-cs"/>
              </a:rPr>
            </a:br>
            <a:br>
              <a:rPr lang="en-US" sz="2000" dirty="0">
                <a:solidFill>
                  <a:schemeClr val="tx1"/>
                </a:solidFill>
                <a:latin typeface="+mn-lt"/>
                <a:ea typeface="+mn-ea"/>
                <a:cs typeface="+mn-cs"/>
              </a:rPr>
            </a:br>
            <a:br>
              <a:rPr lang="el-GR" sz="2000" dirty="0">
                <a:solidFill>
                  <a:schemeClr val="tx1"/>
                </a:solidFill>
                <a:latin typeface="+mn-lt"/>
                <a:ea typeface="+mn-ea"/>
                <a:cs typeface="+mn-cs"/>
              </a:rPr>
            </a:br>
            <a:r>
              <a:rPr lang="en-GB" sz="2000" dirty="0">
                <a:solidFill>
                  <a:schemeClr val="tx1"/>
                </a:solidFill>
                <a:latin typeface="+mn-lt"/>
                <a:ea typeface="+mn-ea"/>
                <a:cs typeface="+mn-cs"/>
              </a:rPr>
              <a:t>                                                                                                          </a:t>
            </a:r>
            <a:br>
              <a:rPr lang="el-GR" sz="2000" dirty="0">
                <a:solidFill>
                  <a:schemeClr val="tx1"/>
                </a:solidFill>
                <a:latin typeface="+mn-lt"/>
                <a:ea typeface="+mn-ea"/>
                <a:cs typeface="+mn-cs"/>
              </a:rPr>
            </a:br>
            <a:r>
              <a:rPr lang="el-GR" sz="2000" dirty="0">
                <a:solidFill>
                  <a:schemeClr val="tx1"/>
                </a:solidFill>
                <a:latin typeface="+mn-lt"/>
                <a:ea typeface="+mn-ea"/>
                <a:cs typeface="+mn-cs"/>
              </a:rPr>
              <a:t>                                                                                   </a:t>
            </a:r>
            <a:r>
              <a:rPr lang="en-GB" sz="2000" dirty="0">
                <a:solidFill>
                  <a:srgbClr val="FF9933"/>
                </a:solidFill>
                <a:latin typeface="+mn-lt"/>
                <a:ea typeface="+mn-ea"/>
                <a:cs typeface="+mn-cs"/>
                <a:hlinkClick r:id="rId3">
                  <a:extLst>
                    <a:ext uri="{A12FA001-AC4F-418D-AE19-62706E023703}">
                      <ahyp:hlinkClr xmlns:ahyp="http://schemas.microsoft.com/office/drawing/2018/hyperlinkcolor" val="tx"/>
                    </a:ext>
                  </a:extLst>
                </a:hlinkClick>
              </a:rPr>
              <a:t>linkedin.com/company/</a:t>
            </a:r>
            <a:r>
              <a:rPr lang="en-GB" sz="2000" dirty="0" err="1">
                <a:solidFill>
                  <a:srgbClr val="FF9933"/>
                </a:solidFill>
                <a:latin typeface="+mn-lt"/>
                <a:ea typeface="+mn-ea"/>
                <a:cs typeface="+mn-cs"/>
                <a:hlinkClick r:id="rId3">
                  <a:extLst>
                    <a:ext uri="{A12FA001-AC4F-418D-AE19-62706E023703}">
                      <ahyp:hlinkClr xmlns:ahyp="http://schemas.microsoft.com/office/drawing/2018/hyperlinkcolor" val="tx"/>
                    </a:ext>
                  </a:extLst>
                </a:hlinkClick>
              </a:rPr>
              <a:t>upwoodeu</a:t>
            </a:r>
            <a:r>
              <a:rPr lang="en-GB" sz="2000" dirty="0">
                <a:solidFill>
                  <a:srgbClr val="FF9933"/>
                </a:solidFill>
                <a:latin typeface="+mn-lt"/>
                <a:ea typeface="+mn-ea"/>
                <a:cs typeface="+mn-cs"/>
                <a:hlinkClick r:id="rId3">
                  <a:extLst>
                    <a:ext uri="{A12FA001-AC4F-418D-AE19-62706E023703}">
                      <ahyp:hlinkClr xmlns:ahyp="http://schemas.microsoft.com/office/drawing/2018/hyperlinkcolor" val="tx"/>
                    </a:ext>
                  </a:extLst>
                </a:hlinkClick>
              </a:rPr>
              <a:t>/</a:t>
            </a:r>
            <a:br>
              <a:rPr lang="el-GR" sz="2000" dirty="0">
                <a:solidFill>
                  <a:srgbClr val="FF9933"/>
                </a:solidFill>
                <a:latin typeface="+mn-lt"/>
                <a:ea typeface="+mn-ea"/>
                <a:cs typeface="+mn-cs"/>
              </a:rPr>
            </a:br>
            <a:r>
              <a:rPr lang="en-GB" sz="2000" dirty="0">
                <a:solidFill>
                  <a:srgbClr val="FF6600"/>
                </a:solidFill>
                <a:latin typeface="+mn-lt"/>
                <a:ea typeface="+mn-ea"/>
                <a:cs typeface="+mn-cs"/>
              </a:rPr>
              <a:t>                    </a:t>
            </a:r>
            <a:br>
              <a:rPr lang="en-GB" sz="2000" dirty="0">
                <a:solidFill>
                  <a:srgbClr val="FF6600"/>
                </a:solidFill>
                <a:latin typeface="+mn-lt"/>
                <a:ea typeface="+mn-ea"/>
                <a:cs typeface="+mn-cs"/>
              </a:rPr>
            </a:br>
            <a:r>
              <a:rPr lang="en-GB" sz="2000" dirty="0">
                <a:solidFill>
                  <a:schemeClr val="tx1"/>
                </a:solidFill>
                <a:latin typeface="+mn-lt"/>
                <a:ea typeface="+mn-ea"/>
                <a:cs typeface="+mn-cs"/>
              </a:rPr>
              <a:t>                 </a:t>
            </a:r>
            <a:r>
              <a:rPr lang="en-GB" sz="2000" dirty="0">
                <a:solidFill>
                  <a:schemeClr val="tx1"/>
                </a:solidFill>
                <a:latin typeface="+mn-lt"/>
                <a:hlinkClick r:id="rId4"/>
              </a:rPr>
              <a:t>facebook.com/</a:t>
            </a:r>
            <a:r>
              <a:rPr lang="en-GB" sz="2000" dirty="0" err="1">
                <a:solidFill>
                  <a:schemeClr val="tx1"/>
                </a:solidFill>
                <a:latin typeface="+mn-lt"/>
                <a:hlinkClick r:id="rId4"/>
              </a:rPr>
              <a:t>upwoodproject</a:t>
            </a:r>
            <a:r>
              <a:rPr lang="en-GB" sz="2000" dirty="0">
                <a:solidFill>
                  <a:schemeClr val="tx1"/>
                </a:solidFill>
                <a:latin typeface="+mn-lt"/>
                <a:ea typeface="+mn-ea"/>
                <a:cs typeface="+mn-cs"/>
                <a:hlinkClick r:id="rId4"/>
              </a:rPr>
              <a:t>   </a:t>
            </a:r>
            <a:r>
              <a:rPr lang="en-GB" sz="2000" dirty="0">
                <a:solidFill>
                  <a:schemeClr val="tx1"/>
                </a:solidFill>
                <a:latin typeface="+mn-lt"/>
                <a:ea typeface="+mn-ea"/>
                <a:cs typeface="+mn-cs"/>
              </a:rPr>
              <a:t>                  </a:t>
            </a:r>
            <a:r>
              <a:rPr lang="el-GR" sz="2000" dirty="0">
                <a:solidFill>
                  <a:schemeClr val="tx1"/>
                </a:solidFill>
                <a:latin typeface="+mn-lt"/>
                <a:ea typeface="+mn-ea"/>
                <a:cs typeface="+mn-cs"/>
              </a:rPr>
              <a:t>         </a:t>
            </a:r>
            <a:r>
              <a:rPr lang="en-GB" sz="2000" dirty="0">
                <a:solidFill>
                  <a:schemeClr val="tx1"/>
                </a:solidFill>
                <a:latin typeface="+mn-lt"/>
                <a:ea typeface="+mn-ea"/>
                <a:cs typeface="+mn-cs"/>
                <a:hlinkClick r:id="rId5"/>
              </a:rPr>
              <a:t>twitter.com/</a:t>
            </a:r>
            <a:r>
              <a:rPr lang="en-GB" sz="2000" dirty="0" err="1">
                <a:solidFill>
                  <a:schemeClr val="tx1"/>
                </a:solidFill>
                <a:latin typeface="+mn-lt"/>
                <a:ea typeface="+mn-ea"/>
                <a:cs typeface="+mn-cs"/>
                <a:hlinkClick r:id="rId5"/>
              </a:rPr>
              <a:t>upwoodeu</a:t>
            </a:r>
            <a:r>
              <a:rPr lang="en-GB" sz="2000" dirty="0">
                <a:solidFill>
                  <a:schemeClr val="tx1"/>
                </a:solidFill>
                <a:latin typeface="+mn-lt"/>
                <a:ea typeface="+mn-ea"/>
                <a:cs typeface="+mn-cs"/>
                <a:hlinkClick r:id="rId5"/>
              </a:rPr>
              <a:t> </a:t>
            </a:r>
            <a:r>
              <a:rPr lang="en-GB" sz="2000" dirty="0">
                <a:solidFill>
                  <a:schemeClr val="tx1"/>
                </a:solidFill>
                <a:latin typeface="+mn-lt"/>
                <a:ea typeface="+mn-ea"/>
                <a:cs typeface="+mn-cs"/>
              </a:rPr>
              <a:t>  </a:t>
            </a:r>
            <a:br>
              <a:rPr lang="en-GB" sz="2000" dirty="0">
                <a:solidFill>
                  <a:schemeClr val="tx1"/>
                </a:solidFill>
                <a:latin typeface="+mn-lt"/>
                <a:ea typeface="+mn-ea"/>
                <a:cs typeface="+mn-cs"/>
              </a:rPr>
            </a:br>
            <a:br>
              <a:rPr lang="en-GB" sz="2000" dirty="0">
                <a:solidFill>
                  <a:schemeClr val="tx1"/>
                </a:solidFill>
                <a:latin typeface="+mn-lt"/>
                <a:ea typeface="+mn-ea"/>
                <a:cs typeface="+mn-cs"/>
              </a:rPr>
            </a:br>
            <a:r>
              <a:rPr lang="en-GB" sz="2000" dirty="0">
                <a:solidFill>
                  <a:schemeClr val="tx1"/>
                </a:solidFill>
                <a:latin typeface="+mn-lt"/>
                <a:ea typeface="+mn-ea"/>
                <a:cs typeface="+mn-cs"/>
              </a:rPr>
              <a:t>		</a:t>
            </a:r>
            <a:r>
              <a:rPr lang="en-GB" sz="2000" dirty="0">
                <a:solidFill>
                  <a:schemeClr val="tx1"/>
                </a:solidFill>
              </a:rPr>
              <a:t> </a:t>
            </a:r>
            <a:r>
              <a:rPr lang="en-GB" sz="2000" dirty="0">
                <a:solidFill>
                  <a:schemeClr val="tx1"/>
                </a:solidFill>
                <a:latin typeface="+mn-lt"/>
                <a:ea typeface="+mn-ea"/>
                <a:cs typeface="+mn-cs"/>
              </a:rPr>
              <a:t>				      						    </a:t>
            </a:r>
            <a:r>
              <a:rPr lang="en-GB" sz="2000" dirty="0">
                <a:solidFill>
                  <a:schemeClr val="tx1"/>
                </a:solidFill>
                <a:latin typeface="+mn-lt"/>
                <a:ea typeface="+mn-ea"/>
                <a:cs typeface="+mn-cs"/>
                <a:hlinkClick r:id="rId6"/>
              </a:rPr>
              <a:t>upwood2019@gmail.com</a:t>
            </a:r>
            <a:r>
              <a:rPr lang="en-GB" sz="2000" dirty="0">
                <a:solidFill>
                  <a:schemeClr val="tx1"/>
                </a:solidFill>
                <a:latin typeface="+mn-lt"/>
                <a:ea typeface="+mn-ea"/>
                <a:cs typeface="+mn-cs"/>
              </a:rPr>
              <a:t> 	 </a:t>
            </a:r>
            <a:r>
              <a:rPr lang="el-GR" sz="2000" dirty="0">
                <a:solidFill>
                  <a:schemeClr val="tx1"/>
                </a:solidFill>
                <a:latin typeface="+mn-lt"/>
                <a:ea typeface="+mn-ea"/>
                <a:cs typeface="+mn-cs"/>
              </a:rPr>
              <a:t>                              </a:t>
            </a:r>
            <a:r>
              <a:rPr lang="en-GB" sz="2000" dirty="0">
                <a:solidFill>
                  <a:schemeClr val="tx1"/>
                </a:solidFill>
                <a:latin typeface="+mn-lt"/>
                <a:hlinkClick r:id="rId7"/>
              </a:rPr>
              <a:t>instagram.com/</a:t>
            </a:r>
            <a:r>
              <a:rPr lang="en-GB" sz="2000" dirty="0" err="1">
                <a:solidFill>
                  <a:schemeClr val="tx1"/>
                </a:solidFill>
                <a:latin typeface="+mn-lt"/>
                <a:hlinkClick r:id="rId7"/>
              </a:rPr>
              <a:t>upwoodproject</a:t>
            </a:r>
            <a:r>
              <a:rPr lang="en-GB" sz="2000" dirty="0">
                <a:solidFill>
                  <a:schemeClr val="tx1"/>
                </a:solidFill>
                <a:latin typeface="+mn-lt"/>
                <a:hlinkClick r:id="rId7"/>
              </a:rPr>
              <a:t>/?hl=</a:t>
            </a:r>
            <a:r>
              <a:rPr lang="en-GB" sz="2000" dirty="0" err="1">
                <a:solidFill>
                  <a:schemeClr val="tx1"/>
                </a:solidFill>
                <a:latin typeface="+mn-lt"/>
                <a:hlinkClick r:id="rId7"/>
              </a:rPr>
              <a:t>ru</a:t>
            </a:r>
            <a:r>
              <a:rPr lang="en-GB" sz="2000" dirty="0">
                <a:solidFill>
                  <a:schemeClr val="tx1"/>
                </a:solidFill>
                <a:latin typeface="+mn-lt"/>
              </a:rPr>
              <a:t>                                </a:t>
            </a:r>
            <a:br>
              <a:rPr lang="el-GR" sz="2000" dirty="0">
                <a:solidFill>
                  <a:schemeClr val="tx1"/>
                </a:solidFill>
                <a:latin typeface="+mn-lt"/>
              </a:rPr>
            </a:br>
            <a:r>
              <a:rPr lang="en-GB" sz="2000" dirty="0">
                <a:solidFill>
                  <a:schemeClr val="tx1"/>
                </a:solidFill>
                <a:latin typeface="+mn-lt"/>
              </a:rPr>
              <a:t> </a:t>
            </a:r>
            <a:br>
              <a:rPr lang="en-GB" sz="2000" dirty="0">
                <a:solidFill>
                  <a:schemeClr val="tx1"/>
                </a:solidFill>
                <a:latin typeface="+mn-lt"/>
                <a:ea typeface="+mn-ea"/>
                <a:cs typeface="+mn-cs"/>
              </a:rPr>
            </a:br>
            <a:br>
              <a:rPr lang="en-US" sz="2000" dirty="0">
                <a:solidFill>
                  <a:schemeClr val="tx1"/>
                </a:solidFill>
                <a:latin typeface="+mn-lt"/>
                <a:ea typeface="+mn-ea"/>
                <a:cs typeface="+mn-cs"/>
              </a:rPr>
            </a:br>
            <a:endParaRPr lang="en-GB" sz="2400" dirty="0">
              <a:latin typeface="+mn-lt"/>
            </a:endParaRPr>
          </a:p>
        </p:txBody>
      </p:sp>
      <p:pic>
        <p:nvPicPr>
          <p:cNvPr id="1034" name="Picture 10" descr="Resultado de imagen de logo twitter">
            <a:hlinkClick r:id="rId5"/>
            <a:extLst>
              <a:ext uri="{FF2B5EF4-FFF2-40B4-BE49-F238E27FC236}">
                <a16:creationId xmlns:a16="http://schemas.microsoft.com/office/drawing/2014/main" id="{849ABBC1-9971-4767-9AE3-174A94B5796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73466" y="3208102"/>
            <a:ext cx="884990" cy="497807"/>
          </a:xfrm>
          <a:prstGeom prst="rect">
            <a:avLst/>
          </a:prstGeom>
          <a:noFill/>
          <a:extLst>
            <a:ext uri="{909E8E84-426E-40DD-AFC4-6F175D3DCCD1}">
              <a14:hiddenFill xmlns:a14="http://schemas.microsoft.com/office/drawing/2010/main">
                <a:solidFill>
                  <a:srgbClr val="FFFFFF"/>
                </a:solidFill>
              </a14:hiddenFill>
            </a:ext>
          </a:extLst>
        </p:spPr>
      </p:pic>
      <p:sp>
        <p:nvSpPr>
          <p:cNvPr id="16" name="CuadroTexto 15">
            <a:extLst>
              <a:ext uri="{FF2B5EF4-FFF2-40B4-BE49-F238E27FC236}">
                <a16:creationId xmlns:a16="http://schemas.microsoft.com/office/drawing/2014/main" id="{8ED1B92D-B4FE-4BDC-BC1B-8D73AEDDA3ED}"/>
              </a:ext>
            </a:extLst>
          </p:cNvPr>
          <p:cNvSpPr txBox="1"/>
          <p:nvPr/>
        </p:nvSpPr>
        <p:spPr>
          <a:xfrm>
            <a:off x="1170389" y="4688850"/>
            <a:ext cx="506180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Bahnschrift Light SemiCondensed" panose="020B0502040204020203" pitchFamily="34" charset="0"/>
                <a:ea typeface="+mn-ea"/>
                <a:cs typeface="+mn-cs"/>
              </a:rPr>
              <a:t>Συντονιστής</a:t>
            </a:r>
            <a:r>
              <a:rPr kumimoji="0" lang="en-GB" sz="1800" b="1" i="0" u="none" strike="noStrike" kern="1200" cap="none" spc="0" normalizeH="0" baseline="0" noProof="0" dirty="0">
                <a:ln>
                  <a:noFill/>
                </a:ln>
                <a:solidFill>
                  <a:prstClr val="black"/>
                </a:solidFill>
                <a:effectLst/>
                <a:uLnTx/>
                <a:uFillTx/>
                <a:latin typeface="Bahnschrift Light SemiCondensed" panose="020B0502040204020203"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peak Pro"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Speak Pro" panose="020F0502020204030204"/>
                <a:ea typeface="+mn-ea"/>
                <a:cs typeface="+mn-cs"/>
              </a:rPr>
              <a:t>Visnja</a:t>
            </a:r>
            <a:r>
              <a:rPr kumimoji="0" lang="en-GB" sz="1800" b="0" i="0" u="none" strike="noStrike" kern="1200" cap="none" spc="0" normalizeH="0" baseline="0" noProof="0" dirty="0">
                <a:ln>
                  <a:noFill/>
                </a:ln>
                <a:solidFill>
                  <a:prstClr val="black"/>
                </a:solidFill>
                <a:effectLst/>
                <a:uLnTx/>
                <a:uFillTx/>
                <a:latin typeface="Speak Pro" panose="020F0502020204030204"/>
                <a:ea typeface="+mn-ea"/>
                <a:cs typeface="+mn-cs"/>
              </a:rPr>
              <a:t> Koscak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peak Pro"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Speak Pro" panose="020F0502020204030204"/>
                <a:ea typeface="+mn-ea"/>
                <a:cs typeface="+mn-cs"/>
              </a:rPr>
              <a:t>Holzcluster</a:t>
            </a:r>
            <a:r>
              <a:rPr kumimoji="0" lang="en-GB" sz="1800" b="0" i="0" u="none" strike="noStrike" kern="1200" cap="none" spc="0" normalizeH="0" baseline="0" noProof="0" dirty="0">
                <a:ln>
                  <a:noFill/>
                </a:ln>
                <a:solidFill>
                  <a:prstClr val="black"/>
                </a:solidFill>
                <a:effectLst/>
                <a:uLnTx/>
                <a:uFillTx/>
                <a:latin typeface="Speak Pro"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Speak Pro" panose="020F0502020204030204"/>
                <a:ea typeface="+mn-ea"/>
                <a:cs typeface="+mn-cs"/>
              </a:rPr>
              <a:t>Steiermark</a:t>
            </a:r>
            <a:r>
              <a:rPr kumimoji="0" lang="en-GB" sz="1800" b="0" i="0" u="none" strike="noStrike" kern="1200" cap="none" spc="0" normalizeH="0" baseline="0" noProof="0" dirty="0">
                <a:ln>
                  <a:noFill/>
                </a:ln>
                <a:solidFill>
                  <a:prstClr val="black"/>
                </a:solidFill>
                <a:effectLst/>
                <a:uLnTx/>
                <a:uFillTx/>
                <a:latin typeface="Speak Pro" panose="020F0502020204030204"/>
                <a:ea typeface="+mn-ea"/>
                <a:cs typeface="+mn-cs"/>
              </a:rPr>
              <a:t> GmbH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peak Pro" panose="020F0502020204030204"/>
                <a:ea typeface="+mn-ea"/>
                <a:cs typeface="+mn-cs"/>
              </a:rPr>
              <a:t>	T +043 (0) 316-58 78 50 - 220</a:t>
            </a:r>
          </a:p>
        </p:txBody>
      </p:sp>
      <p:sp>
        <p:nvSpPr>
          <p:cNvPr id="46" name="CuadroTexto 45">
            <a:extLst>
              <a:ext uri="{FF2B5EF4-FFF2-40B4-BE49-F238E27FC236}">
                <a16:creationId xmlns:a16="http://schemas.microsoft.com/office/drawing/2014/main" id="{E4AEE65B-5F8A-4EB1-BB82-584C686FE116}"/>
              </a:ext>
            </a:extLst>
          </p:cNvPr>
          <p:cNvSpPr txBox="1"/>
          <p:nvPr/>
        </p:nvSpPr>
        <p:spPr>
          <a:xfrm>
            <a:off x="2041106" y="5736347"/>
            <a:ext cx="41962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peak Pro" panose="020F0502020204030204"/>
                <a:ea typeface="+mn-ea"/>
                <a:cs typeface="+mn-cs"/>
              </a:rPr>
              <a:t>Koscak@holzcluster-steiermark.at</a:t>
            </a:r>
          </a:p>
        </p:txBody>
      </p:sp>
      <p:sp useBgFill="1">
        <p:nvSpPr>
          <p:cNvPr id="18" name="Text Box 7"/>
          <p:cNvSpPr txBox="1"/>
          <p:nvPr/>
        </p:nvSpPr>
        <p:spPr>
          <a:xfrm>
            <a:off x="1178141" y="6452788"/>
            <a:ext cx="9771024" cy="339685"/>
          </a:xfrm>
          <a:prstGeom prst="rect">
            <a:avLst/>
          </a:prstGeom>
          <a:ln w="6350">
            <a:noFill/>
          </a:ln>
          <a:effectLst>
            <a:outerShdw blurRad="50800" dist="50800" dir="5400000" algn="ctr" rotWithShape="0">
              <a:srgbClr val="FFFFFF">
                <a:alpha val="0"/>
              </a:srgb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el-GR" sz="800" b="0" i="0" u="none" strike="noStrike" kern="100" cap="none" spc="0" normalizeH="0" baseline="0" noProof="0" dirty="0">
                <a:ln>
                  <a:noFill/>
                </a:ln>
                <a:solidFill>
                  <a:srgbClr val="262626"/>
                </a:solidFill>
                <a:effectLst/>
                <a:uLnTx/>
                <a:uFillTx/>
                <a:latin typeface="Bahnschrift" panose="020B0502040204020203" pitchFamily="34" charset="0"/>
                <a:ea typeface="Calibri" panose="020F0502020204030204" pitchFamily="34" charset="0"/>
                <a:cs typeface="Times New Roman" panose="02020603050405020304" pitchFamily="18" charset="0"/>
              </a:rPr>
              <a:t>ΑΠΟΠΟΙΗΣΗ ΕΥΘΥΝΩΝ</a:t>
            </a:r>
            <a:r>
              <a:rPr kumimoji="0" lang="en-US" sz="800" b="0" i="0" u="none" strike="noStrike" kern="100" cap="none" spc="0" normalizeH="0" baseline="0" noProof="0" dirty="0">
                <a:ln>
                  <a:noFill/>
                </a:ln>
                <a:solidFill>
                  <a:srgbClr val="262626"/>
                </a:solidFill>
                <a:effectLst/>
                <a:uLnTx/>
                <a:uFillTx/>
                <a:latin typeface="Bahnschrift" panose="020B0502040204020203" pitchFamily="34" charset="0"/>
                <a:ea typeface="Calibri" panose="020F0502020204030204" pitchFamily="34" charset="0"/>
                <a:cs typeface="Times New Roman" panose="02020603050405020304" pitchFamily="18" charset="0"/>
              </a:rPr>
              <a:t>: </a:t>
            </a:r>
            <a:r>
              <a:rPr kumimoji="0" lang="el-GR" sz="800" b="0" i="0" u="none" strike="noStrike" kern="100" cap="none" spc="0" normalizeH="0" baseline="0" noProof="0" dirty="0">
                <a:ln>
                  <a:noFill/>
                </a:ln>
                <a:solidFill>
                  <a:srgbClr val="262626"/>
                </a:solidFill>
                <a:effectLst/>
                <a:uLnTx/>
                <a:uFillTx/>
                <a:latin typeface="Bahnschrift" panose="020B0502040204020203" pitchFamily="34" charset="0"/>
                <a:ea typeface="Calibri" panose="020F0502020204030204" pitchFamily="34" charset="0"/>
                <a:cs typeface="Times New Roman" panose="02020603050405020304" pitchFamily="18" charset="0"/>
              </a:rPr>
              <a:t>Η υποστήριξη της Ευρωπαϊκής Επιτροπής στην παραγωγή της παρούσας έκδοσης δεν συνιστά αποδοχή του περιεχομένου, το οποίο αντικατοπτρίζει αποκλειστικά τις απόψεις των συντακτών, και η Επιτροπή δεν μπορεί να αναλάβει την ευθύνη για οποιαδήποτε χρήση των πληροφοριών που περιέχονται σε αυτήν.</a:t>
            </a:r>
            <a:endParaRPr kumimoji="0" lang="en-GB" sz="800" b="0" i="0" u="none" strike="noStrike" kern="100" cap="none" spc="0" normalizeH="0" baseline="0" noProof="0" dirty="0">
              <a:ln>
                <a:noFill/>
              </a:ln>
              <a:solidFill>
                <a:srgbClr val="262626"/>
              </a:solidFill>
              <a:effectLst/>
              <a:uLnTx/>
              <a:uFillTx/>
              <a:latin typeface="Bahnschrift" panose="020B0502040204020203" pitchFamily="34" charset="0"/>
              <a:ea typeface="Calibri" panose="020F0502020204030204" pitchFamily="34" charset="0"/>
              <a:cs typeface="Times New Roman" panose="02020603050405020304" pitchFamily="18" charset="0"/>
            </a:endParaRPr>
          </a:p>
        </p:txBody>
      </p:sp>
      <p:pic>
        <p:nvPicPr>
          <p:cNvPr id="14" name="Imagen 13">
            <a:extLst>
              <a:ext uri="{FF2B5EF4-FFF2-40B4-BE49-F238E27FC236}">
                <a16:creationId xmlns:a16="http://schemas.microsoft.com/office/drawing/2014/main" id="{A174B125-E2C7-4E98-B4A6-2B4479E569D6}"/>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02907" y="4937125"/>
            <a:ext cx="3663527" cy="1039813"/>
          </a:xfrm>
          <a:prstGeom prst="rect">
            <a:avLst/>
          </a:prstGeom>
          <a:ln>
            <a:noFill/>
          </a:ln>
        </p:spPr>
      </p:pic>
      <p:pic>
        <p:nvPicPr>
          <p:cNvPr id="17" name="Picture 6" descr="Resultado de imagen de logo instagram">
            <a:hlinkClick r:id="rId7"/>
            <a:extLst>
              <a:ext uri="{FF2B5EF4-FFF2-40B4-BE49-F238E27FC236}">
                <a16:creationId xmlns:a16="http://schemas.microsoft.com/office/drawing/2014/main" id="{BE990B69-3924-46F7-868C-DC722E27166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49809" y="3874740"/>
            <a:ext cx="532305" cy="53230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Resultado de imagen de logo facebook">
            <a:hlinkClick r:id="rId4"/>
            <a:extLst>
              <a:ext uri="{FF2B5EF4-FFF2-40B4-BE49-F238E27FC236}">
                <a16:creationId xmlns:a16="http://schemas.microsoft.com/office/drawing/2014/main" id="{3569DF3E-8EEA-4D02-99E1-B847A1838C8F}"/>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70389" y="3173604"/>
            <a:ext cx="946319" cy="532305"/>
          </a:xfrm>
          <a:prstGeom prst="rect">
            <a:avLst/>
          </a:prstGeom>
          <a:noFill/>
          <a:extLst>
            <a:ext uri="{909E8E84-426E-40DD-AFC4-6F175D3DCCD1}">
              <a14:hiddenFill xmlns:a14="http://schemas.microsoft.com/office/drawing/2010/main">
                <a:solidFill>
                  <a:srgbClr val="FFFFFF"/>
                </a:solidFill>
              </a14:hiddenFill>
            </a:ext>
          </a:extLst>
        </p:spPr>
      </p:pic>
      <p:sp>
        <p:nvSpPr>
          <p:cNvPr id="20" name="CuadroTexto 46">
            <a:extLst>
              <a:ext uri="{FF2B5EF4-FFF2-40B4-BE49-F238E27FC236}">
                <a16:creationId xmlns:a16="http://schemas.microsoft.com/office/drawing/2014/main" id="{8707EEBE-F7D7-4FB1-A9A0-44C3806D08C2}"/>
              </a:ext>
            </a:extLst>
          </p:cNvPr>
          <p:cNvSpPr txBox="1"/>
          <p:nvPr/>
        </p:nvSpPr>
        <p:spPr>
          <a:xfrm>
            <a:off x="2041106" y="2622270"/>
            <a:ext cx="41962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CCA62">
                    <a:lumMod val="75000"/>
                  </a:srgbClr>
                </a:solidFill>
                <a:effectLst/>
                <a:uLnTx/>
                <a:uFillTx/>
                <a:latin typeface="Speak Pro" panose="020F0502020204030204"/>
                <a:ea typeface="+mn-ea"/>
                <a:cs typeface="+mn-cs"/>
                <a:hlinkClick r:id="rId12"/>
              </a:rPr>
              <a:t>www.upwoodproject.eu</a:t>
            </a:r>
            <a:endParaRPr kumimoji="0" lang="en-GB" sz="1800" b="0" i="0" u="none" strike="noStrike" kern="1200" cap="none" spc="0" normalizeH="0" baseline="0" noProof="0" dirty="0">
              <a:ln>
                <a:noFill/>
              </a:ln>
              <a:solidFill>
                <a:srgbClr val="7CCA62">
                  <a:lumMod val="75000"/>
                </a:srgbClr>
              </a:solidFill>
              <a:effectLst/>
              <a:uLnTx/>
              <a:uFillTx/>
              <a:latin typeface="Speak Pro" panose="020F0502020204030204"/>
              <a:ea typeface="+mn-ea"/>
              <a:cs typeface="+mn-cs"/>
            </a:endParaRPr>
          </a:p>
        </p:txBody>
      </p:sp>
      <p:pic>
        <p:nvPicPr>
          <p:cNvPr id="21" name="Picture 14" descr="Resultado de imagen de logo linkedin">
            <a:hlinkClick r:id="rId13"/>
            <a:extLst>
              <a:ext uri="{FF2B5EF4-FFF2-40B4-BE49-F238E27FC236}">
                <a16:creationId xmlns:a16="http://schemas.microsoft.com/office/drawing/2014/main" id="{13E72C96-63FC-4B99-A4EC-F64CDD695875}"/>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538521" y="2498940"/>
            <a:ext cx="875844" cy="49266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395861" y="2480385"/>
            <a:ext cx="415904" cy="532609"/>
          </a:xfrm>
          <a:prstGeom prst="rect">
            <a:avLst/>
          </a:prstGeom>
        </p:spPr>
      </p:pic>
      <p:pic>
        <p:nvPicPr>
          <p:cNvPr id="4" name="Picture 10" descr="Android Lollipop Icons, Google+, Gmail icon transparent background ..."/>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15752" t="14921" r="13297" b="17004"/>
          <a:stretch/>
        </p:blipFill>
        <p:spPr bwMode="auto">
          <a:xfrm>
            <a:off x="1395861" y="3896558"/>
            <a:ext cx="476692" cy="457366"/>
          </a:xfrm>
          <a:prstGeom prst="rect">
            <a:avLst/>
          </a:prstGeom>
          <a:noFill/>
          <a:extLst>
            <a:ext uri="{909E8E84-426E-40DD-AFC4-6F175D3DCCD1}">
              <a14:hiddenFill xmlns:a14="http://schemas.microsoft.com/office/drawing/2010/main">
                <a:solidFill>
                  <a:srgbClr val="FFFFFF"/>
                </a:solidFill>
              </a14:hiddenFill>
            </a:ext>
          </a:extLst>
        </p:spPr>
      </p:pic>
      <p:sp>
        <p:nvSpPr>
          <p:cNvPr id="15" name="Titel 1">
            <a:extLst>
              <a:ext uri="{FF2B5EF4-FFF2-40B4-BE49-F238E27FC236}">
                <a16:creationId xmlns:a16="http://schemas.microsoft.com/office/drawing/2014/main" id="{DC5F5782-1776-4D4F-82BC-F9D15DCD3F25}"/>
              </a:ext>
            </a:extLst>
          </p:cNvPr>
          <p:cNvSpPr txBox="1">
            <a:spLocks/>
          </p:cNvSpPr>
          <p:nvPr/>
        </p:nvSpPr>
        <p:spPr>
          <a:xfrm>
            <a:off x="1645542" y="609600"/>
            <a:ext cx="9479280" cy="89916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Bahnschrift Light SemiCondensed" panose="020B0502040204020203" pitchFamily="34" charset="0"/>
                <a:ea typeface="+mj-ea"/>
                <a:cs typeface="+mj-cs"/>
              </a:defRPr>
            </a:lvl1pPr>
          </a:lstStyle>
          <a:p>
            <a:r>
              <a:rPr lang="el-GR" sz="4600" dirty="0"/>
              <a:t>ΕΠΙΚΟΙΝΩΝΗΣΤΕ ΜΑΖΙ ΜΑΣ</a:t>
            </a:r>
            <a:endParaRPr lang="de-DE" sz="4600" dirty="0"/>
          </a:p>
        </p:txBody>
      </p:sp>
    </p:spTree>
    <p:extLst>
      <p:ext uri="{BB962C8B-B14F-4D97-AF65-F5344CB8AC3E}">
        <p14:creationId xmlns:p14="http://schemas.microsoft.com/office/powerpoint/2010/main" val="1772320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85CF14-D8C0-48FA-9938-6A476E364986}"/>
              </a:ext>
            </a:extLst>
          </p:cNvPr>
          <p:cNvSpPr>
            <a:spLocks noGrp="1"/>
          </p:cNvSpPr>
          <p:nvPr>
            <p:ph type="title"/>
          </p:nvPr>
        </p:nvSpPr>
        <p:spPr>
          <a:xfrm>
            <a:off x="1097280" y="988908"/>
            <a:ext cx="10058400" cy="748452"/>
          </a:xfrm>
        </p:spPr>
        <p:txBody>
          <a:bodyPr/>
          <a:lstStyle/>
          <a:p>
            <a:r>
              <a:rPr lang="el-GR" dirty="0"/>
              <a:t>ΣΚΟΠΟΣ</a:t>
            </a:r>
            <a:endParaRPr lang="de-DE" dirty="0">
              <a:latin typeface="Bahnschrift Light SemiCondensed" panose="020B0502040204020203" pitchFamily="34" charset="0"/>
            </a:endParaRPr>
          </a:p>
        </p:txBody>
      </p:sp>
      <p:sp>
        <p:nvSpPr>
          <p:cNvPr id="3" name="Inhaltsplatzhalter 2">
            <a:extLst>
              <a:ext uri="{FF2B5EF4-FFF2-40B4-BE49-F238E27FC236}">
                <a16:creationId xmlns:a16="http://schemas.microsoft.com/office/drawing/2014/main" id="{2B5986BA-A019-41B3-98B5-0CFB552A4B98}"/>
              </a:ext>
            </a:extLst>
          </p:cNvPr>
          <p:cNvSpPr>
            <a:spLocks noGrp="1"/>
          </p:cNvSpPr>
          <p:nvPr>
            <p:ph idx="1"/>
          </p:nvPr>
        </p:nvSpPr>
        <p:spPr>
          <a:xfrm>
            <a:off x="1097280" y="2108201"/>
            <a:ext cx="4908884" cy="3760891"/>
          </a:xfrm>
        </p:spPr>
        <p:txBody>
          <a:bodyPr>
            <a:normAutofit fontScale="85000" lnSpcReduction="10000"/>
          </a:bodyPr>
          <a:lstStyle/>
          <a:p>
            <a:pPr algn="just">
              <a:lnSpc>
                <a:spcPct val="120000"/>
              </a:lnSpc>
            </a:pPr>
            <a:r>
              <a:rPr lang="el-GR" dirty="0"/>
              <a:t>Το έργο </a:t>
            </a:r>
            <a:r>
              <a:rPr lang="en-GB" dirty="0"/>
              <a:t>UPWOOD</a:t>
            </a:r>
            <a:r>
              <a:rPr lang="el-GR" dirty="0"/>
              <a:t> σκοπεύει να αναπτύξει ελεύθερα διαθέσιμο εκπαιδευτικό υλικό για τεχνίτες οικοδομικών εργασιών για τις μεθόδους κατασκευής με ξύλο, και τη βελτίωση των ΕΕΚ που εφαρμόζουν την εκμάθηση βάσει εργασίας (</a:t>
            </a:r>
            <a:r>
              <a:rPr lang="en-GB" dirty="0"/>
              <a:t>WBL)</a:t>
            </a:r>
            <a:r>
              <a:rPr lang="el-GR" dirty="0"/>
              <a:t> και να μειώσει το χάσμα που έχει δημιουργηθεί μεταξύ των υφιστάμενων και των απαραίτητων δεξιοτήτων στην αγορά εργασίας για ενεργειακά αποδοτικές και καινοτόμες μεθόδους κατασκευής με ξύλο</a:t>
            </a:r>
            <a:r>
              <a:rPr lang="en-GB" dirty="0"/>
              <a:t>.</a:t>
            </a:r>
            <a:endParaRPr lang="en-US" dirty="0"/>
          </a:p>
          <a:p>
            <a:pPr marL="0" indent="0" algn="just">
              <a:buNone/>
            </a:pPr>
            <a:endParaRPr lang="en-US" sz="1000" b="1" dirty="0"/>
          </a:p>
          <a:p>
            <a:pPr algn="just">
              <a:buClr>
                <a:srgbClr val="00B050"/>
              </a:buClr>
              <a:buFont typeface="Wingdings" panose="05000000000000000000" pitchFamily="2" charset="2"/>
              <a:buChar char="v"/>
            </a:pPr>
            <a:r>
              <a:rPr lang="en-US" b="1" dirty="0"/>
              <a:t> </a:t>
            </a:r>
            <a:r>
              <a:rPr lang="el-GR" b="1" dirty="0"/>
              <a:t>Διάρκεια έργου</a:t>
            </a:r>
            <a:r>
              <a:rPr lang="en-US" b="1" dirty="0"/>
              <a:t>: </a:t>
            </a:r>
            <a:r>
              <a:rPr lang="el-GR" dirty="0"/>
              <a:t>Οκτώβριος</a:t>
            </a:r>
            <a:r>
              <a:rPr lang="en-US" dirty="0"/>
              <a:t> 2019 - </a:t>
            </a:r>
            <a:r>
              <a:rPr lang="el-GR" dirty="0"/>
              <a:t>Μάρτιος</a:t>
            </a:r>
            <a:r>
              <a:rPr lang="en-US" dirty="0"/>
              <a:t> </a:t>
            </a:r>
            <a:r>
              <a:rPr lang="en-US" b="1" dirty="0"/>
              <a:t>2022</a:t>
            </a:r>
          </a:p>
          <a:p>
            <a:pPr algn="just">
              <a:buClr>
                <a:srgbClr val="00B050"/>
              </a:buClr>
              <a:buFont typeface="Wingdings" panose="05000000000000000000" pitchFamily="2" charset="2"/>
              <a:buChar char="v"/>
            </a:pPr>
            <a:r>
              <a:rPr lang="en-US" b="1" dirty="0"/>
              <a:t> 30</a:t>
            </a:r>
            <a:r>
              <a:rPr lang="el-GR" b="1" dirty="0"/>
              <a:t> </a:t>
            </a:r>
            <a:r>
              <a:rPr lang="el-GR" dirty="0"/>
              <a:t>μήνες</a:t>
            </a:r>
            <a:endParaRPr lang="en-US" dirty="0"/>
          </a:p>
        </p:txBody>
      </p:sp>
      <p:pic>
        <p:nvPicPr>
          <p:cNvPr id="4" name="Picture 4">
            <a:extLst>
              <a:ext uri="{FF2B5EF4-FFF2-40B4-BE49-F238E27FC236}">
                <a16:creationId xmlns:a16="http://schemas.microsoft.com/office/drawing/2014/main" id="{04E8BC50-5CE7-40D6-8995-7656E175825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6203852" y="2144609"/>
            <a:ext cx="4853939" cy="3235046"/>
          </a:xfrm>
          <a:prstGeom prst="round2DiagRect">
            <a:avLst>
              <a:gd name="adj1" fmla="val 16667"/>
              <a:gd name="adj2" fmla="val 0"/>
            </a:avLst>
          </a:prstGeom>
          <a:ln w="88900" cap="sq">
            <a:noFill/>
            <a:miter lim="800000"/>
          </a:ln>
          <a:effectLst/>
          <a:extLst>
            <a:ext uri="{909E8E84-426E-40DD-AFC4-6F175D3DCCD1}">
              <a14:hiddenFill xmlns:a14="http://schemas.microsoft.com/office/drawing/2010/main">
                <a:solidFill>
                  <a:srgbClr val="FFFFFF"/>
                </a:solidFill>
              </a14:hiddenFill>
            </a:ext>
          </a:extLst>
        </p:spPr>
      </p:pic>
      <p:sp>
        <p:nvSpPr>
          <p:cNvPr id="5" name="CuadroTexto 7">
            <a:extLst>
              <a:ext uri="{FF2B5EF4-FFF2-40B4-BE49-F238E27FC236}">
                <a16:creationId xmlns:a16="http://schemas.microsoft.com/office/drawing/2014/main" id="{48418ADE-1D79-4A79-A05C-C2F2FCB2EE39}"/>
              </a:ext>
            </a:extLst>
          </p:cNvPr>
          <p:cNvSpPr txBox="1"/>
          <p:nvPr/>
        </p:nvSpPr>
        <p:spPr>
          <a:xfrm>
            <a:off x="6982691" y="5379655"/>
            <a:ext cx="4172989" cy="307777"/>
          </a:xfrm>
          <a:prstGeom prst="rect">
            <a:avLst/>
          </a:prstGeom>
          <a:noFill/>
        </p:spPr>
        <p:txBody>
          <a:bodyPr wrap="square" rtlCol="0">
            <a:spAutoFit/>
          </a:bodyPr>
          <a:lstStyle/>
          <a:p>
            <a:pPr algn="r"/>
            <a:r>
              <a:rPr lang="de-DE" sz="1400" dirty="0"/>
              <a:t>©</a:t>
            </a:r>
            <a:r>
              <a:rPr lang="de-AT" sz="1400" b="1" dirty="0">
                <a:solidFill>
                  <a:schemeClr val="tx1">
                    <a:lumMod val="75000"/>
                    <a:lumOff val="25000"/>
                  </a:schemeClr>
                </a:solidFill>
              </a:rPr>
              <a:t>Pierer/WOHNBAUGRUPPE ENNSTAL</a:t>
            </a:r>
            <a:endParaRPr lang="en-GB" sz="1400" b="1" dirty="0">
              <a:solidFill>
                <a:schemeClr val="tx1">
                  <a:lumMod val="75000"/>
                  <a:lumOff val="25000"/>
                </a:schemeClr>
              </a:solidFill>
            </a:endParaRPr>
          </a:p>
        </p:txBody>
      </p:sp>
    </p:spTree>
    <p:extLst>
      <p:ext uri="{BB962C8B-B14F-4D97-AF65-F5344CB8AC3E}">
        <p14:creationId xmlns:p14="http://schemas.microsoft.com/office/powerpoint/2010/main" val="1146524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97F528-5ACE-404E-AE58-F7DA16449F04}"/>
              </a:ext>
            </a:extLst>
          </p:cNvPr>
          <p:cNvSpPr>
            <a:spLocks noGrp="1"/>
          </p:cNvSpPr>
          <p:nvPr>
            <p:ph type="title"/>
          </p:nvPr>
        </p:nvSpPr>
        <p:spPr/>
        <p:txBody>
          <a:bodyPr/>
          <a:lstStyle/>
          <a:p>
            <a:r>
              <a:rPr lang="el-GR" dirty="0"/>
              <a:t>ΣΤΟΧΟΙ ΤΟΥ ΕΡΓΟΥ</a:t>
            </a:r>
            <a:endParaRPr lang="de-DE" dirty="0"/>
          </a:p>
        </p:txBody>
      </p:sp>
      <p:graphicFrame>
        <p:nvGraphicFramePr>
          <p:cNvPr id="12" name="Marcador de contenido 3">
            <a:extLst>
              <a:ext uri="{FF2B5EF4-FFF2-40B4-BE49-F238E27FC236}">
                <a16:creationId xmlns:a16="http://schemas.microsoft.com/office/drawing/2014/main" id="{A6F2138B-7535-4397-B074-010FB8B14E42}"/>
              </a:ext>
            </a:extLst>
          </p:cNvPr>
          <p:cNvGraphicFramePr>
            <a:graphicFrameLocks noGrp="1"/>
          </p:cNvGraphicFramePr>
          <p:nvPr>
            <p:ph idx="1"/>
            <p:extLst>
              <p:ext uri="{D42A27DB-BD31-4B8C-83A1-F6EECF244321}">
                <p14:modId xmlns:p14="http://schemas.microsoft.com/office/powerpoint/2010/main" val="691033712"/>
              </p:ext>
            </p:extLst>
          </p:nvPr>
        </p:nvGraphicFramePr>
        <p:xfrm>
          <a:off x="1279843" y="1737360"/>
          <a:ext cx="10089197" cy="4043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7" name="Gruppieren 16">
            <a:extLst>
              <a:ext uri="{FF2B5EF4-FFF2-40B4-BE49-F238E27FC236}">
                <a16:creationId xmlns:a16="http://schemas.microsoft.com/office/drawing/2014/main" id="{A858B5D0-EDCD-42EF-BFED-E0670BD7FA8A}"/>
              </a:ext>
            </a:extLst>
          </p:cNvPr>
          <p:cNvGrpSpPr/>
          <p:nvPr/>
        </p:nvGrpSpPr>
        <p:grpSpPr>
          <a:xfrm>
            <a:off x="1279843" y="2031555"/>
            <a:ext cx="1371917" cy="3450244"/>
            <a:chOff x="1279843" y="2024808"/>
            <a:chExt cx="1371917" cy="3450244"/>
          </a:xfrm>
        </p:grpSpPr>
        <p:sp>
          <p:nvSpPr>
            <p:cNvPr id="13" name="Ellipse 12">
              <a:extLst>
                <a:ext uri="{FF2B5EF4-FFF2-40B4-BE49-F238E27FC236}">
                  <a16:creationId xmlns:a16="http://schemas.microsoft.com/office/drawing/2014/main" id="{69EE9C57-E371-481E-BD85-643670AD89C2}"/>
                </a:ext>
              </a:extLst>
            </p:cNvPr>
            <p:cNvSpPr/>
            <p:nvPr/>
          </p:nvSpPr>
          <p:spPr>
            <a:xfrm>
              <a:off x="1279843" y="2024808"/>
              <a:ext cx="1055624" cy="1055624"/>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5400" dirty="0"/>
                <a:t>1</a:t>
              </a:r>
            </a:p>
          </p:txBody>
        </p:sp>
        <p:sp>
          <p:nvSpPr>
            <p:cNvPr id="14" name="Ellipse 13">
              <a:extLst>
                <a:ext uri="{FF2B5EF4-FFF2-40B4-BE49-F238E27FC236}">
                  <a16:creationId xmlns:a16="http://schemas.microsoft.com/office/drawing/2014/main" id="{703192E1-BB7F-45BA-A4BE-F0D39BFC21FB}"/>
                </a:ext>
              </a:extLst>
            </p:cNvPr>
            <p:cNvSpPr/>
            <p:nvPr/>
          </p:nvSpPr>
          <p:spPr>
            <a:xfrm>
              <a:off x="1596136" y="3224641"/>
              <a:ext cx="1055624" cy="1055624"/>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5400" dirty="0"/>
                <a:t>2</a:t>
              </a:r>
            </a:p>
          </p:txBody>
        </p:sp>
        <p:sp>
          <p:nvSpPr>
            <p:cNvPr id="15" name="Ellipse 14">
              <a:extLst>
                <a:ext uri="{FF2B5EF4-FFF2-40B4-BE49-F238E27FC236}">
                  <a16:creationId xmlns:a16="http://schemas.microsoft.com/office/drawing/2014/main" id="{581B76B3-0FAF-4397-A38C-C03073060F31}"/>
                </a:ext>
              </a:extLst>
            </p:cNvPr>
            <p:cNvSpPr/>
            <p:nvPr/>
          </p:nvSpPr>
          <p:spPr>
            <a:xfrm>
              <a:off x="1279843" y="4419428"/>
              <a:ext cx="1055624" cy="1055624"/>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5400" dirty="0"/>
                <a:t>3</a:t>
              </a:r>
            </a:p>
          </p:txBody>
        </p:sp>
      </p:grpSp>
    </p:spTree>
    <p:extLst>
      <p:ext uri="{BB962C8B-B14F-4D97-AF65-F5344CB8AC3E}">
        <p14:creationId xmlns:p14="http://schemas.microsoft.com/office/powerpoint/2010/main" val="2552126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727DA2-62BF-4442-A706-9718D08F2559}"/>
              </a:ext>
            </a:extLst>
          </p:cNvPr>
          <p:cNvSpPr>
            <a:spLocks noGrp="1"/>
          </p:cNvSpPr>
          <p:nvPr>
            <p:ph type="title"/>
          </p:nvPr>
        </p:nvSpPr>
        <p:spPr>
          <a:xfrm>
            <a:off x="915654" y="643537"/>
            <a:ext cx="10058400" cy="875512"/>
          </a:xfrm>
        </p:spPr>
        <p:txBody>
          <a:bodyPr/>
          <a:lstStyle/>
          <a:p>
            <a:r>
              <a:rPr lang="el-GR" dirty="0"/>
              <a:t>ΣΕ ΠΟΙΟΥΣ ΑΠΕΥΘΥΝΕΤΑΙ</a:t>
            </a:r>
            <a:endParaRPr lang="de-DE" dirty="0"/>
          </a:p>
        </p:txBody>
      </p:sp>
      <p:grpSp>
        <p:nvGrpSpPr>
          <p:cNvPr id="3" name="Ομάδα 2">
            <a:extLst>
              <a:ext uri="{FF2B5EF4-FFF2-40B4-BE49-F238E27FC236}">
                <a16:creationId xmlns:a16="http://schemas.microsoft.com/office/drawing/2014/main" id="{B1C802B1-A9B6-4B9B-8E3A-2808EEAF6A37}"/>
              </a:ext>
            </a:extLst>
          </p:cNvPr>
          <p:cNvGrpSpPr/>
          <p:nvPr/>
        </p:nvGrpSpPr>
        <p:grpSpPr>
          <a:xfrm>
            <a:off x="359020" y="1464531"/>
            <a:ext cx="11275932" cy="5106866"/>
            <a:chOff x="359020" y="1464531"/>
            <a:chExt cx="11275932" cy="5106866"/>
          </a:xfrm>
        </p:grpSpPr>
        <p:sp>
          <p:nvSpPr>
            <p:cNvPr id="5" name="Ορθογώνιο 4">
              <a:extLst>
                <a:ext uri="{FF2B5EF4-FFF2-40B4-BE49-F238E27FC236}">
                  <a16:creationId xmlns:a16="http://schemas.microsoft.com/office/drawing/2014/main" id="{3D0CAA83-D579-411D-BE49-0F7FB4654C7E}"/>
                </a:ext>
              </a:extLst>
            </p:cNvPr>
            <p:cNvSpPr/>
            <p:nvPr/>
          </p:nvSpPr>
          <p:spPr>
            <a:xfrm>
              <a:off x="359020" y="1597572"/>
              <a:ext cx="11275932" cy="4973825"/>
            </a:xfrm>
            <a:prstGeom prst="rect">
              <a:avLst/>
            </a:prstGeom>
            <a:ln>
              <a:noFill/>
            </a:ln>
          </p:spPr>
        </p:sp>
        <p:sp>
          <p:nvSpPr>
            <p:cNvPr id="6" name="Ελεύθερη σχεδίαση: Σχήμα 5">
              <a:extLst>
                <a:ext uri="{FF2B5EF4-FFF2-40B4-BE49-F238E27FC236}">
                  <a16:creationId xmlns:a16="http://schemas.microsoft.com/office/drawing/2014/main" id="{43D4DC7D-02D8-452B-9966-539324ACBFB7}"/>
                </a:ext>
              </a:extLst>
            </p:cNvPr>
            <p:cNvSpPr/>
            <p:nvPr/>
          </p:nvSpPr>
          <p:spPr>
            <a:xfrm>
              <a:off x="2252402" y="4092256"/>
              <a:ext cx="1979994" cy="1619997"/>
            </a:xfrm>
            <a:custGeom>
              <a:avLst/>
              <a:gdLst>
                <a:gd name="connsiteX0" fmla="*/ 0 w 1979994"/>
                <a:gd name="connsiteY0" fmla="*/ 809999 h 1619997"/>
                <a:gd name="connsiteX1" fmla="*/ 404999 w 1979994"/>
                <a:gd name="connsiteY1" fmla="*/ 0 h 1619997"/>
                <a:gd name="connsiteX2" fmla="*/ 1574995 w 1979994"/>
                <a:gd name="connsiteY2" fmla="*/ 0 h 1619997"/>
                <a:gd name="connsiteX3" fmla="*/ 1979994 w 1979994"/>
                <a:gd name="connsiteY3" fmla="*/ 809999 h 1619997"/>
                <a:gd name="connsiteX4" fmla="*/ 1574995 w 1979994"/>
                <a:gd name="connsiteY4" fmla="*/ 1619997 h 1619997"/>
                <a:gd name="connsiteX5" fmla="*/ 404999 w 1979994"/>
                <a:gd name="connsiteY5" fmla="*/ 1619997 h 1619997"/>
                <a:gd name="connsiteX6" fmla="*/ 0 w 1979994"/>
                <a:gd name="connsiteY6" fmla="*/ 809999 h 16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9994" h="1619997">
                  <a:moveTo>
                    <a:pt x="0" y="809999"/>
                  </a:moveTo>
                  <a:lnTo>
                    <a:pt x="404999" y="0"/>
                  </a:lnTo>
                  <a:lnTo>
                    <a:pt x="1574995" y="0"/>
                  </a:lnTo>
                  <a:lnTo>
                    <a:pt x="1979994" y="809999"/>
                  </a:lnTo>
                  <a:lnTo>
                    <a:pt x="1574995" y="1619997"/>
                  </a:lnTo>
                  <a:lnTo>
                    <a:pt x="404999" y="1619997"/>
                  </a:lnTo>
                  <a:lnTo>
                    <a:pt x="0" y="809999"/>
                  </a:lnTo>
                  <a:close/>
                </a:path>
              </a:pathLst>
            </a:custGeom>
            <a:solidFill>
              <a:schemeClr val="accent5">
                <a:lumMod val="60000"/>
                <a:lumOff val="40000"/>
              </a:schemeClr>
            </a:solidFill>
            <a:ln>
              <a:noFill/>
            </a:ln>
          </p:spPr>
          <p:style>
            <a:lnRef idx="1">
              <a:scrgbClr r="0" g="0" b="0"/>
            </a:lnRef>
            <a:fillRef idx="3">
              <a:scrgbClr r="0" g="0" b="0"/>
            </a:fillRef>
            <a:effectRef idx="2">
              <a:schemeClr val="accent5">
                <a:hueOff val="0"/>
                <a:satOff val="0"/>
                <a:lumOff val="0"/>
                <a:alphaOff val="0"/>
              </a:schemeClr>
            </a:effectRef>
            <a:fontRef idx="minor">
              <a:schemeClr val="lt1"/>
            </a:fontRef>
          </p:style>
          <p:txBody>
            <a:bodyPr spcFirstLastPara="0" vert="horz" wrap="square" lIns="299999" tIns="263234" rIns="299999" bIns="263234" numCol="1" spcCol="1270" anchor="ctr" anchorCtr="0">
              <a:noAutofit/>
            </a:bodyPr>
            <a:lstStyle/>
            <a:p>
              <a:pPr marL="0" lvl="0" indent="0" algn="ctr" defTabSz="622300">
                <a:lnSpc>
                  <a:spcPct val="90000"/>
                </a:lnSpc>
                <a:spcBef>
                  <a:spcPct val="0"/>
                </a:spcBef>
                <a:spcAft>
                  <a:spcPct val="35000"/>
                </a:spcAft>
                <a:buNone/>
              </a:pPr>
              <a:r>
                <a:rPr lang="el-GR" sz="1400" dirty="0">
                  <a:solidFill>
                    <a:schemeClr val="tx1"/>
                  </a:solidFill>
                </a:rPr>
                <a:t>Εργαζόμενους</a:t>
              </a:r>
              <a:r>
                <a:rPr lang="el-GR" sz="1400" b="0" kern="1200" noProof="0" dirty="0">
                  <a:solidFill>
                    <a:schemeClr val="tx1"/>
                  </a:solidFill>
                  <a:latin typeface="+mn-lt"/>
                </a:rPr>
                <a:t> του κατασκευαστικού </a:t>
              </a:r>
              <a:r>
                <a:rPr lang="el-GR" sz="1400" dirty="0">
                  <a:solidFill>
                    <a:schemeClr val="tx1"/>
                  </a:solidFill>
                </a:rPr>
                <a:t>κλάδου</a:t>
              </a:r>
              <a:endParaRPr lang="en-GB" sz="1400" b="0" kern="1200" noProof="0" dirty="0">
                <a:solidFill>
                  <a:schemeClr val="tx1"/>
                </a:solidFill>
                <a:latin typeface="+mn-lt"/>
              </a:endParaRPr>
            </a:p>
          </p:txBody>
        </p:sp>
        <p:sp>
          <p:nvSpPr>
            <p:cNvPr id="8" name="Εξάγωνο 7">
              <a:extLst>
                <a:ext uri="{FF2B5EF4-FFF2-40B4-BE49-F238E27FC236}">
                  <a16:creationId xmlns:a16="http://schemas.microsoft.com/office/drawing/2014/main" id="{2E9C7132-B737-40A3-B58B-5FF4A409DCEF}"/>
                </a:ext>
              </a:extLst>
            </p:cNvPr>
            <p:cNvSpPr/>
            <p:nvPr/>
          </p:nvSpPr>
          <p:spPr>
            <a:xfrm>
              <a:off x="600867" y="3209434"/>
              <a:ext cx="1979994" cy="1619997"/>
            </a:xfrm>
            <a:prstGeom prst="hexagon">
              <a:avLst>
                <a:gd name="adj" fmla="val 25000"/>
                <a:gd name="vf" fmla="val 115470"/>
              </a:avLst>
            </a:prstGeom>
            <a:blipFill>
              <a:blip r:embed="rId2"/>
              <a:srcRect/>
              <a:stretch>
                <a:fillRect l="-5000" r="-5000"/>
              </a:stretch>
            </a:blipFill>
            <a:ln>
              <a:noFill/>
            </a:ln>
          </p:spPr>
          <p:style>
            <a:lnRef idx="1">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Ελεύθερη σχεδίαση: Σχήμα 9">
              <a:extLst>
                <a:ext uri="{FF2B5EF4-FFF2-40B4-BE49-F238E27FC236}">
                  <a16:creationId xmlns:a16="http://schemas.microsoft.com/office/drawing/2014/main" id="{AC07B33C-E430-489D-B6DE-DFBF01ACF952}"/>
                </a:ext>
              </a:extLst>
            </p:cNvPr>
            <p:cNvSpPr/>
            <p:nvPr/>
          </p:nvSpPr>
          <p:spPr>
            <a:xfrm>
              <a:off x="3964860" y="3172542"/>
              <a:ext cx="1979994" cy="1619997"/>
            </a:xfrm>
            <a:custGeom>
              <a:avLst/>
              <a:gdLst>
                <a:gd name="connsiteX0" fmla="*/ 0 w 1979994"/>
                <a:gd name="connsiteY0" fmla="*/ 809999 h 1619997"/>
                <a:gd name="connsiteX1" fmla="*/ 404999 w 1979994"/>
                <a:gd name="connsiteY1" fmla="*/ 0 h 1619997"/>
                <a:gd name="connsiteX2" fmla="*/ 1574995 w 1979994"/>
                <a:gd name="connsiteY2" fmla="*/ 0 h 1619997"/>
                <a:gd name="connsiteX3" fmla="*/ 1979994 w 1979994"/>
                <a:gd name="connsiteY3" fmla="*/ 809999 h 1619997"/>
                <a:gd name="connsiteX4" fmla="*/ 1574995 w 1979994"/>
                <a:gd name="connsiteY4" fmla="*/ 1619997 h 1619997"/>
                <a:gd name="connsiteX5" fmla="*/ 404999 w 1979994"/>
                <a:gd name="connsiteY5" fmla="*/ 1619997 h 1619997"/>
                <a:gd name="connsiteX6" fmla="*/ 0 w 1979994"/>
                <a:gd name="connsiteY6" fmla="*/ 809999 h 16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9994" h="1619997">
                  <a:moveTo>
                    <a:pt x="0" y="809999"/>
                  </a:moveTo>
                  <a:lnTo>
                    <a:pt x="404999" y="0"/>
                  </a:lnTo>
                  <a:lnTo>
                    <a:pt x="1574995" y="0"/>
                  </a:lnTo>
                  <a:lnTo>
                    <a:pt x="1979994" y="809999"/>
                  </a:lnTo>
                  <a:lnTo>
                    <a:pt x="1574995" y="1619997"/>
                  </a:lnTo>
                  <a:lnTo>
                    <a:pt x="404999" y="1619997"/>
                  </a:lnTo>
                  <a:lnTo>
                    <a:pt x="0" y="809999"/>
                  </a:lnTo>
                  <a:close/>
                </a:path>
              </a:pathLst>
            </a:custGeom>
            <a:solidFill>
              <a:schemeClr val="accent5">
                <a:lumMod val="60000"/>
                <a:lumOff val="40000"/>
              </a:schemeClr>
            </a:solidFill>
            <a:ln>
              <a:noFill/>
            </a:ln>
          </p:spPr>
          <p:style>
            <a:lnRef idx="1">
              <a:scrgbClr r="0" g="0" b="0"/>
            </a:lnRef>
            <a:fillRef idx="3">
              <a:scrgbClr r="0" g="0" b="0"/>
            </a:fillRef>
            <a:effectRef idx="2">
              <a:schemeClr val="accent5">
                <a:hueOff val="-367427"/>
                <a:satOff val="54"/>
                <a:lumOff val="-1294"/>
                <a:alphaOff val="0"/>
              </a:schemeClr>
            </a:effectRef>
            <a:fontRef idx="minor">
              <a:schemeClr val="lt1"/>
            </a:fontRef>
          </p:style>
          <p:txBody>
            <a:bodyPr spcFirstLastPara="0" vert="horz" wrap="square" lIns="299999" tIns="263234" rIns="299999" bIns="263234" numCol="1" spcCol="1270" anchor="ctr" anchorCtr="0">
              <a:noAutofit/>
            </a:bodyPr>
            <a:lstStyle/>
            <a:p>
              <a:pPr marL="0" lvl="0" indent="0" algn="ctr" defTabSz="622300">
                <a:lnSpc>
                  <a:spcPct val="90000"/>
                </a:lnSpc>
                <a:spcBef>
                  <a:spcPct val="0"/>
                </a:spcBef>
                <a:spcAft>
                  <a:spcPct val="35000"/>
                </a:spcAft>
                <a:buNone/>
              </a:pPr>
              <a:r>
                <a:rPr lang="el-GR" sz="1400" b="0" kern="1200" noProof="0" dirty="0">
                  <a:solidFill>
                    <a:schemeClr val="tx1"/>
                  </a:solidFill>
                  <a:latin typeface="+mn-lt"/>
                </a:rPr>
                <a:t>Μαθητευόμενους ΕΕΚ και </a:t>
              </a:r>
              <a:r>
                <a:rPr lang="en-US" sz="1400" b="0" kern="1200" noProof="0" dirty="0">
                  <a:solidFill>
                    <a:schemeClr val="tx1"/>
                  </a:solidFill>
                  <a:latin typeface="+mn-lt"/>
                </a:rPr>
                <a:t>WBL</a:t>
              </a:r>
              <a:r>
                <a:rPr lang="el-GR" sz="1400" b="0" kern="1200" noProof="0" dirty="0">
                  <a:solidFill>
                    <a:schemeClr val="tx1"/>
                  </a:solidFill>
                  <a:latin typeface="+mn-lt"/>
                </a:rPr>
                <a:t> του κατασκευαστικού </a:t>
              </a:r>
              <a:r>
                <a:rPr lang="el-GR" sz="1400" dirty="0">
                  <a:solidFill>
                    <a:schemeClr val="tx1"/>
                  </a:solidFill>
                </a:rPr>
                <a:t>κλάδου</a:t>
              </a:r>
              <a:endParaRPr lang="en-GB" sz="1400" b="0" kern="1200" noProof="0" dirty="0">
                <a:solidFill>
                  <a:schemeClr val="tx1"/>
                </a:solidFill>
                <a:latin typeface="+mn-lt"/>
              </a:endParaRPr>
            </a:p>
          </p:txBody>
        </p:sp>
        <p:sp>
          <p:nvSpPr>
            <p:cNvPr id="12" name="Εξάγωνο 11">
              <a:extLst>
                <a:ext uri="{FF2B5EF4-FFF2-40B4-BE49-F238E27FC236}">
                  <a16:creationId xmlns:a16="http://schemas.microsoft.com/office/drawing/2014/main" id="{D2E981B3-0CAA-440E-8D87-80D74AD0559C}"/>
                </a:ext>
              </a:extLst>
            </p:cNvPr>
            <p:cNvSpPr/>
            <p:nvPr/>
          </p:nvSpPr>
          <p:spPr>
            <a:xfrm>
              <a:off x="5620029" y="4001322"/>
              <a:ext cx="1979994" cy="1619997"/>
            </a:xfrm>
            <a:prstGeom prst="hexagon">
              <a:avLst>
                <a:gd name="adj" fmla="val 25000"/>
                <a:gd name="vf" fmla="val 115470"/>
              </a:avLst>
            </a:prstGeom>
            <a:blipFill>
              <a:blip r:embed="rId3" cstate="print">
                <a:extLst>
                  <a:ext uri="{28A0092B-C50C-407E-A947-70E740481C1C}">
                    <a14:useLocalDpi xmlns:a14="http://schemas.microsoft.com/office/drawing/2010/main" val="0"/>
                  </a:ext>
                </a:extLst>
              </a:blip>
              <a:srcRect/>
              <a:stretch>
                <a:fillRect l="-14000" r="-14000"/>
              </a:stretch>
            </a:blipFill>
            <a:ln>
              <a:solidFill>
                <a:schemeClr val="bg1"/>
              </a:solidFill>
            </a:ln>
          </p:spPr>
          <p:style>
            <a:lnRef idx="1">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Ελεύθερη σχεδίαση: Σχήμα 13">
              <a:extLst>
                <a:ext uri="{FF2B5EF4-FFF2-40B4-BE49-F238E27FC236}">
                  <a16:creationId xmlns:a16="http://schemas.microsoft.com/office/drawing/2014/main" id="{5564C051-56D4-44EB-A79F-63DC0B56EF01}"/>
                </a:ext>
              </a:extLst>
            </p:cNvPr>
            <p:cNvSpPr/>
            <p:nvPr/>
          </p:nvSpPr>
          <p:spPr>
            <a:xfrm>
              <a:off x="2252402" y="2359798"/>
              <a:ext cx="1979994" cy="1619997"/>
            </a:xfrm>
            <a:custGeom>
              <a:avLst/>
              <a:gdLst>
                <a:gd name="connsiteX0" fmla="*/ 0 w 1979994"/>
                <a:gd name="connsiteY0" fmla="*/ 809999 h 1619997"/>
                <a:gd name="connsiteX1" fmla="*/ 404999 w 1979994"/>
                <a:gd name="connsiteY1" fmla="*/ 0 h 1619997"/>
                <a:gd name="connsiteX2" fmla="*/ 1574995 w 1979994"/>
                <a:gd name="connsiteY2" fmla="*/ 0 h 1619997"/>
                <a:gd name="connsiteX3" fmla="*/ 1979994 w 1979994"/>
                <a:gd name="connsiteY3" fmla="*/ 809999 h 1619997"/>
                <a:gd name="connsiteX4" fmla="*/ 1574995 w 1979994"/>
                <a:gd name="connsiteY4" fmla="*/ 1619997 h 1619997"/>
                <a:gd name="connsiteX5" fmla="*/ 404999 w 1979994"/>
                <a:gd name="connsiteY5" fmla="*/ 1619997 h 1619997"/>
                <a:gd name="connsiteX6" fmla="*/ 0 w 1979994"/>
                <a:gd name="connsiteY6" fmla="*/ 809999 h 16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9994" h="1619997">
                  <a:moveTo>
                    <a:pt x="0" y="809999"/>
                  </a:moveTo>
                  <a:lnTo>
                    <a:pt x="404999" y="0"/>
                  </a:lnTo>
                  <a:lnTo>
                    <a:pt x="1574995" y="0"/>
                  </a:lnTo>
                  <a:lnTo>
                    <a:pt x="1979994" y="809999"/>
                  </a:lnTo>
                  <a:lnTo>
                    <a:pt x="1574995" y="1619997"/>
                  </a:lnTo>
                  <a:lnTo>
                    <a:pt x="404999" y="1619997"/>
                  </a:lnTo>
                  <a:lnTo>
                    <a:pt x="0" y="809999"/>
                  </a:lnTo>
                  <a:close/>
                </a:path>
              </a:pathLst>
            </a:custGeom>
            <a:solidFill>
              <a:schemeClr val="accent5">
                <a:lumMod val="60000"/>
                <a:lumOff val="40000"/>
              </a:schemeClr>
            </a:solidFill>
            <a:ln>
              <a:noFill/>
            </a:ln>
          </p:spPr>
          <p:style>
            <a:lnRef idx="1">
              <a:scrgbClr r="0" g="0" b="0"/>
            </a:lnRef>
            <a:fillRef idx="3">
              <a:scrgbClr r="0" g="0" b="0"/>
            </a:fillRef>
            <a:effectRef idx="2">
              <a:schemeClr val="accent5">
                <a:hueOff val="-734855"/>
                <a:satOff val="108"/>
                <a:lumOff val="-2588"/>
                <a:alphaOff val="0"/>
              </a:schemeClr>
            </a:effectRef>
            <a:fontRef idx="minor">
              <a:schemeClr val="lt1"/>
            </a:fontRef>
          </p:style>
          <p:txBody>
            <a:bodyPr spcFirstLastPara="0" vert="horz" wrap="square" lIns="299999" tIns="263234" rIns="299999" bIns="263234" numCol="1" spcCol="1270" anchor="ctr" anchorCtr="0">
              <a:noAutofit/>
            </a:bodyPr>
            <a:lstStyle/>
            <a:p>
              <a:pPr marL="0" lvl="0" indent="0" algn="ctr" defTabSz="622300">
                <a:lnSpc>
                  <a:spcPct val="90000"/>
                </a:lnSpc>
                <a:spcBef>
                  <a:spcPct val="0"/>
                </a:spcBef>
                <a:spcAft>
                  <a:spcPct val="35000"/>
                </a:spcAft>
                <a:buNone/>
              </a:pPr>
              <a:r>
                <a:rPr lang="el-GR" sz="1400" b="0" kern="1200" noProof="0" dirty="0" err="1">
                  <a:solidFill>
                    <a:schemeClr val="tx1"/>
                  </a:solidFill>
                  <a:latin typeface="+mn-lt"/>
                </a:rPr>
                <a:t>Παρόχους</a:t>
              </a:r>
              <a:r>
                <a:rPr lang="el-GR" sz="1400" b="0" kern="1200" noProof="0" dirty="0">
                  <a:solidFill>
                    <a:schemeClr val="tx1"/>
                  </a:solidFill>
                  <a:latin typeface="+mn-lt"/>
                </a:rPr>
                <a:t> ΕΕΚ και εκμάθησης μέσω εργασίας </a:t>
              </a:r>
              <a:r>
                <a:rPr lang="en-US" sz="1400" b="0" kern="1200" noProof="0" dirty="0">
                  <a:solidFill>
                    <a:schemeClr val="tx1"/>
                  </a:solidFill>
                  <a:latin typeface="+mn-lt"/>
                </a:rPr>
                <a:t>(</a:t>
              </a:r>
              <a:r>
                <a:rPr lang="en-GB" sz="1400" b="0" kern="1200" noProof="0" dirty="0">
                  <a:solidFill>
                    <a:schemeClr val="tx1"/>
                  </a:solidFill>
                  <a:latin typeface="+mn-lt"/>
                </a:rPr>
                <a:t>WBL)</a:t>
              </a:r>
            </a:p>
          </p:txBody>
        </p:sp>
        <p:sp>
          <p:nvSpPr>
            <p:cNvPr id="16" name="Εξάγωνο 15">
              <a:extLst>
                <a:ext uri="{FF2B5EF4-FFF2-40B4-BE49-F238E27FC236}">
                  <a16:creationId xmlns:a16="http://schemas.microsoft.com/office/drawing/2014/main" id="{2D52687C-93FD-4F53-BA8A-FA2238792389}"/>
                </a:ext>
              </a:extLst>
            </p:cNvPr>
            <p:cNvSpPr/>
            <p:nvPr/>
          </p:nvSpPr>
          <p:spPr>
            <a:xfrm>
              <a:off x="3903937" y="1464531"/>
              <a:ext cx="1979994" cy="1619997"/>
            </a:xfrm>
            <a:prstGeom prst="hexagon">
              <a:avLst>
                <a:gd name="adj" fmla="val 25000"/>
                <a:gd name="vf" fmla="val 115470"/>
              </a:avLst>
            </a:prstGeom>
            <a:blipFill>
              <a:blip r:embed="rId4" cstate="print">
                <a:extLst>
                  <a:ext uri="{BEBA8EAE-BF5A-486C-A8C5-ECC9F3942E4B}">
                    <a14:imgProps xmlns:a14="http://schemas.microsoft.com/office/drawing/2010/main">
                      <a14:imgLayer r:embed="rId5">
                        <a14:imgEffect>
                          <a14:artisticFilmGrain/>
                        </a14:imgEffect>
                      </a14:imgLayer>
                    </a14:imgProps>
                  </a:ext>
                  <a:ext uri="{28A0092B-C50C-407E-A947-70E740481C1C}">
                    <a14:useLocalDpi xmlns:a14="http://schemas.microsoft.com/office/drawing/2010/main" val="0"/>
                  </a:ext>
                </a:extLst>
              </a:blip>
              <a:srcRect/>
              <a:stretch>
                <a:fillRect t="-8000" b="-8000"/>
              </a:stretch>
            </a:blipFill>
            <a:ln>
              <a:solidFill>
                <a:schemeClr val="bg1"/>
              </a:solidFill>
            </a:ln>
          </p:spPr>
          <p:style>
            <a:lnRef idx="1">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Ελεύθερη σχεδίαση: Σχήμα 17">
              <a:extLst>
                <a:ext uri="{FF2B5EF4-FFF2-40B4-BE49-F238E27FC236}">
                  <a16:creationId xmlns:a16="http://schemas.microsoft.com/office/drawing/2014/main" id="{03CCCBC1-6E59-4D69-8340-D628141BE26B}"/>
                </a:ext>
              </a:extLst>
            </p:cNvPr>
            <p:cNvSpPr/>
            <p:nvPr/>
          </p:nvSpPr>
          <p:spPr>
            <a:xfrm>
              <a:off x="5609392" y="2324980"/>
              <a:ext cx="1979994" cy="1619997"/>
            </a:xfrm>
            <a:custGeom>
              <a:avLst/>
              <a:gdLst>
                <a:gd name="connsiteX0" fmla="*/ 0 w 1979994"/>
                <a:gd name="connsiteY0" fmla="*/ 809999 h 1619997"/>
                <a:gd name="connsiteX1" fmla="*/ 404999 w 1979994"/>
                <a:gd name="connsiteY1" fmla="*/ 0 h 1619997"/>
                <a:gd name="connsiteX2" fmla="*/ 1574995 w 1979994"/>
                <a:gd name="connsiteY2" fmla="*/ 0 h 1619997"/>
                <a:gd name="connsiteX3" fmla="*/ 1979994 w 1979994"/>
                <a:gd name="connsiteY3" fmla="*/ 809999 h 1619997"/>
                <a:gd name="connsiteX4" fmla="*/ 1574995 w 1979994"/>
                <a:gd name="connsiteY4" fmla="*/ 1619997 h 1619997"/>
                <a:gd name="connsiteX5" fmla="*/ 404999 w 1979994"/>
                <a:gd name="connsiteY5" fmla="*/ 1619997 h 1619997"/>
                <a:gd name="connsiteX6" fmla="*/ 0 w 1979994"/>
                <a:gd name="connsiteY6" fmla="*/ 809999 h 16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9994" h="1619997">
                  <a:moveTo>
                    <a:pt x="0" y="809999"/>
                  </a:moveTo>
                  <a:lnTo>
                    <a:pt x="404999" y="0"/>
                  </a:lnTo>
                  <a:lnTo>
                    <a:pt x="1574995" y="0"/>
                  </a:lnTo>
                  <a:lnTo>
                    <a:pt x="1979994" y="809999"/>
                  </a:lnTo>
                  <a:lnTo>
                    <a:pt x="1574995" y="1619997"/>
                  </a:lnTo>
                  <a:lnTo>
                    <a:pt x="404999" y="1619997"/>
                  </a:lnTo>
                  <a:lnTo>
                    <a:pt x="0" y="809999"/>
                  </a:lnTo>
                  <a:close/>
                </a:path>
              </a:pathLst>
            </a:custGeom>
            <a:solidFill>
              <a:schemeClr val="accent5">
                <a:lumMod val="60000"/>
                <a:lumOff val="40000"/>
              </a:schemeClr>
            </a:solidFill>
            <a:ln>
              <a:noFill/>
            </a:ln>
          </p:spPr>
          <p:style>
            <a:lnRef idx="1">
              <a:scrgbClr r="0" g="0" b="0"/>
            </a:lnRef>
            <a:fillRef idx="3">
              <a:scrgbClr r="0" g="0" b="0"/>
            </a:fillRef>
            <a:effectRef idx="2">
              <a:schemeClr val="accent5">
                <a:hueOff val="-1102282"/>
                <a:satOff val="162"/>
                <a:lumOff val="-3883"/>
                <a:alphaOff val="0"/>
              </a:schemeClr>
            </a:effectRef>
            <a:fontRef idx="minor">
              <a:schemeClr val="lt1"/>
            </a:fontRef>
          </p:style>
          <p:txBody>
            <a:bodyPr spcFirstLastPara="0" vert="horz" wrap="square" lIns="299999" tIns="263234" rIns="299999" bIns="263234" numCol="1" spcCol="1270" anchor="ctr" anchorCtr="0">
              <a:noAutofit/>
            </a:bodyPr>
            <a:lstStyle/>
            <a:p>
              <a:pPr marL="0" lvl="0" indent="0" algn="ctr" defTabSz="622300">
                <a:lnSpc>
                  <a:spcPct val="90000"/>
                </a:lnSpc>
                <a:spcBef>
                  <a:spcPct val="0"/>
                </a:spcBef>
                <a:spcAft>
                  <a:spcPct val="35000"/>
                </a:spcAft>
                <a:buNone/>
              </a:pPr>
              <a:r>
                <a:rPr lang="el-GR" sz="1400" kern="1200" dirty="0">
                  <a:solidFill>
                    <a:schemeClr val="tx1"/>
                  </a:solidFill>
                </a:rPr>
                <a:t>Αρχές ΕΕΚ και φορείς επαγγελματικού προσανατολισμού</a:t>
              </a:r>
              <a:endParaRPr lang="en-GB" sz="1400" b="1" kern="1200" noProof="0" dirty="0">
                <a:solidFill>
                  <a:schemeClr val="tx1"/>
                </a:solidFill>
                <a:latin typeface="+mn-lt"/>
              </a:endParaRPr>
            </a:p>
          </p:txBody>
        </p:sp>
        <p:sp>
          <p:nvSpPr>
            <p:cNvPr id="20" name="Εξάγωνο 19">
              <a:extLst>
                <a:ext uri="{FF2B5EF4-FFF2-40B4-BE49-F238E27FC236}">
                  <a16:creationId xmlns:a16="http://schemas.microsoft.com/office/drawing/2014/main" id="{07A2982C-1819-4095-91C3-50271089866C}"/>
                </a:ext>
              </a:extLst>
            </p:cNvPr>
            <p:cNvSpPr/>
            <p:nvPr/>
          </p:nvSpPr>
          <p:spPr>
            <a:xfrm>
              <a:off x="7328854" y="3161453"/>
              <a:ext cx="1979994" cy="1619997"/>
            </a:xfrm>
            <a:prstGeom prst="hexagon">
              <a:avLst>
                <a:gd name="adj" fmla="val 25000"/>
                <a:gd name="vf" fmla="val 115470"/>
              </a:avLst>
            </a:prstGeom>
            <a:blipFill>
              <a:blip r:embed="rId6">
                <a:extLst>
                  <a:ext uri="{BEBA8EAE-BF5A-486C-A8C5-ECC9F3942E4B}">
                    <a14:imgProps xmlns:a14="http://schemas.microsoft.com/office/drawing/2010/main">
                      <a14:imgLayer r:embed="rId7">
                        <a14:imgEffect>
                          <a14:colorTemperature colorTemp="5300"/>
                        </a14:imgEffect>
                      </a14:imgLayer>
                    </a14:imgProps>
                  </a:ext>
                  <a:ext uri="{28A0092B-C50C-407E-A947-70E740481C1C}">
                    <a14:useLocalDpi xmlns:a14="http://schemas.microsoft.com/office/drawing/2010/main" val="0"/>
                  </a:ext>
                </a:extLst>
              </a:blip>
              <a:srcRect/>
              <a:stretch>
                <a:fillRect/>
              </a:stretch>
            </a:blipFill>
            <a:ln>
              <a:solidFill>
                <a:schemeClr val="bg1"/>
              </a:solidFill>
            </a:ln>
          </p:spPr>
          <p:style>
            <a:lnRef idx="1">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2" name="Ελεύθερη σχεδίαση: Σχήμα 21">
              <a:extLst>
                <a:ext uri="{FF2B5EF4-FFF2-40B4-BE49-F238E27FC236}">
                  <a16:creationId xmlns:a16="http://schemas.microsoft.com/office/drawing/2014/main" id="{B305CEA4-688D-471D-BCA4-96300137B3F1}"/>
                </a:ext>
              </a:extLst>
            </p:cNvPr>
            <p:cNvSpPr/>
            <p:nvPr/>
          </p:nvSpPr>
          <p:spPr>
            <a:xfrm>
              <a:off x="7314847" y="1485111"/>
              <a:ext cx="1979994" cy="1619997"/>
            </a:xfrm>
            <a:custGeom>
              <a:avLst/>
              <a:gdLst>
                <a:gd name="connsiteX0" fmla="*/ 0 w 1979994"/>
                <a:gd name="connsiteY0" fmla="*/ 809999 h 1619997"/>
                <a:gd name="connsiteX1" fmla="*/ 404999 w 1979994"/>
                <a:gd name="connsiteY1" fmla="*/ 0 h 1619997"/>
                <a:gd name="connsiteX2" fmla="*/ 1574995 w 1979994"/>
                <a:gd name="connsiteY2" fmla="*/ 0 h 1619997"/>
                <a:gd name="connsiteX3" fmla="*/ 1979994 w 1979994"/>
                <a:gd name="connsiteY3" fmla="*/ 809999 h 1619997"/>
                <a:gd name="connsiteX4" fmla="*/ 1574995 w 1979994"/>
                <a:gd name="connsiteY4" fmla="*/ 1619997 h 1619997"/>
                <a:gd name="connsiteX5" fmla="*/ 404999 w 1979994"/>
                <a:gd name="connsiteY5" fmla="*/ 1619997 h 1619997"/>
                <a:gd name="connsiteX6" fmla="*/ 0 w 1979994"/>
                <a:gd name="connsiteY6" fmla="*/ 809999 h 16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9994" h="1619997">
                  <a:moveTo>
                    <a:pt x="0" y="809999"/>
                  </a:moveTo>
                  <a:lnTo>
                    <a:pt x="404999" y="0"/>
                  </a:lnTo>
                  <a:lnTo>
                    <a:pt x="1574995" y="0"/>
                  </a:lnTo>
                  <a:lnTo>
                    <a:pt x="1979994" y="809999"/>
                  </a:lnTo>
                  <a:lnTo>
                    <a:pt x="1574995" y="1619997"/>
                  </a:lnTo>
                  <a:lnTo>
                    <a:pt x="404999" y="1619997"/>
                  </a:lnTo>
                  <a:lnTo>
                    <a:pt x="0" y="809999"/>
                  </a:lnTo>
                  <a:close/>
                </a:path>
              </a:pathLst>
            </a:custGeom>
            <a:solidFill>
              <a:schemeClr val="accent5">
                <a:lumMod val="60000"/>
                <a:lumOff val="40000"/>
              </a:schemeClr>
            </a:solidFill>
            <a:ln>
              <a:noFill/>
            </a:ln>
          </p:spPr>
          <p:style>
            <a:lnRef idx="1">
              <a:scrgbClr r="0" g="0" b="0"/>
            </a:lnRef>
            <a:fillRef idx="3">
              <a:scrgbClr r="0" g="0" b="0"/>
            </a:fillRef>
            <a:effectRef idx="2">
              <a:schemeClr val="accent5">
                <a:hueOff val="-1469710"/>
                <a:satOff val="216"/>
                <a:lumOff val="-5177"/>
                <a:alphaOff val="0"/>
              </a:schemeClr>
            </a:effectRef>
            <a:fontRef idx="minor">
              <a:schemeClr val="lt1"/>
            </a:fontRef>
          </p:style>
          <p:txBody>
            <a:bodyPr spcFirstLastPara="0" vert="horz" wrap="square" lIns="299999" tIns="263234" rIns="299999" bIns="263234" numCol="1" spcCol="1270" anchor="ctr" anchorCtr="0">
              <a:noAutofit/>
            </a:bodyPr>
            <a:lstStyle/>
            <a:p>
              <a:pPr marL="0" lvl="0" indent="0" algn="ctr" defTabSz="622300">
                <a:lnSpc>
                  <a:spcPct val="90000"/>
                </a:lnSpc>
                <a:spcBef>
                  <a:spcPct val="0"/>
                </a:spcBef>
                <a:spcAft>
                  <a:spcPct val="35000"/>
                </a:spcAft>
                <a:buNone/>
              </a:pPr>
              <a:r>
                <a:rPr lang="el-GR" sz="1400" kern="1200" dirty="0">
                  <a:solidFill>
                    <a:schemeClr val="tx1"/>
                  </a:solidFill>
                </a:rPr>
                <a:t>Εκπρόσωπους του τομέα και υπεύθυνους  χάραξης πολιτικής</a:t>
              </a:r>
              <a:endParaRPr lang="en-GB" sz="1400" b="1" kern="1200" noProof="0" dirty="0">
                <a:solidFill>
                  <a:schemeClr val="tx1"/>
                </a:solidFill>
                <a:latin typeface="+mn-lt"/>
              </a:endParaRPr>
            </a:p>
          </p:txBody>
        </p:sp>
        <p:sp>
          <p:nvSpPr>
            <p:cNvPr id="24" name="Εξάγωνο 23">
              <a:extLst>
                <a:ext uri="{FF2B5EF4-FFF2-40B4-BE49-F238E27FC236}">
                  <a16:creationId xmlns:a16="http://schemas.microsoft.com/office/drawing/2014/main" id="{CF5B42DC-141E-4CFA-8D64-FD326B054961}"/>
                </a:ext>
              </a:extLst>
            </p:cNvPr>
            <p:cNvSpPr/>
            <p:nvPr/>
          </p:nvSpPr>
          <p:spPr>
            <a:xfrm>
              <a:off x="8984023" y="2305993"/>
              <a:ext cx="1979994" cy="1619997"/>
            </a:xfrm>
            <a:prstGeom prst="hexagon">
              <a:avLst>
                <a:gd name="adj" fmla="val 25000"/>
                <a:gd name="vf" fmla="val 115470"/>
              </a:avLst>
            </a:prstGeom>
            <a:blipFill>
              <a:blip r:embed="rId8">
                <a:extLst>
                  <a:ext uri="{28A0092B-C50C-407E-A947-70E740481C1C}">
                    <a14:useLocalDpi xmlns:a14="http://schemas.microsoft.com/office/drawing/2010/main" val="0"/>
                  </a:ext>
                </a:extLst>
              </a:blip>
              <a:srcRect/>
              <a:stretch>
                <a:fillRect l="-1000" r="-1000"/>
              </a:stretch>
            </a:blipFill>
            <a:ln>
              <a:solidFill>
                <a:schemeClr val="bg1"/>
              </a:solidFill>
            </a:ln>
          </p:spPr>
          <p:style>
            <a:lnRef idx="1">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Ελεύθερη σχεδίαση: Σχήμα 25">
              <a:extLst>
                <a:ext uri="{FF2B5EF4-FFF2-40B4-BE49-F238E27FC236}">
                  <a16:creationId xmlns:a16="http://schemas.microsoft.com/office/drawing/2014/main" id="{BD4A9206-C4D2-4B7F-9C15-D36805CB4EFA}"/>
                </a:ext>
              </a:extLst>
            </p:cNvPr>
            <p:cNvSpPr/>
            <p:nvPr/>
          </p:nvSpPr>
          <p:spPr>
            <a:xfrm>
              <a:off x="8984023" y="4038451"/>
              <a:ext cx="1979994" cy="1619997"/>
            </a:xfrm>
            <a:custGeom>
              <a:avLst/>
              <a:gdLst>
                <a:gd name="connsiteX0" fmla="*/ 0 w 1979994"/>
                <a:gd name="connsiteY0" fmla="*/ 809999 h 1619997"/>
                <a:gd name="connsiteX1" fmla="*/ 404999 w 1979994"/>
                <a:gd name="connsiteY1" fmla="*/ 0 h 1619997"/>
                <a:gd name="connsiteX2" fmla="*/ 1574995 w 1979994"/>
                <a:gd name="connsiteY2" fmla="*/ 0 h 1619997"/>
                <a:gd name="connsiteX3" fmla="*/ 1979994 w 1979994"/>
                <a:gd name="connsiteY3" fmla="*/ 809999 h 1619997"/>
                <a:gd name="connsiteX4" fmla="*/ 1574995 w 1979994"/>
                <a:gd name="connsiteY4" fmla="*/ 1619997 h 1619997"/>
                <a:gd name="connsiteX5" fmla="*/ 404999 w 1979994"/>
                <a:gd name="connsiteY5" fmla="*/ 1619997 h 1619997"/>
                <a:gd name="connsiteX6" fmla="*/ 0 w 1979994"/>
                <a:gd name="connsiteY6" fmla="*/ 809999 h 16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9994" h="1619997">
                  <a:moveTo>
                    <a:pt x="0" y="809999"/>
                  </a:moveTo>
                  <a:lnTo>
                    <a:pt x="404999" y="0"/>
                  </a:lnTo>
                  <a:lnTo>
                    <a:pt x="1574995" y="0"/>
                  </a:lnTo>
                  <a:lnTo>
                    <a:pt x="1979994" y="809999"/>
                  </a:lnTo>
                  <a:lnTo>
                    <a:pt x="1574995" y="1619997"/>
                  </a:lnTo>
                  <a:lnTo>
                    <a:pt x="404999" y="1619997"/>
                  </a:lnTo>
                  <a:lnTo>
                    <a:pt x="0" y="809999"/>
                  </a:lnTo>
                  <a:close/>
                </a:path>
              </a:pathLst>
            </a:custGeom>
            <a:solidFill>
              <a:schemeClr val="accent5">
                <a:lumMod val="60000"/>
                <a:lumOff val="40000"/>
              </a:schemeClr>
            </a:solidFill>
            <a:ln>
              <a:noFill/>
            </a:ln>
          </p:spPr>
          <p:style>
            <a:lnRef idx="1">
              <a:scrgbClr r="0" g="0" b="0"/>
            </a:lnRef>
            <a:fillRef idx="3">
              <a:scrgbClr r="0" g="0" b="0"/>
            </a:fillRef>
            <a:effectRef idx="2">
              <a:schemeClr val="accent5">
                <a:hueOff val="-1837137"/>
                <a:satOff val="270"/>
                <a:lumOff val="-6471"/>
                <a:alphaOff val="0"/>
              </a:schemeClr>
            </a:effectRef>
            <a:fontRef idx="minor">
              <a:schemeClr val="lt1"/>
            </a:fontRef>
          </p:style>
          <p:txBody>
            <a:bodyPr spcFirstLastPara="0" vert="horz" wrap="square" lIns="299999" tIns="263234" rIns="299999" bIns="263234" numCol="1" spcCol="1270" anchor="ctr" anchorCtr="0">
              <a:noAutofit/>
            </a:bodyPr>
            <a:lstStyle/>
            <a:p>
              <a:pPr marL="0" lvl="0" indent="0" algn="ctr" defTabSz="622300">
                <a:lnSpc>
                  <a:spcPct val="90000"/>
                </a:lnSpc>
                <a:spcBef>
                  <a:spcPct val="0"/>
                </a:spcBef>
                <a:spcAft>
                  <a:spcPct val="35000"/>
                </a:spcAft>
                <a:buNone/>
              </a:pPr>
              <a:r>
                <a:rPr lang="el-GR" sz="1400" kern="1200" dirty="0">
                  <a:solidFill>
                    <a:schemeClr val="tx1"/>
                  </a:solidFill>
                </a:rPr>
                <a:t>Κατασκευαστικές εταιρείες  </a:t>
              </a:r>
              <a:r>
                <a:rPr lang="el-GR" sz="1400" dirty="0">
                  <a:solidFill>
                    <a:schemeClr val="tx1"/>
                  </a:solidFill>
                </a:rPr>
                <a:t>συ</a:t>
              </a:r>
              <a:r>
                <a:rPr lang="el-GR" sz="1400" kern="1200" dirty="0">
                  <a:solidFill>
                    <a:schemeClr val="tx1"/>
                  </a:solidFill>
                </a:rPr>
                <a:t>λλόγους, δίκτυα και κοινωνικούς εταίρους </a:t>
              </a:r>
              <a:endParaRPr lang="en-GB" sz="1400" b="1" kern="1200" noProof="0" dirty="0">
                <a:solidFill>
                  <a:schemeClr val="tx1"/>
                </a:solidFill>
                <a:latin typeface="+mn-lt"/>
              </a:endParaRPr>
            </a:p>
          </p:txBody>
        </p:sp>
        <p:sp>
          <p:nvSpPr>
            <p:cNvPr id="28" name="Εξάγωνο 27">
              <a:extLst>
                <a:ext uri="{FF2B5EF4-FFF2-40B4-BE49-F238E27FC236}">
                  <a16:creationId xmlns:a16="http://schemas.microsoft.com/office/drawing/2014/main" id="{7B37A1CA-9F37-4C8C-8CDF-0A58BA466F9E}"/>
                </a:ext>
              </a:extLst>
            </p:cNvPr>
            <p:cNvSpPr/>
            <p:nvPr/>
          </p:nvSpPr>
          <p:spPr>
            <a:xfrm>
              <a:off x="7275198" y="4841191"/>
              <a:ext cx="1979994" cy="1619997"/>
            </a:xfrm>
            <a:prstGeom prst="hexagon">
              <a:avLst>
                <a:gd name="adj" fmla="val 25000"/>
                <a:gd name="vf" fmla="val 115470"/>
              </a:avLst>
            </a:prstGeom>
            <a:blipFill>
              <a:blip r:embed="rId9">
                <a:extLst>
                  <a:ext uri="{28A0092B-C50C-407E-A947-70E740481C1C}">
                    <a14:useLocalDpi xmlns:a14="http://schemas.microsoft.com/office/drawing/2010/main" val="0"/>
                  </a:ext>
                </a:extLst>
              </a:blip>
              <a:srcRect/>
              <a:stretch>
                <a:fillRect l="-15000" r="-15000"/>
              </a:stretch>
            </a:blipFill>
            <a:ln>
              <a:solidFill>
                <a:schemeClr val="bg1"/>
              </a:solidFill>
            </a:ln>
          </p:spPr>
          <p:style>
            <a:lnRef idx="1">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grpSp>
    </p:spTree>
    <p:extLst>
      <p:ext uri="{BB962C8B-B14F-4D97-AF65-F5344CB8AC3E}">
        <p14:creationId xmlns:p14="http://schemas.microsoft.com/office/powerpoint/2010/main" val="496549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71D5CF-A2EB-4520-8D98-B3F04E1352D5}"/>
              </a:ext>
            </a:extLst>
          </p:cNvPr>
          <p:cNvSpPr>
            <a:spLocks noGrp="1"/>
          </p:cNvSpPr>
          <p:nvPr>
            <p:ph type="title"/>
          </p:nvPr>
        </p:nvSpPr>
        <p:spPr>
          <a:xfrm>
            <a:off x="1097280" y="243471"/>
            <a:ext cx="10058400" cy="1450757"/>
          </a:xfrm>
        </p:spPr>
        <p:txBody>
          <a:bodyPr/>
          <a:lstStyle/>
          <a:p>
            <a:r>
              <a:rPr lang="el-GR" dirty="0"/>
              <a:t>ΚΥΡΙΑ ΑΠΟΤΕΛΕΣΜΑΤΑ </a:t>
            </a:r>
            <a:r>
              <a:rPr lang="de-DE" dirty="0"/>
              <a:t>(1/2)</a:t>
            </a:r>
          </a:p>
        </p:txBody>
      </p:sp>
      <p:graphicFrame>
        <p:nvGraphicFramePr>
          <p:cNvPr id="4" name="Diagrama 4">
            <a:extLst>
              <a:ext uri="{FF2B5EF4-FFF2-40B4-BE49-F238E27FC236}">
                <a16:creationId xmlns:a16="http://schemas.microsoft.com/office/drawing/2014/main" id="{BD09B267-C1F5-41D1-8F45-ABCE46BA659C}"/>
              </a:ext>
            </a:extLst>
          </p:cNvPr>
          <p:cNvGraphicFramePr/>
          <p:nvPr>
            <p:extLst>
              <p:ext uri="{D42A27DB-BD31-4B8C-83A1-F6EECF244321}">
                <p14:modId xmlns:p14="http://schemas.microsoft.com/office/powerpoint/2010/main" val="484679415"/>
              </p:ext>
            </p:extLst>
          </p:nvPr>
        </p:nvGraphicFramePr>
        <p:xfrm>
          <a:off x="549779" y="975360"/>
          <a:ext cx="10776703" cy="5596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0790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F168B8-4A0D-406F-A667-8643AF7600B2}"/>
              </a:ext>
            </a:extLst>
          </p:cNvPr>
          <p:cNvSpPr>
            <a:spLocks noGrp="1"/>
          </p:cNvSpPr>
          <p:nvPr>
            <p:ph type="title"/>
          </p:nvPr>
        </p:nvSpPr>
        <p:spPr>
          <a:xfrm>
            <a:off x="1097280" y="266283"/>
            <a:ext cx="10058400" cy="1450757"/>
          </a:xfrm>
        </p:spPr>
        <p:txBody>
          <a:bodyPr/>
          <a:lstStyle/>
          <a:p>
            <a:r>
              <a:rPr lang="el-GR" dirty="0"/>
              <a:t>ΚΥΡΙΑ ΑΠΟΤΕΛΕΣΜΑΤΑ </a:t>
            </a:r>
            <a:r>
              <a:rPr lang="en-GB" dirty="0"/>
              <a:t>(2/2)</a:t>
            </a:r>
          </a:p>
        </p:txBody>
      </p:sp>
      <p:graphicFrame>
        <p:nvGraphicFramePr>
          <p:cNvPr id="4" name="Diagrama 4">
            <a:extLst>
              <a:ext uri="{FF2B5EF4-FFF2-40B4-BE49-F238E27FC236}">
                <a16:creationId xmlns:a16="http://schemas.microsoft.com/office/drawing/2014/main" id="{B12DAD03-9EF8-4694-B03C-F7DAD5FCD551}"/>
              </a:ext>
            </a:extLst>
          </p:cNvPr>
          <p:cNvGraphicFramePr/>
          <p:nvPr/>
        </p:nvGraphicFramePr>
        <p:xfrm>
          <a:off x="737230" y="1247168"/>
          <a:ext cx="10571873" cy="4793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9054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289487-7C4B-424B-B953-7B61604DBAD6}"/>
              </a:ext>
            </a:extLst>
          </p:cNvPr>
          <p:cNvSpPr>
            <a:spLocks noGrp="1"/>
          </p:cNvSpPr>
          <p:nvPr>
            <p:ph type="title"/>
          </p:nvPr>
        </p:nvSpPr>
        <p:spPr/>
        <p:txBody>
          <a:bodyPr/>
          <a:lstStyle/>
          <a:p>
            <a:r>
              <a:rPr lang="el-GR" dirty="0"/>
              <a:t>2</a:t>
            </a:r>
            <a:r>
              <a:rPr lang="el-GR" baseline="30000" dirty="0"/>
              <a:t>η  </a:t>
            </a:r>
            <a:r>
              <a:rPr lang="el-GR" dirty="0"/>
              <a:t>ΔΙΑΔΙΚΤΥΑΚΗ ΣΥΝΑΝΤΗΣΗ</a:t>
            </a:r>
            <a:r>
              <a:rPr lang="el-GR" baseline="30000" dirty="0"/>
              <a:t> </a:t>
            </a:r>
            <a:endParaRPr lang="de-DE" dirty="0"/>
          </a:p>
        </p:txBody>
      </p:sp>
      <p:sp>
        <p:nvSpPr>
          <p:cNvPr id="4" name="CuadroTexto 5">
            <a:extLst>
              <a:ext uri="{FF2B5EF4-FFF2-40B4-BE49-F238E27FC236}">
                <a16:creationId xmlns:a16="http://schemas.microsoft.com/office/drawing/2014/main" id="{A7EAD81D-DA1F-4729-ACF2-DF3E5DB64228}"/>
              </a:ext>
            </a:extLst>
          </p:cNvPr>
          <p:cNvSpPr txBox="1"/>
          <p:nvPr/>
        </p:nvSpPr>
        <p:spPr>
          <a:xfrm>
            <a:off x="944563" y="1847083"/>
            <a:ext cx="5444836" cy="3687484"/>
          </a:xfrm>
          <a:prstGeom prst="rect">
            <a:avLst/>
          </a:prstGeom>
          <a:noFill/>
        </p:spPr>
        <p:txBody>
          <a:bodyPr wrap="square" rtlCol="0">
            <a:spAutoFit/>
          </a:bodyPr>
          <a:lstStyle/>
          <a:p>
            <a:pPr marL="285750" indent="-285750" algn="just">
              <a:lnSpc>
                <a:spcPct val="110000"/>
              </a:lnSpc>
              <a:spcBef>
                <a:spcPts val="1200"/>
              </a:spcBef>
              <a:spcAft>
                <a:spcPts val="200"/>
              </a:spcAft>
              <a:buClr>
                <a:srgbClr val="00B050"/>
              </a:buClr>
              <a:buSzPct val="100000"/>
              <a:buFont typeface="Wingdings" panose="05000000000000000000" pitchFamily="2" charset="2"/>
              <a:buChar char="v"/>
            </a:pPr>
            <a:r>
              <a:rPr lang="el-GR" sz="1600" b="0" i="0" dirty="0">
                <a:solidFill>
                  <a:srgbClr val="202124"/>
                </a:solidFill>
                <a:effectLst/>
              </a:rPr>
              <a:t>Η δεύτερη συνάντηση προβλεπόταν να πραγματοποιηθεί στη Βαλένθια</a:t>
            </a:r>
            <a:r>
              <a:rPr lang="en-GB" sz="1600" b="0" i="0" dirty="0">
                <a:solidFill>
                  <a:srgbClr val="202124"/>
                </a:solidFill>
                <a:effectLst/>
              </a:rPr>
              <a:t>.</a:t>
            </a:r>
            <a:r>
              <a:rPr lang="el-GR" sz="1600" b="0" i="0" dirty="0">
                <a:solidFill>
                  <a:srgbClr val="202124"/>
                </a:solidFill>
                <a:effectLst/>
              </a:rPr>
              <a:t> </a:t>
            </a:r>
            <a:r>
              <a:rPr lang="el-GR" sz="1600" dirty="0">
                <a:solidFill>
                  <a:srgbClr val="202124"/>
                </a:solidFill>
              </a:rPr>
              <a:t>Λ</a:t>
            </a:r>
            <a:r>
              <a:rPr lang="el-GR" sz="1600" b="0" i="0" dirty="0">
                <a:solidFill>
                  <a:srgbClr val="202124"/>
                </a:solidFill>
                <a:effectLst/>
              </a:rPr>
              <a:t>όγω της πανδημίας του COVID-19, τελικά πραγματοποιήθηκε διαδικτυακά στις 20 Μαΐου 2020.</a:t>
            </a:r>
            <a:endParaRPr lang="en-US" sz="1600" b="1" dirty="0">
              <a:solidFill>
                <a:schemeClr val="tx1">
                  <a:lumMod val="75000"/>
                  <a:lumOff val="25000"/>
                </a:schemeClr>
              </a:solidFill>
            </a:endParaRPr>
          </a:p>
          <a:p>
            <a:pPr marL="285750" indent="-285750" algn="just">
              <a:lnSpc>
                <a:spcPct val="110000"/>
              </a:lnSpc>
              <a:spcBef>
                <a:spcPts val="1200"/>
              </a:spcBef>
              <a:spcAft>
                <a:spcPts val="200"/>
              </a:spcAft>
              <a:buClr>
                <a:srgbClr val="00B050"/>
              </a:buClr>
              <a:buSzPct val="100000"/>
              <a:buFont typeface="Wingdings" panose="05000000000000000000" pitchFamily="2" charset="2"/>
              <a:buChar char="v"/>
            </a:pPr>
            <a:r>
              <a:rPr lang="el-GR" sz="1600" dirty="0">
                <a:solidFill>
                  <a:schemeClr val="tx1">
                    <a:lumMod val="75000"/>
                    <a:lumOff val="25000"/>
                  </a:schemeClr>
                </a:solidFill>
              </a:rPr>
              <a:t>Οι εταίροι συζήτησαν τις δραστηριότητες O1 και O2 και ιδιαίτερα την ανάπτυξη του O2-T1 «</a:t>
            </a:r>
            <a:r>
              <a:rPr lang="el-GR" sz="1600" dirty="0">
                <a:solidFill>
                  <a:prstClr val="black">
                    <a:hueOff val="0"/>
                    <a:satOff val="0"/>
                    <a:lumOff val="0"/>
                    <a:alphaOff val="0"/>
                  </a:prstClr>
                </a:solidFill>
              </a:rPr>
              <a:t>ΠΡΟΓΡΑΜΜΑ ΣΠΟΥΔΩΝ &amp; ΜΑΘΗΣΙΑΚΕΣ ΕΝΟΤΗΤΕΣ</a:t>
            </a:r>
            <a:r>
              <a:rPr lang="el-GR" sz="1600" dirty="0">
                <a:solidFill>
                  <a:schemeClr val="tx1">
                    <a:lumMod val="75000"/>
                    <a:lumOff val="25000"/>
                  </a:schemeClr>
                </a:solidFill>
              </a:rPr>
              <a:t>», το οποίο θα ολοκληρωθεί το επόμενο διάστημα.</a:t>
            </a:r>
            <a:endParaRPr lang="en-US" sz="1600" dirty="0">
              <a:solidFill>
                <a:schemeClr val="tx1">
                  <a:lumMod val="75000"/>
                  <a:lumOff val="25000"/>
                </a:schemeClr>
              </a:solidFill>
            </a:endParaRPr>
          </a:p>
          <a:p>
            <a:pPr marL="285750" indent="-285750" algn="just">
              <a:lnSpc>
                <a:spcPct val="110000"/>
              </a:lnSpc>
              <a:spcBef>
                <a:spcPts val="1200"/>
              </a:spcBef>
              <a:spcAft>
                <a:spcPts val="200"/>
              </a:spcAft>
              <a:buClr>
                <a:srgbClr val="00B050"/>
              </a:buClr>
              <a:buSzPct val="100000"/>
              <a:buFont typeface="Wingdings" panose="05000000000000000000" pitchFamily="2" charset="2"/>
              <a:buChar char="v"/>
            </a:pPr>
            <a:r>
              <a:rPr lang="el-GR" sz="1600" dirty="0">
                <a:solidFill>
                  <a:srgbClr val="202124"/>
                </a:solidFill>
              </a:rPr>
              <a:t>Οι εταίροι συζήτησαν επίσης τις επόμενες δραστηριότητες του εξαμήνου </a:t>
            </a:r>
            <a:r>
              <a:rPr lang="el-GR" sz="1600" b="0" i="0" dirty="0">
                <a:solidFill>
                  <a:srgbClr val="202124"/>
                </a:solidFill>
                <a:effectLst/>
              </a:rPr>
              <a:t>και προγραμμάτισαν την επόμενη συνάντηση. Παρά τη επιθυμία συναντηθούν στη </a:t>
            </a:r>
            <a:r>
              <a:rPr lang="el-GR" sz="1600" b="0" i="0" dirty="0" err="1">
                <a:solidFill>
                  <a:srgbClr val="202124"/>
                </a:solidFill>
                <a:effectLst/>
              </a:rPr>
              <a:t>Λιεπάγια</a:t>
            </a:r>
            <a:r>
              <a:rPr lang="el-GR" sz="1600" b="0" i="0" dirty="0">
                <a:solidFill>
                  <a:srgbClr val="202124"/>
                </a:solidFill>
                <a:effectLst/>
              </a:rPr>
              <a:t> (Λετονία), πιθανότητα η επόμενη συνάντηση να πραγματοποιηθεί διαδικτυακά.</a:t>
            </a:r>
            <a:endParaRPr lang="es-ES" sz="1600" b="1" dirty="0">
              <a:solidFill>
                <a:schemeClr val="tx1">
                  <a:lumMod val="75000"/>
                  <a:lumOff val="25000"/>
                </a:schemeClr>
              </a:solidFill>
            </a:endParaRPr>
          </a:p>
        </p:txBody>
      </p:sp>
      <p:sp>
        <p:nvSpPr>
          <p:cNvPr id="6" name="CuadroTexto 7">
            <a:extLst>
              <a:ext uri="{FF2B5EF4-FFF2-40B4-BE49-F238E27FC236}">
                <a16:creationId xmlns:a16="http://schemas.microsoft.com/office/drawing/2014/main" id="{B3241D9F-834B-40DB-9C3E-3CE32D05AE36}"/>
              </a:ext>
            </a:extLst>
          </p:cNvPr>
          <p:cNvSpPr txBox="1"/>
          <p:nvPr/>
        </p:nvSpPr>
        <p:spPr>
          <a:xfrm>
            <a:off x="7717675" y="5237110"/>
            <a:ext cx="4172989" cy="523220"/>
          </a:xfrm>
          <a:prstGeom prst="rect">
            <a:avLst/>
          </a:prstGeom>
          <a:noFill/>
        </p:spPr>
        <p:txBody>
          <a:bodyPr wrap="square" rtlCol="0">
            <a:spAutoFit/>
          </a:bodyPr>
          <a:lstStyle/>
          <a:p>
            <a:pPr algn="r"/>
            <a:r>
              <a:rPr lang="el-GR" sz="1400" b="1" dirty="0">
                <a:solidFill>
                  <a:schemeClr val="tx1">
                    <a:lumMod val="75000"/>
                    <a:lumOff val="25000"/>
                  </a:schemeClr>
                </a:solidFill>
              </a:rPr>
              <a:t>2</a:t>
            </a:r>
            <a:r>
              <a:rPr lang="el-GR" sz="1400" b="1" baseline="30000" dirty="0">
                <a:solidFill>
                  <a:schemeClr val="tx1">
                    <a:lumMod val="75000"/>
                    <a:lumOff val="25000"/>
                  </a:schemeClr>
                </a:solidFill>
              </a:rPr>
              <a:t>η</a:t>
            </a:r>
            <a:r>
              <a:rPr lang="el-GR" sz="1400" b="1" dirty="0">
                <a:solidFill>
                  <a:schemeClr val="tx1">
                    <a:lumMod val="75000"/>
                    <a:lumOff val="25000"/>
                  </a:schemeClr>
                </a:solidFill>
              </a:rPr>
              <a:t> </a:t>
            </a:r>
            <a:r>
              <a:rPr lang="el-GR" sz="1400" dirty="0">
                <a:solidFill>
                  <a:schemeClr val="tx1">
                    <a:lumMod val="75000"/>
                    <a:lumOff val="25000"/>
                  </a:schemeClr>
                </a:solidFill>
              </a:rPr>
              <a:t>Διαδικτυακή Συνάντηση του </a:t>
            </a:r>
            <a:r>
              <a:rPr lang="en-GB" sz="1400" b="1" dirty="0">
                <a:solidFill>
                  <a:schemeClr val="tx1">
                    <a:lumMod val="75000"/>
                    <a:lumOff val="25000"/>
                  </a:schemeClr>
                </a:solidFill>
              </a:rPr>
              <a:t>UPWOOD</a:t>
            </a:r>
          </a:p>
          <a:p>
            <a:pPr algn="r"/>
            <a:r>
              <a:rPr lang="en-GB" sz="1400" b="1" dirty="0">
                <a:solidFill>
                  <a:schemeClr val="tx1">
                    <a:lumMod val="75000"/>
                    <a:lumOff val="25000"/>
                  </a:schemeClr>
                </a:solidFill>
              </a:rPr>
              <a:t>20 </a:t>
            </a:r>
            <a:r>
              <a:rPr lang="el-GR" sz="1400" i="0" dirty="0">
                <a:solidFill>
                  <a:srgbClr val="5F6368"/>
                </a:solidFill>
                <a:effectLst/>
                <a:latin typeface="arial" panose="020B0604020202020204" pitchFamily="34" charset="0"/>
              </a:rPr>
              <a:t>Μαΐου</a:t>
            </a:r>
            <a:r>
              <a:rPr lang="el-GR" sz="1400" b="0" i="0" dirty="0">
                <a:solidFill>
                  <a:srgbClr val="4D5156"/>
                </a:solidFill>
                <a:effectLst/>
                <a:latin typeface="arial" panose="020B0604020202020204" pitchFamily="34" charset="0"/>
              </a:rPr>
              <a:t> </a:t>
            </a:r>
            <a:r>
              <a:rPr lang="en-GB" sz="1400" b="1" dirty="0">
                <a:solidFill>
                  <a:schemeClr val="tx1">
                    <a:lumMod val="75000"/>
                    <a:lumOff val="25000"/>
                  </a:schemeClr>
                </a:solidFill>
              </a:rPr>
              <a:t> 2020 </a:t>
            </a:r>
          </a:p>
        </p:txBody>
      </p:sp>
      <p:pic>
        <p:nvPicPr>
          <p:cNvPr id="7" name="Imagen 6">
            <a:extLst>
              <a:ext uri="{FF2B5EF4-FFF2-40B4-BE49-F238E27FC236}">
                <a16:creationId xmlns:a16="http://schemas.microsoft.com/office/drawing/2014/main" id="{8E8F5F19-C77C-4BF3-8904-E2009EF4AC05}"/>
              </a:ext>
            </a:extLst>
          </p:cNvPr>
          <p:cNvPicPr>
            <a:picLocks noChangeAspect="1"/>
          </p:cNvPicPr>
          <p:nvPr/>
        </p:nvPicPr>
        <p:blipFill>
          <a:blip r:embed="rId2"/>
          <a:stretch>
            <a:fillRect/>
          </a:stretch>
        </p:blipFill>
        <p:spPr>
          <a:xfrm>
            <a:off x="6635635" y="2223655"/>
            <a:ext cx="5255029" cy="27887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47913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BE8BFB-52D6-4E9A-8CD2-E65EC35284C6}"/>
              </a:ext>
            </a:extLst>
          </p:cNvPr>
          <p:cNvSpPr>
            <a:spLocks noGrp="1"/>
          </p:cNvSpPr>
          <p:nvPr>
            <p:ph type="title"/>
          </p:nvPr>
        </p:nvSpPr>
        <p:spPr/>
        <p:txBody>
          <a:bodyPr/>
          <a:lstStyle/>
          <a:p>
            <a:r>
              <a:rPr lang="el-GR" dirty="0"/>
              <a:t>ΕΡΕΥΝΗΤΙΚΕΣ ΔΡΑΣΤΗΡΙΟΤΗΤΕΣ</a:t>
            </a:r>
            <a:endParaRPr lang="de-DE" dirty="0"/>
          </a:p>
        </p:txBody>
      </p:sp>
      <p:sp>
        <p:nvSpPr>
          <p:cNvPr id="4" name="Rectángulo 1">
            <a:extLst>
              <a:ext uri="{FF2B5EF4-FFF2-40B4-BE49-F238E27FC236}">
                <a16:creationId xmlns:a16="http://schemas.microsoft.com/office/drawing/2014/main" id="{8301A81D-A773-4BA3-A218-B7EE7EB67384}"/>
              </a:ext>
            </a:extLst>
          </p:cNvPr>
          <p:cNvSpPr/>
          <p:nvPr/>
        </p:nvSpPr>
        <p:spPr>
          <a:xfrm>
            <a:off x="1097280" y="1646096"/>
            <a:ext cx="6952528" cy="707886"/>
          </a:xfrm>
          <a:prstGeom prst="rect">
            <a:avLst/>
          </a:prstGeom>
        </p:spPr>
        <p:txBody>
          <a:bodyPr wrap="square">
            <a:spAutoFit/>
          </a:bodyPr>
          <a:lstStyle/>
          <a:p>
            <a:pPr lvl="0" algn="just">
              <a:buClr>
                <a:srgbClr val="00B050"/>
              </a:buClr>
            </a:pPr>
            <a:r>
              <a:rPr lang="en-US" sz="2000" b="1" dirty="0">
                <a:solidFill>
                  <a:prstClr val="black">
                    <a:hueOff val="0"/>
                    <a:satOff val="0"/>
                    <a:lumOff val="0"/>
                    <a:alphaOff val="0"/>
                  </a:prstClr>
                </a:solidFill>
                <a:latin typeface="Bahnschrift SemiBold SemiConden" panose="020B0502040204020203" pitchFamily="34" charset="0"/>
              </a:rPr>
              <a:t>O2-T1</a:t>
            </a:r>
            <a:r>
              <a:rPr lang="el-GR" sz="2000" b="1" dirty="0">
                <a:solidFill>
                  <a:prstClr val="black">
                    <a:hueOff val="0"/>
                    <a:satOff val="0"/>
                    <a:lumOff val="0"/>
                    <a:alphaOff val="0"/>
                  </a:prstClr>
                </a:solidFill>
                <a:latin typeface="Bahnschrift SemiBold SemiConden" panose="020B0502040204020203" pitchFamily="34" charset="0"/>
              </a:rPr>
              <a:t> ΟΡΙΖΟΝΤΑΣ ΤΟ ΠΡΟΓΡΑΜΜΑ ΣΠΟΥΔΩΝ &amp; ΤΙΣ ΜΑΘΗΣΙΑΚΕΣ ΕΝΟΤΗΤΕΣ</a:t>
            </a:r>
            <a:r>
              <a:rPr lang="en-US" sz="2000" b="1" dirty="0">
                <a:solidFill>
                  <a:prstClr val="black">
                    <a:hueOff val="0"/>
                    <a:satOff val="0"/>
                    <a:lumOff val="0"/>
                    <a:alphaOff val="0"/>
                  </a:prstClr>
                </a:solidFill>
                <a:latin typeface="Bahnschrift SemiBold SemiConden" panose="020B0502040204020203" pitchFamily="34" charset="0"/>
              </a:rPr>
              <a:t> </a:t>
            </a:r>
            <a:endParaRPr lang="es-ES" sz="2000" b="1" dirty="0">
              <a:solidFill>
                <a:prstClr val="black">
                  <a:hueOff val="0"/>
                  <a:satOff val="0"/>
                  <a:lumOff val="0"/>
                  <a:alphaOff val="0"/>
                </a:prstClr>
              </a:solidFill>
              <a:latin typeface="Bahnschrift SemiBold SemiConden" panose="020B0502040204020203" pitchFamily="34" charset="0"/>
            </a:endParaRPr>
          </a:p>
        </p:txBody>
      </p:sp>
      <p:sp>
        <p:nvSpPr>
          <p:cNvPr id="3" name="Rectángulo 9">
            <a:extLst>
              <a:ext uri="{FF2B5EF4-FFF2-40B4-BE49-F238E27FC236}">
                <a16:creationId xmlns:a16="http://schemas.microsoft.com/office/drawing/2014/main" id="{03CC80CB-1D76-4F51-A22B-4F793F90DCA9}"/>
              </a:ext>
            </a:extLst>
          </p:cNvPr>
          <p:cNvSpPr/>
          <p:nvPr/>
        </p:nvSpPr>
        <p:spPr>
          <a:xfrm>
            <a:off x="1097280" y="2257061"/>
            <a:ext cx="7312202" cy="3970318"/>
          </a:xfrm>
          <a:prstGeom prst="rect">
            <a:avLst/>
          </a:prstGeom>
        </p:spPr>
        <p:txBody>
          <a:bodyPr wrap="square">
            <a:spAutoFit/>
          </a:bodyPr>
          <a:lstStyle/>
          <a:p>
            <a:pPr marL="285750" indent="-285750" algn="just">
              <a:buClr>
                <a:schemeClr val="accent5"/>
              </a:buClr>
              <a:buFont typeface="Wingdings" panose="05000000000000000000" pitchFamily="2" charset="2"/>
              <a:buChar char="v"/>
            </a:pPr>
            <a:r>
              <a:rPr lang="el-GR" dirty="0">
                <a:solidFill>
                  <a:schemeClr val="tx1">
                    <a:lumMod val="75000"/>
                    <a:lumOff val="25000"/>
                  </a:schemeClr>
                </a:solidFill>
              </a:rPr>
              <a:t>Τους τελευταίους μήνες, οι εταίροι έχουν ορίσει τις μαθησιακές ενότητες του ανοικτού εκπαιδευτικού προγράμματος UPWOOD. Τα μαθησιακά αποτελέσματα με βάση τα ευρήματα της έρευνας που πραγματοποιήθηκε το πρώτο εξάμηνο, έχουν ομαδοποιηθεί σε μάθησης ενότητες που συλλέγουν το σύνολο των δεξιοτήτων, γνώσεων και ικανοτήτων που απαιτούνται και προσδιορίζονται από τον κατασκευαστικό τομέα.</a:t>
            </a:r>
            <a:endParaRPr lang="en-US" dirty="0">
              <a:solidFill>
                <a:schemeClr val="tx1">
                  <a:lumMod val="75000"/>
                  <a:lumOff val="25000"/>
                </a:schemeClr>
              </a:solidFill>
            </a:endParaRPr>
          </a:p>
          <a:p>
            <a:pPr marL="285750" indent="-285750" algn="just">
              <a:buClr>
                <a:schemeClr val="accent5"/>
              </a:buClr>
              <a:buFont typeface="Wingdings" panose="05000000000000000000" pitchFamily="2" charset="2"/>
              <a:buChar char="v"/>
            </a:pPr>
            <a:endParaRPr lang="en-US" b="1" dirty="0">
              <a:solidFill>
                <a:schemeClr val="tx1">
                  <a:lumMod val="75000"/>
                  <a:lumOff val="25000"/>
                </a:schemeClr>
              </a:solidFill>
            </a:endParaRPr>
          </a:p>
          <a:p>
            <a:pPr marL="285750" indent="-285750" algn="just">
              <a:buClr>
                <a:schemeClr val="accent5"/>
              </a:buClr>
              <a:buFont typeface="Wingdings" panose="05000000000000000000" pitchFamily="2" charset="2"/>
              <a:buChar char="v"/>
            </a:pPr>
            <a:r>
              <a:rPr lang="el-GR" dirty="0">
                <a:solidFill>
                  <a:schemeClr val="tx1">
                    <a:lumMod val="75000"/>
                    <a:lumOff val="25000"/>
                  </a:schemeClr>
                </a:solidFill>
              </a:rPr>
              <a:t>Οι μαθησιακές ενότητες ορίστηκαν σύμφωνα με τα κριτήρια που καθορίζονται από το ευρωπαϊκό δίκτυο ECVET και για την κάθε μια έχει καθοριστεί: ο τίτλος, περιεχόμενο της μαθησιακής ενότητας, οι μαθησιακοί στόχοι, οι προϋποθέσεις, το εύρος του μαθησιακού υλικού (σημειώσεις διαλέξεων, παρουσιάσεις, μελέτες περίπτωσης, συχνές ερωτήσεις), η διάρκεια και η βιβλιογραφία.</a:t>
            </a:r>
            <a:endParaRPr lang="en-US" dirty="0">
              <a:solidFill>
                <a:schemeClr val="tx1">
                  <a:lumMod val="75000"/>
                  <a:lumOff val="25000"/>
                </a:schemeClr>
              </a:solidFill>
            </a:endParaRPr>
          </a:p>
        </p:txBody>
      </p:sp>
      <p:pic>
        <p:nvPicPr>
          <p:cNvPr id="9" name="Imagen 8">
            <a:extLst>
              <a:ext uri="{FF2B5EF4-FFF2-40B4-BE49-F238E27FC236}">
                <a16:creationId xmlns:a16="http://schemas.microsoft.com/office/drawing/2014/main" id="{C5762638-88ED-496F-A92F-79D7C5CF6DAD}"/>
              </a:ext>
            </a:extLst>
          </p:cNvPr>
          <p:cNvPicPr>
            <a:picLocks noChangeAspect="1"/>
          </p:cNvPicPr>
          <p:nvPr/>
        </p:nvPicPr>
        <p:blipFill>
          <a:blip r:embed="rId2"/>
          <a:stretch>
            <a:fillRect/>
          </a:stretch>
        </p:blipFill>
        <p:spPr>
          <a:xfrm>
            <a:off x="8799227" y="2350727"/>
            <a:ext cx="2480010" cy="3504014"/>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691399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BE8BFB-52D6-4E9A-8CD2-E65EC35284C6}"/>
              </a:ext>
            </a:extLst>
          </p:cNvPr>
          <p:cNvSpPr>
            <a:spLocks noGrp="1"/>
          </p:cNvSpPr>
          <p:nvPr>
            <p:ph type="title"/>
          </p:nvPr>
        </p:nvSpPr>
        <p:spPr/>
        <p:txBody>
          <a:bodyPr/>
          <a:lstStyle/>
          <a:p>
            <a:r>
              <a:rPr lang="el-GR" dirty="0"/>
              <a:t>ΕΡΕΥΝΗΤΙΚΕΣ ΔΡΑΣΤΗΡΙΟΤΗΤΕΣ</a:t>
            </a:r>
            <a:endParaRPr lang="de-DE" dirty="0"/>
          </a:p>
        </p:txBody>
      </p:sp>
      <p:sp>
        <p:nvSpPr>
          <p:cNvPr id="4" name="Rectángulo 1">
            <a:extLst>
              <a:ext uri="{FF2B5EF4-FFF2-40B4-BE49-F238E27FC236}">
                <a16:creationId xmlns:a16="http://schemas.microsoft.com/office/drawing/2014/main" id="{8301A81D-A773-4BA3-A218-B7EE7EB67384}"/>
              </a:ext>
            </a:extLst>
          </p:cNvPr>
          <p:cNvSpPr/>
          <p:nvPr/>
        </p:nvSpPr>
        <p:spPr>
          <a:xfrm>
            <a:off x="1097280" y="1662272"/>
            <a:ext cx="6952528" cy="707886"/>
          </a:xfrm>
          <a:prstGeom prst="rect">
            <a:avLst/>
          </a:prstGeom>
        </p:spPr>
        <p:txBody>
          <a:bodyPr wrap="square">
            <a:spAutoFit/>
          </a:bodyPr>
          <a:lstStyle/>
          <a:p>
            <a:pPr lvl="0" algn="just">
              <a:buClr>
                <a:srgbClr val="00B050"/>
              </a:buClr>
            </a:pPr>
            <a:r>
              <a:rPr lang="en-US" sz="2000" b="1" dirty="0">
                <a:solidFill>
                  <a:prstClr val="black">
                    <a:hueOff val="0"/>
                    <a:satOff val="0"/>
                    <a:lumOff val="0"/>
                    <a:alphaOff val="0"/>
                  </a:prstClr>
                </a:solidFill>
                <a:latin typeface="Bahnschrift SemiBold SemiConden" panose="020B0502040204020203" pitchFamily="34" charset="0"/>
              </a:rPr>
              <a:t>O2-T1</a:t>
            </a:r>
            <a:r>
              <a:rPr lang="el-GR" sz="2000" b="1" dirty="0">
                <a:solidFill>
                  <a:prstClr val="black">
                    <a:hueOff val="0"/>
                    <a:satOff val="0"/>
                    <a:lumOff val="0"/>
                    <a:alphaOff val="0"/>
                  </a:prstClr>
                </a:solidFill>
                <a:latin typeface="Bahnschrift SemiBold SemiConden" panose="020B0502040204020203" pitchFamily="34" charset="0"/>
              </a:rPr>
              <a:t> ΟΡΙΖΟΝΤΑΣ ΤΟ ΠΡΟΓΡΑΜΜΑ ΣΠΟΥΔΩΝ &amp; ΤΙΣ ΜΑΘΗΣΙΑΚΕΣ ΕΝΟΤΗΤΕΣ</a:t>
            </a:r>
            <a:r>
              <a:rPr lang="en-US" sz="2000" b="1" dirty="0">
                <a:solidFill>
                  <a:prstClr val="black">
                    <a:hueOff val="0"/>
                    <a:satOff val="0"/>
                    <a:lumOff val="0"/>
                    <a:alphaOff val="0"/>
                  </a:prstClr>
                </a:solidFill>
                <a:latin typeface="Bahnschrift SemiBold SemiConden" panose="020B0502040204020203" pitchFamily="34" charset="0"/>
              </a:rPr>
              <a:t> </a:t>
            </a:r>
            <a:endParaRPr lang="es-ES" sz="2000" b="1" dirty="0">
              <a:solidFill>
                <a:prstClr val="black">
                  <a:hueOff val="0"/>
                  <a:satOff val="0"/>
                  <a:lumOff val="0"/>
                  <a:alphaOff val="0"/>
                </a:prstClr>
              </a:solidFill>
              <a:latin typeface="Bahnschrift SemiBold SemiConden" panose="020B0502040204020203" pitchFamily="34" charset="0"/>
            </a:endParaRPr>
          </a:p>
        </p:txBody>
      </p:sp>
      <p:graphicFrame>
        <p:nvGraphicFramePr>
          <p:cNvPr id="5" name="Diagrama 4">
            <a:extLst>
              <a:ext uri="{FF2B5EF4-FFF2-40B4-BE49-F238E27FC236}">
                <a16:creationId xmlns:a16="http://schemas.microsoft.com/office/drawing/2014/main" id="{718A4DBF-63CA-4D46-A5EE-13D8E33E4C96}"/>
              </a:ext>
            </a:extLst>
          </p:cNvPr>
          <p:cNvGraphicFramePr/>
          <p:nvPr>
            <p:extLst>
              <p:ext uri="{D42A27DB-BD31-4B8C-83A1-F6EECF244321}">
                <p14:modId xmlns:p14="http://schemas.microsoft.com/office/powerpoint/2010/main" val="1995442880"/>
              </p:ext>
            </p:extLst>
          </p:nvPr>
        </p:nvGraphicFramePr>
        <p:xfrm>
          <a:off x="1097280" y="2169414"/>
          <a:ext cx="10058400" cy="4111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Terian Le Compte - Structural Models">
            <a:extLst>
              <a:ext uri="{FF2B5EF4-FFF2-40B4-BE49-F238E27FC236}">
                <a16:creationId xmlns:a16="http://schemas.microsoft.com/office/drawing/2014/main" id="{2B7EB99E-9033-4876-A7E2-883FA19418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50145" y="4419242"/>
            <a:ext cx="1347677" cy="1861242"/>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4" descr="Cerámica Sánchez Materiales obra, construcción Madera puertas armarios">
            <a:extLst>
              <a:ext uri="{FF2B5EF4-FFF2-40B4-BE49-F238E27FC236}">
                <a16:creationId xmlns:a16="http://schemas.microsoft.com/office/drawing/2014/main" id="{5BE8F0F3-5A48-471F-82AF-2E60E4279AC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65584" y="4462390"/>
            <a:ext cx="2896983" cy="2534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642254"/>
      </p:ext>
    </p:extLst>
  </p:cSld>
  <p:clrMapOvr>
    <a:masterClrMapping/>
  </p:clrMapOvr>
</p:sld>
</file>

<file path=ppt/theme/theme1.xml><?xml version="1.0" encoding="utf-8"?>
<a:theme xmlns:a="http://schemas.openxmlformats.org/drawingml/2006/main" name="RetrospectVTI">
  <a:themeElements>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RetrospectVTI">
  <a:themeElements>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685</TotalTime>
  <Words>1204</Words>
  <Application>Microsoft Office PowerPoint</Application>
  <PresentationFormat>Widescreen</PresentationFormat>
  <Paragraphs>109</Paragraphs>
  <Slides>12</Slides>
  <Notes>1</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12</vt:i4>
      </vt:variant>
    </vt:vector>
  </HeadingPairs>
  <TitlesOfParts>
    <vt:vector size="28" baseType="lpstr">
      <vt:lpstr>Adobe Heiti Std R</vt:lpstr>
      <vt:lpstr>Arial</vt:lpstr>
      <vt:lpstr>Arial</vt:lpstr>
      <vt:lpstr>Arial Narrow</vt:lpstr>
      <vt:lpstr>Arial Unicode MS</vt:lpstr>
      <vt:lpstr>Bahnschrift</vt:lpstr>
      <vt:lpstr>Bahnschrift Light SemiCondensed</vt:lpstr>
      <vt:lpstr>Bahnschrift SemiBold SemiConden</vt:lpstr>
      <vt:lpstr>Calibri</vt:lpstr>
      <vt:lpstr>Calibri Light</vt:lpstr>
      <vt:lpstr>Speak Pro</vt:lpstr>
      <vt:lpstr>Symbol</vt:lpstr>
      <vt:lpstr>Wingdings</vt:lpstr>
      <vt:lpstr>RetrospectVTI</vt:lpstr>
      <vt:lpstr>Custom Design</vt:lpstr>
      <vt:lpstr>1_RetrospectVTI</vt:lpstr>
      <vt:lpstr>PowerPoint Presentation</vt:lpstr>
      <vt:lpstr>ΣΚΟΠΟΣ</vt:lpstr>
      <vt:lpstr>ΣΤΟΧΟΙ ΤΟΥ ΕΡΓΟΥ</vt:lpstr>
      <vt:lpstr>ΣΕ ΠΟΙΟΥΣ ΑΠΕΥΘΥΝΕΤΑΙ</vt:lpstr>
      <vt:lpstr>ΚΥΡΙΑ ΑΠΟΤΕΛΕΣΜΑΤΑ (1/2)</vt:lpstr>
      <vt:lpstr>ΚΥΡΙΑ ΑΠΟΤΕΛΕΣΜΑΤΑ (2/2)</vt:lpstr>
      <vt:lpstr>2η  ΔΙΑΔΙΚΤΥΑΚΗ ΣΥΝΑΝΤΗΣΗ </vt:lpstr>
      <vt:lpstr>ΕΡΕΥΝΗΤΙΚΕΣ ΔΡΑΣΤΗΡΙΟΤΗΤΕΣ</vt:lpstr>
      <vt:lpstr>ΕΡΕΥΝΗΤΙΚΕΣ ΔΡΑΣΤΗΡΙΟΤΗΤΕΣ</vt:lpstr>
      <vt:lpstr>ΕΡΕΥΝΗΤΙΚΕΣ ΔΡΑΣΤΗΡΙΟΤΗΤΕΣ</vt:lpstr>
      <vt:lpstr>Η ΚΟΙΝΟΠΡΑΞΙΑ</vt:lpstr>
      <vt:lpstr>                                                                                                                                                                                                   Υπεύθυνη Επικοινωνίας: Μαρία Παυλοπούλου             Email: pavlopoulou@exelia.gr                                                                                                                                                                                                 linkedin.com/company/upwoodeu/                                       facebook.com/upwoodproject                              twitter.com/upwoodeu                            upwood2019@gmail.com                                 instagram.com/upwoodproject/?hl=ru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Up-skilling construction workers in wood construction methods for energy efficient buildings</dc:title>
  <dc:creator>Laura Molina Cañamero</dc:creator>
  <cp:lastModifiedBy>m-i pav</cp:lastModifiedBy>
  <cp:revision>50</cp:revision>
  <dcterms:created xsi:type="dcterms:W3CDTF">2020-03-06T12:06:07Z</dcterms:created>
  <dcterms:modified xsi:type="dcterms:W3CDTF">2021-01-16T23:53:32Z</dcterms:modified>
</cp:coreProperties>
</file>