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79" r:id="rId6"/>
    <p:sldId id="280"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Glacial Indifference" panose="020B0604020202020204" charset="0"/>
      <p:regular r:id="rId13"/>
    </p:embeddedFont>
    <p:embeddedFont>
      <p:font typeface="Glacial Indifference Bold" panose="020B0604020202020204" charset="0"/>
      <p:regular r:id="rId14"/>
    </p:embeddedFont>
    <p:embeddedFont>
      <p:font typeface="League Spartan" panose="020B0604020202020204" charset="0"/>
      <p:regular r:id="rId15"/>
    </p:embeddedFont>
    <p:embeddedFont>
      <p:font typeface="Verdana" panose="020B060403050404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1" d="100"/>
          <a:sy n="31" d="100"/>
        </p:scale>
        <p:origin x="72" y="8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1/28/2021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18721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5</a:t>
            </a:fld>
            <a:endParaRPr lang="en-US"/>
          </a:p>
        </p:txBody>
      </p:sp>
    </p:spTree>
    <p:extLst>
      <p:ext uri="{BB962C8B-B14F-4D97-AF65-F5344CB8AC3E}">
        <p14:creationId xmlns:p14="http://schemas.microsoft.com/office/powerpoint/2010/main" val="153189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6</a:t>
            </a:fld>
            <a:endParaRPr lang="en-US"/>
          </a:p>
        </p:txBody>
      </p:sp>
    </p:spTree>
    <p:extLst>
      <p:ext uri="{BB962C8B-B14F-4D97-AF65-F5344CB8AC3E}">
        <p14:creationId xmlns:p14="http://schemas.microsoft.com/office/powerpoint/2010/main" val="356275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299775"/>
            </a:xfrm>
            <a:prstGeom prst="rect">
              <a:avLst/>
            </a:prstGeom>
            <a:grpFill/>
          </p:spPr>
          <p:txBody>
            <a:bodyPr lIns="0" tIns="0" rIns="0" bIns="0" rtlCol="0" anchor="t">
              <a:spAutoFit/>
            </a:bodyPr>
            <a:lstStyle/>
            <a:p>
              <a:pPr>
                <a:lnSpc>
                  <a:spcPts val="10580"/>
                </a:lnSpc>
              </a:pPr>
              <a:r>
                <a:rPr lang="en-US" sz="6600" spc="92" dirty="0">
                  <a:solidFill>
                    <a:srgbClr val="FEFFF8"/>
                  </a:solidFill>
                  <a:latin typeface="League Spartan"/>
                </a:rPr>
                <a:t>Lesson 5: </a:t>
              </a:r>
            </a:p>
            <a:p>
              <a:pPr marR="17780">
                <a:lnSpc>
                  <a:spcPts val="3000"/>
                </a:lnSpc>
                <a:spcAft>
                  <a:spcPts val="800"/>
                </a:spcAft>
              </a:pPr>
              <a:r>
                <a:rPr lang="en-GB" sz="2400" spc="150" dirty="0">
                  <a:solidFill>
                    <a:srgbClr val="FEFFF8"/>
                  </a:solidFill>
                  <a:latin typeface="Glacial Indifference Bold"/>
                </a:rPr>
                <a:t>Short Vapor Barrier</a:t>
              </a:r>
              <a:endParaRPr lang="en-US" sz="2400" spc="150" dirty="0">
                <a:solidFill>
                  <a:srgbClr val="FEFFF8"/>
                </a:solidFill>
                <a:latin typeface="Glacial Indifference Bold"/>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a:solidFill>
                    <a:srgbClr val="FEFFF8"/>
                  </a:solidFill>
                  <a:latin typeface="Glacial Indifference"/>
                </a:rPr>
                <a:t>Presentation</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000273"/>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LEARNING UNIT 3: </a:t>
              </a:r>
              <a:r>
                <a:rPr lang="en-GB" sz="2400" spc="150" dirty="0">
                  <a:solidFill>
                    <a:srgbClr val="FEFFF8"/>
                  </a:solidFill>
                  <a:latin typeface="Glacial Indifference Bold"/>
                </a:rPr>
                <a:t>On-site wood construction assembling management.</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League Spartan"/>
                </a:rPr>
                <a:t>Presentation Overview </a:t>
              </a:r>
            </a:p>
          </p:txBody>
        </p:sp>
        <p:sp>
          <p:nvSpPr>
            <p:cNvPr id="6" name="TextBox 6"/>
            <p:cNvSpPr txBox="1"/>
            <p:nvPr/>
          </p:nvSpPr>
          <p:spPr>
            <a:xfrm>
              <a:off x="982007" y="6492487"/>
              <a:ext cx="9214823" cy="2282676"/>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Short Vapor Barrier.</a:t>
              </a:r>
            </a:p>
            <a:p>
              <a:pPr marL="342900" indent="-342900" algn="l">
                <a:lnSpc>
                  <a:spcPts val="3359"/>
                </a:lnSpc>
                <a:buFontTx/>
                <a:buChar char="-"/>
              </a:pPr>
              <a:r>
                <a:rPr lang="en-US" sz="2400" spc="120" dirty="0">
                  <a:solidFill>
                    <a:srgbClr val="456A2C"/>
                  </a:solidFill>
                  <a:latin typeface="Glacial Indifference"/>
                </a:rPr>
                <a:t>Materials</a:t>
              </a:r>
            </a:p>
            <a:p>
              <a:pPr marL="342900" indent="-342900" algn="l">
                <a:lnSpc>
                  <a:spcPts val="3359"/>
                </a:lnSpc>
                <a:buFontTx/>
                <a:buChar char="-"/>
              </a:pPr>
              <a:r>
                <a:rPr lang="en-US" sz="2400" spc="120" dirty="0">
                  <a:solidFill>
                    <a:srgbClr val="456A2C"/>
                  </a:solidFill>
                  <a:latin typeface="Glacial Indifference"/>
                </a:rPr>
                <a:t>Disposition</a:t>
              </a: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TOPICS DISCUSSED</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14173200" y="9574054"/>
            <a:ext cx="3733800" cy="614977"/>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5:</a:t>
            </a:r>
            <a:r>
              <a:rPr lang="es-ES" sz="1600" spc="80" dirty="0">
                <a:solidFill>
                  <a:srgbClr val="52584D"/>
                </a:solidFill>
                <a:latin typeface="Glacial Indifference"/>
              </a:rPr>
              <a:t> </a:t>
            </a:r>
            <a:r>
              <a:rPr lang="en-GB" sz="1600" spc="80" dirty="0">
                <a:solidFill>
                  <a:srgbClr val="52584D"/>
                </a:solidFill>
                <a:latin typeface="Glacial Indifference"/>
              </a:rPr>
              <a:t>Short Vapor Barrier</a:t>
            </a:r>
            <a:endParaRPr lang="en-US" sz="1600" spc="80" dirty="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70428"/>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SHORT VAPOUR BARRIER</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9351663"/>
          </a:xfrm>
          <a:prstGeom prst="rect">
            <a:avLst/>
          </a:prstGeom>
        </p:spPr>
        <p:txBody>
          <a:bodyPr lIns="0" tIns="0" rIns="0" bIns="0" rtlCol="0" anchor="t">
            <a:spAutoFit/>
          </a:bodyPr>
          <a:lstStyle/>
          <a:p>
            <a:pPr marR="17780" indent="-457200" algn="just">
              <a:lnSpc>
                <a:spcPts val="3359"/>
              </a:lnSpc>
              <a:spcAft>
                <a:spcPts val="600"/>
              </a:spcAft>
              <a:buClr>
                <a:srgbClr val="385623"/>
              </a:buClr>
              <a:buSzPts val="2400"/>
              <a:buFont typeface="Arial"/>
              <a:buNone/>
            </a:pPr>
            <a:r>
              <a:rPr lang="en-GB" sz="2400" spc="120" dirty="0">
                <a:solidFill>
                  <a:srgbClr val="456A2C"/>
                </a:solidFill>
                <a:latin typeface="Glacial Indifference"/>
              </a:rPr>
              <a:t>Wood allowed the passage of air and at the same time absorb a large amount of water, these aspects must be considered during the installation of the short vapor barrier. </a:t>
            </a:r>
          </a:p>
          <a:p>
            <a:pPr marR="17780" indent="-457200" algn="just">
              <a:lnSpc>
                <a:spcPts val="3359"/>
              </a:lnSpc>
              <a:spcAft>
                <a:spcPts val="600"/>
              </a:spcAft>
              <a:buClr>
                <a:srgbClr val="385623"/>
              </a:buClr>
              <a:buSzPts val="2400"/>
              <a:buFont typeface="Arial"/>
              <a:buNone/>
            </a:pPr>
            <a:r>
              <a:rPr lang="en-GB" sz="2400" spc="120" dirty="0">
                <a:solidFill>
                  <a:srgbClr val="456A2C"/>
                </a:solidFill>
                <a:latin typeface="Glacial Indifference"/>
              </a:rPr>
              <a:t>The consequences of not considering the behaviour of wood can cause: </a:t>
            </a:r>
          </a:p>
          <a:p>
            <a:pPr marR="17780" indent="-457200" algn="just">
              <a:lnSpc>
                <a:spcPts val="3359"/>
              </a:lnSpc>
              <a:spcAft>
                <a:spcPts val="600"/>
              </a:spcAft>
              <a:buClr>
                <a:srgbClr val="385623"/>
              </a:buClr>
              <a:buSzPts val="2400"/>
              <a:buFont typeface="Arial"/>
              <a:buNone/>
            </a:pPr>
            <a:r>
              <a:rPr lang="en-GB" sz="2400" spc="120" dirty="0">
                <a:solidFill>
                  <a:srgbClr val="456A2C"/>
                </a:solidFill>
                <a:latin typeface="Glacial Indifference"/>
              </a:rPr>
              <a:t>- swelling of walls,</a:t>
            </a:r>
          </a:p>
          <a:p>
            <a:pPr marR="17780" indent="-457200" algn="just">
              <a:lnSpc>
                <a:spcPts val="3359"/>
              </a:lnSpc>
              <a:spcAft>
                <a:spcPts val="600"/>
              </a:spcAft>
              <a:buClr>
                <a:srgbClr val="385623"/>
              </a:buClr>
              <a:buSzPts val="2400"/>
              <a:buFont typeface="Arial"/>
              <a:buNone/>
            </a:pPr>
            <a:r>
              <a:rPr lang="en-GB" sz="2400" spc="120" dirty="0">
                <a:solidFill>
                  <a:srgbClr val="456A2C"/>
                </a:solidFill>
                <a:latin typeface="Glacial Indifference"/>
              </a:rPr>
              <a:t>-collapse of the building due to the increase of </a:t>
            </a:r>
          </a:p>
          <a:p>
            <a:pPr marR="17780" indent="-457200" algn="just">
              <a:lnSpc>
                <a:spcPts val="3359"/>
              </a:lnSpc>
              <a:spcAft>
                <a:spcPts val="600"/>
              </a:spcAft>
              <a:buClr>
                <a:srgbClr val="385623"/>
              </a:buClr>
              <a:buSzPts val="2400"/>
              <a:buFont typeface="Arial"/>
              <a:buNone/>
            </a:pPr>
            <a:r>
              <a:rPr lang="en-GB" sz="2400" spc="120" dirty="0">
                <a:solidFill>
                  <a:srgbClr val="456A2C"/>
                </a:solidFill>
                <a:latin typeface="Glacial Indifference"/>
              </a:rPr>
              <a:t>density of the wood</a:t>
            </a:r>
          </a:p>
          <a:p>
            <a:pPr marR="17780" indent="-457200" algn="just">
              <a:lnSpc>
                <a:spcPts val="3359"/>
              </a:lnSpc>
              <a:spcAft>
                <a:spcPts val="600"/>
              </a:spcAft>
              <a:buClr>
                <a:srgbClr val="385623"/>
              </a:buClr>
              <a:buSzPts val="2400"/>
              <a:buFont typeface="Arial"/>
              <a:buNone/>
            </a:pPr>
            <a:r>
              <a:rPr lang="en-GB" sz="2400" spc="120" dirty="0">
                <a:solidFill>
                  <a:srgbClr val="456A2C"/>
                </a:solidFill>
                <a:latin typeface="Glacial Indifference"/>
              </a:rPr>
              <a:t>- problems with the finishing coat and cladding of the walls </a:t>
            </a:r>
          </a:p>
          <a:p>
            <a:pPr marR="17780" indent="-457200" algn="just">
              <a:lnSpc>
                <a:spcPts val="3359"/>
              </a:lnSpc>
              <a:spcAft>
                <a:spcPts val="600"/>
              </a:spcAft>
              <a:buClr>
                <a:srgbClr val="385623"/>
              </a:buClr>
              <a:buSzPts val="2400"/>
              <a:buFont typeface="Arial"/>
              <a:buNone/>
            </a:pPr>
            <a:r>
              <a:rPr lang="en-GB" sz="2400" spc="120" dirty="0">
                <a:solidFill>
                  <a:srgbClr val="456A2C"/>
                </a:solidFill>
                <a:latin typeface="Glacial Indifference"/>
              </a:rPr>
              <a:t>- </a:t>
            </a:r>
            <a:r>
              <a:rPr lang="en-GB" sz="2400" spc="120" dirty="0" err="1">
                <a:solidFill>
                  <a:srgbClr val="456A2C"/>
                </a:solidFill>
                <a:latin typeface="Glacial Indifference"/>
              </a:rPr>
              <a:t>mold</a:t>
            </a:r>
            <a:r>
              <a:rPr lang="en-GB" sz="2400" spc="120" dirty="0">
                <a:solidFill>
                  <a:srgbClr val="456A2C"/>
                </a:solidFill>
                <a:latin typeface="Glacial Indifference"/>
              </a:rPr>
              <a:t> at the corner of the building </a:t>
            </a:r>
          </a:p>
          <a:p>
            <a:pPr marR="17780" indent="-457200" algn="just">
              <a:lnSpc>
                <a:spcPts val="3359"/>
              </a:lnSpc>
              <a:spcAft>
                <a:spcPts val="600"/>
              </a:spcAft>
              <a:buClr>
                <a:srgbClr val="385623"/>
              </a:buClr>
              <a:buSzPts val="2400"/>
              <a:buFont typeface="Arial"/>
              <a:buNone/>
            </a:pPr>
            <a:r>
              <a:rPr lang="en-GB" sz="2400" spc="120" dirty="0">
                <a:solidFill>
                  <a:srgbClr val="456A2C"/>
                </a:solidFill>
                <a:latin typeface="Glacial Indifference"/>
              </a:rPr>
              <a:t>- deformation of the walls due to cracking and freezing water</a:t>
            </a:r>
          </a:p>
          <a:p>
            <a:pPr marR="17780" indent="-457200" algn="just">
              <a:lnSpc>
                <a:spcPts val="3359"/>
              </a:lnSpc>
              <a:spcAft>
                <a:spcPts val="600"/>
              </a:spcAft>
              <a:buClr>
                <a:srgbClr val="385623"/>
              </a:buClr>
              <a:buSzPts val="2400"/>
              <a:buFont typeface="Arial"/>
              <a:buNone/>
            </a:pPr>
            <a:r>
              <a:rPr lang="en-GB" sz="2400" spc="120" dirty="0">
                <a:solidFill>
                  <a:srgbClr val="456A2C"/>
                </a:solidFill>
                <a:latin typeface="Glacial Indifference"/>
              </a:rPr>
              <a:t>-  absorption of humidity by the isolation material and consequent destruction of it.</a:t>
            </a: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20" name="Imagen 19">
            <a:extLst>
              <a:ext uri="{FF2B5EF4-FFF2-40B4-BE49-F238E27FC236}">
                <a16:creationId xmlns:a16="http://schemas.microsoft.com/office/drawing/2014/main" id="{3AE32BDF-E826-4BA4-A38F-6F10BA455121}"/>
              </a:ext>
            </a:extLst>
          </p:cNvPr>
          <p:cNvPicPr>
            <a:picLocks noChangeAspect="1"/>
          </p:cNvPicPr>
          <p:nvPr/>
        </p:nvPicPr>
        <p:blipFill>
          <a:blip r:embed="rId2"/>
          <a:stretch>
            <a:fillRect/>
          </a:stretch>
        </p:blipFill>
        <p:spPr>
          <a:xfrm>
            <a:off x="2850807" y="3961412"/>
            <a:ext cx="4142892" cy="5646623"/>
          </a:xfrm>
          <a:prstGeom prst="rect">
            <a:avLst/>
          </a:prstGeom>
        </p:spPr>
      </p:pic>
      <p:sp>
        <p:nvSpPr>
          <p:cNvPr id="21" name="TextBox 5">
            <a:extLst>
              <a:ext uri="{FF2B5EF4-FFF2-40B4-BE49-F238E27FC236}">
                <a16:creationId xmlns:a16="http://schemas.microsoft.com/office/drawing/2014/main" id="{2B50F5A0-BC25-4B88-A063-EA7A5DDDFDFF}"/>
              </a:ext>
            </a:extLst>
          </p:cNvPr>
          <p:cNvSpPr txBox="1"/>
          <p:nvPr/>
        </p:nvSpPr>
        <p:spPr>
          <a:xfrm>
            <a:off x="14173200" y="9574054"/>
            <a:ext cx="3733800" cy="614977"/>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5:</a:t>
            </a:r>
            <a:r>
              <a:rPr lang="es-ES" sz="1600" spc="80" dirty="0">
                <a:solidFill>
                  <a:srgbClr val="52584D"/>
                </a:solidFill>
                <a:latin typeface="Glacial Indifference"/>
              </a:rPr>
              <a:t> </a:t>
            </a:r>
            <a:r>
              <a:rPr lang="en-GB" sz="1600" spc="80" dirty="0">
                <a:solidFill>
                  <a:srgbClr val="52584D"/>
                </a:solidFill>
                <a:latin typeface="Glacial Indifference"/>
              </a:rPr>
              <a:t>Short Vapor Barrier</a:t>
            </a:r>
            <a:endParaRPr lang="en-US" sz="1600" spc="80" dirty="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a:solidFill>
                    <a:srgbClr val="FEFFF8"/>
                  </a:solidFill>
                  <a:latin typeface="League Spartan"/>
                </a:rPr>
                <a:t>Materials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77402" y="4782719"/>
            <a:ext cx="7607740" cy="3738203"/>
          </a:xfrm>
          <a:prstGeom prst="rect">
            <a:avLst/>
          </a:prstGeom>
        </p:spPr>
        <p:txBody>
          <a:bodyPr lIns="0" tIns="0" rIns="0" bIns="0" rtlCol="0" anchor="t">
            <a:spAutoFit/>
          </a:bodyPr>
          <a:lstStyle/>
          <a:p>
            <a:pPr marR="17780" indent="-457200" algn="just">
              <a:lnSpc>
                <a:spcPts val="3359"/>
              </a:lnSpc>
              <a:spcBef>
                <a:spcPts val="1000"/>
              </a:spcBef>
              <a:spcAft>
                <a:spcPts val="600"/>
              </a:spcAft>
              <a:buClr>
                <a:srgbClr val="385623"/>
              </a:buClr>
              <a:buSzPts val="2400"/>
            </a:pPr>
            <a:r>
              <a:rPr lang="en-GB" sz="2400" b="1" spc="120" dirty="0">
                <a:solidFill>
                  <a:srgbClr val="456A2C"/>
                </a:solidFill>
                <a:latin typeface="Glacial Indifference"/>
              </a:rPr>
              <a:t>Polyethylene film    </a:t>
            </a:r>
          </a:p>
          <a:p>
            <a:pPr marR="17780" indent="-457200" algn="just">
              <a:lnSpc>
                <a:spcPts val="3359"/>
              </a:lnSpc>
              <a:spcBef>
                <a:spcPts val="1000"/>
              </a:spcBef>
              <a:spcAft>
                <a:spcPts val="600"/>
              </a:spcAft>
              <a:buClr>
                <a:srgbClr val="385623"/>
              </a:buClr>
              <a:buSzPts val="2400"/>
            </a:pPr>
            <a:r>
              <a:rPr lang="en-GB" sz="2400" spc="120" dirty="0">
                <a:solidFill>
                  <a:srgbClr val="456A2C"/>
                </a:solidFill>
                <a:latin typeface="Glacial Indifference"/>
              </a:rPr>
              <a:t>Usually are used with a thickness of 1 mm and are the most simple and cheap option. The downside is the complete blockage of air circulation and walls cannot breathe properly. The use of this materials must be done carefully, and it is not necessary to stretch it when installed. </a:t>
            </a:r>
          </a:p>
          <a:p>
            <a:pPr algn="l">
              <a:lnSpc>
                <a:spcPts val="3359"/>
              </a:lnSpc>
            </a:pPr>
            <a:endParaRPr lang="en-GB" sz="2400" b="1" spc="120" dirty="0">
              <a:solidFill>
                <a:srgbClr val="456A2C"/>
              </a:solidFill>
              <a:latin typeface="Glacial Indifference"/>
            </a:endParaRPr>
          </a:p>
        </p:txBody>
      </p:sp>
      <p:pic>
        <p:nvPicPr>
          <p:cNvPr id="29" name="Imagen 28">
            <a:extLst>
              <a:ext uri="{FF2B5EF4-FFF2-40B4-BE49-F238E27FC236}">
                <a16:creationId xmlns:a16="http://schemas.microsoft.com/office/drawing/2014/main" id="{C9CBC7E2-697E-437A-A049-A813D1B6371F}"/>
              </a:ext>
            </a:extLst>
          </p:cNvPr>
          <p:cNvPicPr>
            <a:picLocks noChangeAspect="1"/>
          </p:cNvPicPr>
          <p:nvPr/>
        </p:nvPicPr>
        <p:blipFill>
          <a:blip r:embed="rId3"/>
          <a:stretch>
            <a:fillRect/>
          </a:stretch>
        </p:blipFill>
        <p:spPr>
          <a:xfrm>
            <a:off x="1491442" y="4048517"/>
            <a:ext cx="6619158" cy="4472405"/>
          </a:xfrm>
          <a:prstGeom prst="rect">
            <a:avLst/>
          </a:prstGeom>
        </p:spPr>
      </p:pic>
      <p:sp>
        <p:nvSpPr>
          <p:cNvPr id="31" name="TextBox 5">
            <a:extLst>
              <a:ext uri="{FF2B5EF4-FFF2-40B4-BE49-F238E27FC236}">
                <a16:creationId xmlns:a16="http://schemas.microsoft.com/office/drawing/2014/main" id="{2FC0E166-2624-4BB6-B2A9-A11964AF1E13}"/>
              </a:ext>
            </a:extLst>
          </p:cNvPr>
          <p:cNvSpPr txBox="1"/>
          <p:nvPr/>
        </p:nvSpPr>
        <p:spPr>
          <a:xfrm>
            <a:off x="14173200" y="9574054"/>
            <a:ext cx="3733800" cy="614977"/>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5:</a:t>
            </a:r>
            <a:r>
              <a:rPr lang="es-ES" sz="1600" spc="80" dirty="0">
                <a:solidFill>
                  <a:srgbClr val="52584D"/>
                </a:solidFill>
                <a:latin typeface="Glacial Indifference"/>
              </a:rPr>
              <a:t> </a:t>
            </a:r>
            <a:r>
              <a:rPr lang="en-GB" sz="1600" spc="80" dirty="0">
                <a:solidFill>
                  <a:srgbClr val="52584D"/>
                </a:solidFill>
                <a:latin typeface="Glacial Indifference"/>
              </a:rPr>
              <a:t>Short Vapor Barrier</a:t>
            </a:r>
            <a:endParaRPr lang="en-US" sz="1600" spc="80" dirty="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a:solidFill>
                    <a:srgbClr val="FEFFF8"/>
                  </a:solidFill>
                  <a:latin typeface="League Spartan"/>
                </a:rPr>
                <a:t>Materials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5</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77402" y="2642050"/>
            <a:ext cx="7081898" cy="6790320"/>
          </a:xfrm>
          <a:prstGeom prst="rect">
            <a:avLst/>
          </a:prstGeom>
        </p:spPr>
        <p:txBody>
          <a:bodyPr wrap="square" lIns="0" tIns="0" rIns="0" bIns="0" rtlCol="0" anchor="t">
            <a:spAutoFit/>
          </a:bodyPr>
          <a:lstStyle/>
          <a:p>
            <a:pPr marR="17780" indent="-457200" algn="just">
              <a:lnSpc>
                <a:spcPts val="3359"/>
              </a:lnSpc>
              <a:spcBef>
                <a:spcPts val="1000"/>
              </a:spcBef>
              <a:spcAft>
                <a:spcPts val="600"/>
              </a:spcAft>
              <a:buClr>
                <a:srgbClr val="385623"/>
              </a:buClr>
              <a:buSzPts val="2400"/>
            </a:pPr>
            <a:r>
              <a:rPr lang="en-GB" sz="2400" spc="120" dirty="0">
                <a:solidFill>
                  <a:srgbClr val="456A2C"/>
                </a:solidFill>
                <a:latin typeface="Glacial Indifference"/>
              </a:rPr>
              <a:t>Film membrane </a:t>
            </a:r>
          </a:p>
          <a:p>
            <a:pPr marR="17780" indent="-457200" algn="just">
              <a:lnSpc>
                <a:spcPts val="3359"/>
              </a:lnSpc>
              <a:spcBef>
                <a:spcPts val="1000"/>
              </a:spcBef>
              <a:spcAft>
                <a:spcPts val="600"/>
              </a:spcAft>
              <a:buClr>
                <a:srgbClr val="385623"/>
              </a:buClr>
              <a:buSzPts val="2400"/>
            </a:pPr>
            <a:r>
              <a:rPr lang="en-GB" sz="2400" spc="120" dirty="0">
                <a:solidFill>
                  <a:srgbClr val="456A2C"/>
                </a:solidFill>
                <a:latin typeface="Glacial Indifference"/>
              </a:rPr>
              <a:t>This could be a very valid option thanks to its characteristics that embodies the ones of the previous materials. This film gives the proper isolation and allows air circulation, it is the most used choice in wood construction. This material offers good behaviour towards condensation and protects against water penetration, can resist huge change temperatures, gives a proper interchange of gases between interior and exterior, the multilayer structure of material usually is reinforced with aluminium paper and this helps the isolation and temperature maintenance during winter. </a:t>
            </a:r>
          </a:p>
          <a:p>
            <a:pPr algn="l">
              <a:lnSpc>
                <a:spcPts val="3359"/>
              </a:lnSpc>
            </a:pPr>
            <a:endParaRPr lang="en-GB" sz="2400" b="1" spc="120" dirty="0">
              <a:solidFill>
                <a:srgbClr val="456A2C"/>
              </a:solidFill>
              <a:latin typeface="Glacial Indifference"/>
            </a:endParaRPr>
          </a:p>
        </p:txBody>
      </p:sp>
      <p:pic>
        <p:nvPicPr>
          <p:cNvPr id="12" name="Imagen 11">
            <a:extLst>
              <a:ext uri="{FF2B5EF4-FFF2-40B4-BE49-F238E27FC236}">
                <a16:creationId xmlns:a16="http://schemas.microsoft.com/office/drawing/2014/main" id="{1FADFB10-1192-461D-9D31-8FCF3029EB05}"/>
              </a:ext>
            </a:extLst>
          </p:cNvPr>
          <p:cNvPicPr>
            <a:picLocks noChangeAspect="1"/>
          </p:cNvPicPr>
          <p:nvPr/>
        </p:nvPicPr>
        <p:blipFill>
          <a:blip r:embed="rId3"/>
          <a:stretch>
            <a:fillRect/>
          </a:stretch>
        </p:blipFill>
        <p:spPr>
          <a:xfrm>
            <a:off x="2148840" y="3619697"/>
            <a:ext cx="5525550" cy="5514564"/>
          </a:xfrm>
          <a:prstGeom prst="rect">
            <a:avLst/>
          </a:prstGeom>
        </p:spPr>
      </p:pic>
      <p:sp>
        <p:nvSpPr>
          <p:cNvPr id="13" name="TextBox 5">
            <a:extLst>
              <a:ext uri="{FF2B5EF4-FFF2-40B4-BE49-F238E27FC236}">
                <a16:creationId xmlns:a16="http://schemas.microsoft.com/office/drawing/2014/main" id="{AD21D852-5C95-42BC-932D-962D453E38C2}"/>
              </a:ext>
            </a:extLst>
          </p:cNvPr>
          <p:cNvSpPr txBox="1"/>
          <p:nvPr/>
        </p:nvSpPr>
        <p:spPr>
          <a:xfrm>
            <a:off x="14173200" y="9574054"/>
            <a:ext cx="3733800" cy="614977"/>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5:</a:t>
            </a:r>
            <a:r>
              <a:rPr lang="es-ES" sz="1600" spc="80" dirty="0">
                <a:solidFill>
                  <a:srgbClr val="52584D"/>
                </a:solidFill>
                <a:latin typeface="Glacial Indifference"/>
              </a:rPr>
              <a:t> </a:t>
            </a:r>
            <a:r>
              <a:rPr lang="en-GB" sz="1600" spc="80" dirty="0">
                <a:solidFill>
                  <a:srgbClr val="52584D"/>
                </a:solidFill>
                <a:latin typeface="Glacial Indifference"/>
              </a:rPr>
              <a:t>Short Vapor Barrier</a:t>
            </a:r>
            <a:endParaRPr lang="en-US" sz="1600" spc="80" dirty="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342078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a:solidFill>
                    <a:srgbClr val="FEFFF8"/>
                  </a:solidFill>
                  <a:latin typeface="League Spartan"/>
                </a:rPr>
                <a:t>Disposition</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769324" y="3803579"/>
            <a:ext cx="7081898" cy="4405052"/>
          </a:xfrm>
          <a:prstGeom prst="rect">
            <a:avLst/>
          </a:prstGeom>
        </p:spPr>
        <p:txBody>
          <a:bodyPr wrap="square" lIns="0" tIns="0" rIns="0" bIns="0" rtlCol="0" anchor="t">
            <a:spAutoFit/>
          </a:bodyPr>
          <a:lstStyle/>
          <a:p>
            <a:pPr marR="17780" algn="just">
              <a:lnSpc>
                <a:spcPts val="3359"/>
              </a:lnSpc>
              <a:spcAft>
                <a:spcPts val="600"/>
              </a:spcAft>
              <a:buClr>
                <a:srgbClr val="385623"/>
              </a:buClr>
              <a:buSzPts val="2400"/>
            </a:pPr>
            <a:r>
              <a:rPr lang="en-GB" sz="2400" spc="120" dirty="0">
                <a:solidFill>
                  <a:srgbClr val="456A2C"/>
                </a:solidFill>
                <a:latin typeface="Glacial Indifference"/>
              </a:rPr>
              <a:t>The vapor barrier will be disposed according the type of work carried out, in a house the wall is isolated from the interior, in a basement the vapor barrier will be in the exterior and in some peculiar situation the isolation will be carried out in both sides interior and exterior. When the barrier is done externally, the action of cold winds and humidity must be taken in account, providing a sheet that supports that. </a:t>
            </a:r>
          </a:p>
          <a:p>
            <a:pPr algn="l">
              <a:lnSpc>
                <a:spcPts val="3359"/>
              </a:lnSpc>
            </a:pPr>
            <a:endParaRPr lang="en-GB" sz="2400" b="1" spc="120" dirty="0">
              <a:solidFill>
                <a:srgbClr val="456A2C"/>
              </a:solidFill>
              <a:latin typeface="Glacial Indifference"/>
            </a:endParaRPr>
          </a:p>
        </p:txBody>
      </p:sp>
      <p:pic>
        <p:nvPicPr>
          <p:cNvPr id="13" name="Imagen 12">
            <a:extLst>
              <a:ext uri="{FF2B5EF4-FFF2-40B4-BE49-F238E27FC236}">
                <a16:creationId xmlns:a16="http://schemas.microsoft.com/office/drawing/2014/main" id="{305AF149-F385-4637-A925-1934350BECAD}"/>
              </a:ext>
            </a:extLst>
          </p:cNvPr>
          <p:cNvPicPr>
            <a:picLocks noChangeAspect="1"/>
          </p:cNvPicPr>
          <p:nvPr/>
        </p:nvPicPr>
        <p:blipFill>
          <a:blip r:embed="rId3"/>
          <a:stretch>
            <a:fillRect/>
          </a:stretch>
        </p:blipFill>
        <p:spPr>
          <a:xfrm>
            <a:off x="10150628" y="599714"/>
            <a:ext cx="6850640" cy="7917991"/>
          </a:xfrm>
          <a:prstGeom prst="rect">
            <a:avLst/>
          </a:prstGeom>
        </p:spPr>
      </p:pic>
      <p:sp>
        <p:nvSpPr>
          <p:cNvPr id="15" name="TextBox 5">
            <a:extLst>
              <a:ext uri="{FF2B5EF4-FFF2-40B4-BE49-F238E27FC236}">
                <a16:creationId xmlns:a16="http://schemas.microsoft.com/office/drawing/2014/main" id="{D7DC133F-18D3-48FA-B90F-DD6E82A27205}"/>
              </a:ext>
            </a:extLst>
          </p:cNvPr>
          <p:cNvSpPr txBox="1"/>
          <p:nvPr/>
        </p:nvSpPr>
        <p:spPr>
          <a:xfrm>
            <a:off x="14173200" y="9574054"/>
            <a:ext cx="3733800" cy="614977"/>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5:</a:t>
            </a:r>
            <a:r>
              <a:rPr lang="es-ES" sz="1600" spc="80" dirty="0">
                <a:solidFill>
                  <a:srgbClr val="52584D"/>
                </a:solidFill>
                <a:latin typeface="Glacial Indifference"/>
              </a:rPr>
              <a:t> </a:t>
            </a:r>
            <a:r>
              <a:rPr lang="en-GB" sz="1600" spc="80" dirty="0">
                <a:solidFill>
                  <a:srgbClr val="52584D"/>
                </a:solidFill>
                <a:latin typeface="Glacial Indifference"/>
              </a:rPr>
              <a:t>Short Vapor Barrier</a:t>
            </a:r>
            <a:endParaRPr lang="en-US" sz="1600" spc="80" dirty="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176866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411</Words>
  <Application>Microsoft Office PowerPoint</Application>
  <PresentationFormat>Personalizado</PresentationFormat>
  <Paragraphs>44</Paragraphs>
  <Slides>6</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Glacial Indifference</vt:lpstr>
      <vt:lpstr>Calibri</vt:lpstr>
      <vt:lpstr>League Spartan</vt:lpstr>
      <vt:lpstr>Verdana</vt:lpstr>
      <vt:lpstr>Glacial Indifference Bold</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62</cp:revision>
  <dcterms:created xsi:type="dcterms:W3CDTF">2006-08-16T00:00:00Z</dcterms:created>
  <dcterms:modified xsi:type="dcterms:W3CDTF">2021-01-28T11:38:30Z</dcterms:modified>
  <dc:identifier>DAD7Xzioke4</dc:identifier>
</cp:coreProperties>
</file>