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1" r:id="rId6"/>
    <p:sldId id="272" r:id="rId7"/>
    <p:sldId id="274" r:id="rId8"/>
    <p:sldId id="275" r:id="rId9"/>
    <p:sldId id="260"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lacial Indifference" panose="020B0604020202020204" charset="0"/>
      <p:regular r:id="rId16"/>
    </p:embeddedFont>
    <p:embeddedFont>
      <p:font typeface="Glacial Indifference Bold" panose="020B0604020202020204" charset="0"/>
      <p:regular r:id="rId17"/>
    </p:embeddedFont>
    <p:embeddedFont>
      <p:font typeface="League Spartan" panose="020B0604020202020204" charset="0"/>
      <p:regular r:id="rId18"/>
    </p:embeddedFont>
    <p:embeddedFont>
      <p:font typeface="Verdana" panose="020B060403050404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1/28/2021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933840"/>
            <a:chOff x="0" y="0"/>
            <a:chExt cx="19941685" cy="6578454"/>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4174050"/>
            </a:xfrm>
            <a:prstGeom prst="rect">
              <a:avLst/>
            </a:prstGeom>
            <a:grpFill/>
          </p:spPr>
          <p:txBody>
            <a:bodyPr lIns="0" tIns="0" rIns="0" bIns="0" rtlCol="0" anchor="t">
              <a:spAutoFit/>
            </a:bodyPr>
            <a:lstStyle/>
            <a:p>
              <a:pPr>
                <a:lnSpc>
                  <a:spcPts val="10580"/>
                </a:lnSpc>
              </a:pPr>
              <a:r>
                <a:rPr lang="en-US" sz="6600" spc="92" dirty="0">
                  <a:solidFill>
                    <a:srgbClr val="FEFFF8"/>
                  </a:solidFill>
                  <a:latin typeface="League Spartan"/>
                </a:rPr>
                <a:t>Lesson 3: </a:t>
              </a:r>
            </a:p>
            <a:p>
              <a:pPr marR="17780" lvl="0">
                <a:lnSpc>
                  <a:spcPct val="107000"/>
                </a:lnSpc>
                <a:spcAft>
                  <a:spcPts val="800"/>
                </a:spcAft>
              </a:pPr>
              <a:r>
                <a:rPr lang="en-GB" sz="2400" spc="150" dirty="0">
                  <a:solidFill>
                    <a:srgbClr val="FEFFF8"/>
                  </a:solidFill>
                  <a:latin typeface="Glacial Indifference Bold"/>
                </a:rPr>
                <a:t>Trainings for plumbing, drywall construction, sealing.</a:t>
              </a:r>
              <a:endParaRPr lang="es-ES" sz="2400" spc="150" dirty="0">
                <a:solidFill>
                  <a:srgbClr val="FEFFF8"/>
                </a:solidFill>
                <a:latin typeface="Glacial Indifference Bold"/>
              </a:endParaRPr>
            </a:p>
            <a:p>
              <a:pPr algn="l">
                <a:lnSpc>
                  <a:spcPts val="10580"/>
                </a:lnSpc>
              </a:pPr>
              <a:endParaRPr lang="en-US" sz="6600" spc="92" dirty="0">
                <a:solidFill>
                  <a:srgbClr val="FEFFF8"/>
                </a:solidFill>
                <a:latin typeface="League Spartan"/>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a:solidFill>
                    <a:srgbClr val="FEFFF8"/>
                  </a:solidFill>
                  <a:latin typeface="Glacial Indifference"/>
                </a:rPr>
                <a:t>Presentation</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513235"/>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LEARNING UNIT 4: </a:t>
              </a:r>
              <a:r>
                <a:rPr lang="en-GB" sz="2400" spc="150" dirty="0">
                  <a:solidFill>
                    <a:srgbClr val="FEFFF8"/>
                  </a:solidFill>
                  <a:latin typeface="Glacial Indifference Bold"/>
                </a:rPr>
                <a:t>Functionality and efficiency of wooden buildings / Learning unit 4 (LU4)</a:t>
              </a:r>
              <a:endParaRPr lang="es-ES" sz="2400" spc="150" dirty="0">
                <a:solidFill>
                  <a:srgbClr val="FEFFF8"/>
                </a:solidFill>
                <a:latin typeface="Glacial Indifference Bold"/>
              </a:endParaRPr>
            </a:p>
            <a:p>
              <a:pPr algn="l">
                <a:lnSpc>
                  <a:spcPts val="3000"/>
                </a:lnSpc>
              </a:pPr>
              <a:r>
                <a:rPr lang="en-US" sz="2400" spc="150" dirty="0">
                  <a:solidFill>
                    <a:srgbClr val="FEFFF8"/>
                  </a:solidFill>
                  <a:latin typeface="Glacial Indifference Bold"/>
                </a:rPr>
                <a:t> </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League Spartan"/>
                </a:rPr>
                <a:t>Presentation Overview </a:t>
              </a:r>
            </a:p>
          </p:txBody>
        </p:sp>
        <p:sp>
          <p:nvSpPr>
            <p:cNvPr id="6" name="TextBox 6"/>
            <p:cNvSpPr txBox="1"/>
            <p:nvPr/>
          </p:nvSpPr>
          <p:spPr>
            <a:xfrm>
              <a:off x="982007" y="6492487"/>
              <a:ext cx="9214823" cy="1701320"/>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Plumbing</a:t>
              </a:r>
            </a:p>
            <a:p>
              <a:pPr algn="l">
                <a:lnSpc>
                  <a:spcPts val="3359"/>
                </a:lnSpc>
              </a:pPr>
              <a:r>
                <a:rPr lang="en-US" sz="2400" spc="120" dirty="0">
                  <a:solidFill>
                    <a:srgbClr val="456A2C"/>
                  </a:solidFill>
                  <a:latin typeface="Glacial Indifference"/>
                </a:rPr>
                <a:t>- Dry construction and seal system</a:t>
              </a: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TOPICS DISCUSSED</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7607740" cy="545021"/>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3:</a:t>
            </a:r>
            <a:r>
              <a:rPr lang="en-GB" sz="1600" spc="80" dirty="0">
                <a:solidFill>
                  <a:srgbClr val="52584D"/>
                </a:solidFill>
                <a:latin typeface="Glacial Indifference"/>
              </a:rPr>
              <a:t>Trainings for plumbing, drywall construction, sealing.</a:t>
            </a:r>
            <a:endParaRPr lang="es-E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2934137"/>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PLUMBING</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4811958"/>
          </a:xfrm>
          <a:prstGeom prst="rect">
            <a:avLst/>
          </a:prstGeom>
        </p:spPr>
        <p:txBody>
          <a:bodyPr lIns="0" tIns="0" rIns="0" bIns="0" rtlCol="0" anchor="t">
            <a:spAutoFit/>
          </a:bodyPr>
          <a:lstStyle/>
          <a:p>
            <a:pPr algn="just">
              <a:lnSpc>
                <a:spcPts val="3359"/>
              </a:lnSpc>
              <a:spcAft>
                <a:spcPts val="600"/>
              </a:spcAft>
            </a:pPr>
            <a:r>
              <a:rPr lang="en-GB" sz="2400" spc="120" dirty="0">
                <a:solidFill>
                  <a:srgbClr val="456A2C"/>
                </a:solidFill>
                <a:latin typeface="Glacial Indifference"/>
              </a:rPr>
              <a:t>In order to provide an adequate supply of water, it is important to be aware of the properties of the pipes that are installed in each building, assuring a minimum set of conditions for the provided water, such as potability, endurance against corrosion, temperature fluctuation resistance, and enough flow and pressure.</a:t>
            </a: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028" name="Picture 4" descr="Plumbing Services – TNOL Mechanical Ltd - Edmonton, Alberta">
            <a:extLst>
              <a:ext uri="{FF2B5EF4-FFF2-40B4-BE49-F238E27FC236}">
                <a16:creationId xmlns:a16="http://schemas.microsoft.com/office/drawing/2014/main" id="{6155622C-BF91-4F29-977A-04D6151D7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2164" y="4761488"/>
            <a:ext cx="7620000" cy="40957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5">
            <a:extLst>
              <a:ext uri="{FF2B5EF4-FFF2-40B4-BE49-F238E27FC236}">
                <a16:creationId xmlns:a16="http://schemas.microsoft.com/office/drawing/2014/main" id="{1DBEC3BB-B32A-4BDC-8618-868CEB7F2220}"/>
              </a:ext>
            </a:extLst>
          </p:cNvPr>
          <p:cNvSpPr txBox="1"/>
          <p:nvPr/>
        </p:nvSpPr>
        <p:spPr>
          <a:xfrm>
            <a:off x="9651560" y="9574054"/>
            <a:ext cx="7607740" cy="545021"/>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3:</a:t>
            </a:r>
            <a:r>
              <a:rPr lang="en-GB" sz="1600" spc="80" dirty="0">
                <a:solidFill>
                  <a:srgbClr val="52584D"/>
                </a:solidFill>
                <a:latin typeface="Glacial Indifference"/>
              </a:rPr>
              <a:t>Trainings for plumbing, drywall construction, sealing.</a:t>
            </a:r>
            <a:endParaRPr lang="es-E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137438" y="640274"/>
            <a:ext cx="7611751" cy="5347025"/>
            <a:chOff x="-5004" y="-517902"/>
            <a:chExt cx="9495473" cy="7129367"/>
          </a:xfrm>
        </p:grpSpPr>
        <p:sp>
          <p:nvSpPr>
            <p:cNvPr id="3" name="TextBox 3"/>
            <p:cNvSpPr txBox="1"/>
            <p:nvPr/>
          </p:nvSpPr>
          <p:spPr>
            <a:xfrm>
              <a:off x="0" y="-517902"/>
              <a:ext cx="9490469" cy="3123932"/>
            </a:xfrm>
            <a:prstGeom prst="rect">
              <a:avLst/>
            </a:prstGeom>
          </p:spPr>
          <p:txBody>
            <a:bodyPr lIns="0" tIns="0" rIns="0" bIns="0" rtlCol="0" anchor="t">
              <a:spAutoFit/>
            </a:bodyPr>
            <a:lstStyle/>
            <a:p>
              <a:pPr algn="just">
                <a:lnSpc>
                  <a:spcPct val="150000"/>
                </a:lnSpc>
                <a:spcAft>
                  <a:spcPts val="600"/>
                </a:spcAft>
              </a:pPr>
              <a:r>
                <a:rPr lang="en-US" sz="2400" b="1" spc="120" dirty="0">
                  <a:solidFill>
                    <a:srgbClr val="456A2C"/>
                  </a:solidFill>
                  <a:latin typeface="Glacial Indifference"/>
                </a:rPr>
                <a:t>Renewable energy contribution to water heating.</a:t>
              </a:r>
            </a:p>
            <a:p>
              <a:pPr algn="just">
                <a:lnSpc>
                  <a:spcPts val="3359"/>
                </a:lnSpc>
                <a:spcAft>
                  <a:spcPts val="600"/>
                </a:spcAft>
              </a:pPr>
              <a:r>
                <a:rPr lang="en-GB" sz="2400" spc="120" dirty="0">
                  <a:solidFill>
                    <a:srgbClr val="456A2C"/>
                  </a:solidFill>
                  <a:latin typeface="Glacial Indifference"/>
                </a:rPr>
                <a:t>The installation of thermal solar panels is a very sustainable system that can assist to the heating processes proving every building with a minimum amount of low energy-cost hot water, </a:t>
              </a:r>
              <a:endParaRPr lang="es-ES" sz="2400" spc="120" dirty="0">
                <a:solidFill>
                  <a:srgbClr val="456A2C"/>
                </a:solidFill>
                <a:latin typeface="Glacial Indifference"/>
              </a:endParaRPr>
            </a:p>
          </p:txBody>
        </p:sp>
        <p:sp>
          <p:nvSpPr>
            <p:cNvPr id="7" name="TextBox 7"/>
            <p:cNvSpPr txBox="1"/>
            <p:nvPr/>
          </p:nvSpPr>
          <p:spPr>
            <a:xfrm>
              <a:off x="-5004" y="3166077"/>
              <a:ext cx="9490469" cy="3445388"/>
            </a:xfrm>
            <a:prstGeom prst="rect">
              <a:avLst/>
            </a:prstGeom>
          </p:spPr>
          <p:txBody>
            <a:bodyPr lIns="0" tIns="0" rIns="0" bIns="0" rtlCol="0" anchor="t">
              <a:spAutoFit/>
            </a:bodyPr>
            <a:lstStyle/>
            <a:p>
              <a:pPr algn="l">
                <a:lnSpc>
                  <a:spcPts val="3359"/>
                </a:lnSpc>
              </a:pPr>
              <a:r>
                <a:rPr lang="en-US" sz="2400" b="1" spc="120" dirty="0">
                  <a:solidFill>
                    <a:srgbClr val="456A2C"/>
                  </a:solidFill>
                  <a:latin typeface="Glacial Indifference"/>
                </a:rPr>
                <a:t>Sanitation</a:t>
              </a:r>
            </a:p>
            <a:p>
              <a:pPr algn="just">
                <a:lnSpc>
                  <a:spcPts val="3359"/>
                </a:lnSpc>
                <a:spcAft>
                  <a:spcPts val="600"/>
                </a:spcAft>
              </a:pPr>
              <a:r>
                <a:rPr lang="en-GB" sz="2400" spc="120" dirty="0">
                  <a:solidFill>
                    <a:srgbClr val="456A2C"/>
                  </a:solidFill>
                  <a:latin typeface="Glacial Indifference"/>
                </a:rPr>
                <a:t>Aside of the clean water supply, it is really important to project an adequate sanitation network, in order to evacuate all the dirty water from inside the dwellings, as well as the rainwater from the roof and terraces. </a:t>
              </a:r>
              <a:endParaRPr lang="es-E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477740"/>
            </a:xfrm>
            <a:prstGeom prst="rect">
              <a:avLst/>
            </a:prstGeom>
            <a:grpFill/>
          </p:spPr>
          <p:txBody>
            <a:bodyPr lIns="0" tIns="0" rIns="0" bIns="0" rtlCol="0" anchor="t">
              <a:spAutoFit/>
            </a:bodyPr>
            <a:lstStyle/>
            <a:p>
              <a:pPr algn="l">
                <a:lnSpc>
                  <a:spcPts val="8370"/>
                </a:lnSpc>
              </a:pPr>
              <a:r>
                <a:rPr lang="en-US" sz="6200" spc="310" dirty="0">
                  <a:solidFill>
                    <a:srgbClr val="FEFFF8"/>
                  </a:solidFill>
                  <a:latin typeface="League Spartan"/>
                </a:rPr>
                <a:t>Topics to consider</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5630982"/>
            <a:chOff x="0" y="859658"/>
            <a:chExt cx="9490469" cy="5993409"/>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2286277"/>
            </a:xfrm>
            <a:prstGeom prst="rect">
              <a:avLst/>
            </a:prstGeom>
          </p:spPr>
          <p:txBody>
            <a:bodyPr lIns="0" tIns="0" rIns="0" bIns="0" rtlCol="0" anchor="t">
              <a:spAutoFit/>
            </a:bodyPr>
            <a:lstStyle/>
            <a:p>
              <a:pPr algn="l">
                <a:lnSpc>
                  <a:spcPts val="3359"/>
                </a:lnSpc>
              </a:pPr>
              <a:r>
                <a:rPr lang="en-GB" sz="2400" b="1" spc="120" dirty="0">
                  <a:solidFill>
                    <a:srgbClr val="456A2C"/>
                  </a:solidFill>
                  <a:latin typeface="Glacial Indifference"/>
                </a:rPr>
                <a:t>Cold water supply</a:t>
              </a:r>
            </a:p>
            <a:p>
              <a:pPr algn="l">
                <a:lnSpc>
                  <a:spcPts val="3359"/>
                </a:lnSpc>
              </a:pPr>
              <a:r>
                <a:rPr lang="en-GB" sz="2400" spc="120" dirty="0">
                  <a:solidFill>
                    <a:srgbClr val="456A2C"/>
                  </a:solidFill>
                  <a:latin typeface="Glacial Indifference"/>
                </a:rPr>
                <a:t>In most cases, the water should be provided from an urban distribution network, where the building piping network is connected, providing water to the whole building</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9"/>
              <a:ext cx="9490469" cy="2750358"/>
            </a:xfrm>
            <a:prstGeom prst="rect">
              <a:avLst/>
            </a:prstGeom>
          </p:spPr>
          <p:txBody>
            <a:bodyPr lIns="0" tIns="0" rIns="0" bIns="0" rtlCol="0" anchor="t">
              <a:spAutoFit/>
            </a:bodyPr>
            <a:lstStyle/>
            <a:p>
              <a:pPr>
                <a:lnSpc>
                  <a:spcPts val="3359"/>
                </a:lnSpc>
              </a:pPr>
              <a:r>
                <a:rPr lang="en-GB" sz="2400" b="1" spc="120" dirty="0">
                  <a:solidFill>
                    <a:srgbClr val="456A2C"/>
                  </a:solidFill>
                  <a:latin typeface="Glacial Indifference"/>
                </a:rPr>
                <a:t>Hot water supply.</a:t>
              </a:r>
            </a:p>
            <a:p>
              <a:pPr algn="just">
                <a:lnSpc>
                  <a:spcPts val="3359"/>
                </a:lnSpc>
              </a:pPr>
              <a:r>
                <a:rPr lang="en-GB" sz="2400" spc="120" dirty="0">
                  <a:solidFill>
                    <a:srgbClr val="456A2C"/>
                  </a:solidFill>
                  <a:latin typeface="Glacial Indifference"/>
                </a:rPr>
                <a:t>Every dwelling must be provided with domestic hot water, with a private heating system installed inside the dwelling, or through a common heating system for the whole building, or even with a public supply of hot water.</a:t>
              </a:r>
              <a:endParaRPr lang="es-E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01343" y="6325270"/>
            <a:ext cx="7607740" cy="2584041"/>
          </a:xfrm>
          <a:prstGeom prst="rect">
            <a:avLst/>
          </a:prstGeom>
        </p:spPr>
        <p:txBody>
          <a:bodyPr lIns="0" tIns="0" rIns="0" bIns="0" rtlCol="0" anchor="t">
            <a:spAutoFit/>
          </a:bodyPr>
          <a:lstStyle/>
          <a:p>
            <a:pPr algn="l">
              <a:lnSpc>
                <a:spcPts val="3359"/>
              </a:lnSpc>
            </a:pPr>
            <a:r>
              <a:rPr lang="en-GB" sz="2400" b="1" spc="120" dirty="0">
                <a:solidFill>
                  <a:srgbClr val="456A2C"/>
                </a:solidFill>
                <a:latin typeface="Glacial Indifference"/>
              </a:rPr>
              <a:t>Materials</a:t>
            </a:r>
          </a:p>
          <a:p>
            <a:pPr algn="just">
              <a:lnSpc>
                <a:spcPts val="3359"/>
              </a:lnSpc>
              <a:spcAft>
                <a:spcPts val="600"/>
              </a:spcAft>
            </a:pPr>
            <a:r>
              <a:rPr lang="en-GB" sz="2400" spc="120" dirty="0">
                <a:solidFill>
                  <a:srgbClr val="456A2C"/>
                </a:solidFill>
                <a:latin typeface="Glacial Indifference"/>
              </a:rPr>
              <a:t>The used materials for the pipes can be metallic, made from cement components, or plastic, being several different specific variations of each material to be used, where the most common ones are made metallic or plastic.</a:t>
            </a:r>
            <a:endParaRPr lang="es-ES" sz="2400" spc="120" dirty="0">
              <a:solidFill>
                <a:srgbClr val="456A2C"/>
              </a:solidFill>
              <a:latin typeface="Glacial Indifference"/>
            </a:endParaRPr>
          </a:p>
        </p:txBody>
      </p:sp>
      <p:sp>
        <p:nvSpPr>
          <p:cNvPr id="24" name="TextBox 5">
            <a:extLst>
              <a:ext uri="{FF2B5EF4-FFF2-40B4-BE49-F238E27FC236}">
                <a16:creationId xmlns:a16="http://schemas.microsoft.com/office/drawing/2014/main" id="{00EA1597-C745-48CE-8934-E0C751D53E03}"/>
              </a:ext>
            </a:extLst>
          </p:cNvPr>
          <p:cNvSpPr txBox="1"/>
          <p:nvPr/>
        </p:nvSpPr>
        <p:spPr>
          <a:xfrm>
            <a:off x="9651560" y="9574054"/>
            <a:ext cx="7607740" cy="545021"/>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3:</a:t>
            </a:r>
            <a:r>
              <a:rPr lang="en-GB" sz="1600" spc="80" dirty="0">
                <a:solidFill>
                  <a:srgbClr val="52584D"/>
                </a:solidFill>
                <a:latin typeface="Glacial Indifference"/>
              </a:rPr>
              <a:t>Trainings for plumbing, drywall construction, sealing.</a:t>
            </a:r>
            <a:endParaRPr lang="es-E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sp>
        <p:nvSpPr>
          <p:cNvPr id="5" name="TextBox 5"/>
          <p:cNvSpPr txBox="1"/>
          <p:nvPr/>
        </p:nvSpPr>
        <p:spPr>
          <a:xfrm>
            <a:off x="7407138" y="746756"/>
            <a:ext cx="10880862" cy="1077219"/>
          </a:xfrm>
          <a:prstGeom prst="rect">
            <a:avLst/>
          </a:prstGeom>
        </p:spPr>
        <p:txBody>
          <a:bodyPr wrap="square" lIns="0" tIns="0" rIns="0" bIns="0" rtlCol="0" anchor="t">
            <a:spAutoFit/>
          </a:bodyPr>
          <a:lstStyle/>
          <a:p>
            <a:pPr algn="l">
              <a:lnSpc>
                <a:spcPts val="8370"/>
              </a:lnSpc>
            </a:pPr>
            <a:r>
              <a:rPr lang="en-US" sz="6200" spc="310" dirty="0">
                <a:solidFill>
                  <a:srgbClr val="456A2C"/>
                </a:solidFill>
                <a:latin typeface="League Spartan"/>
              </a:rPr>
              <a:t>Pipes materials</a:t>
            </a:r>
          </a:p>
        </p:txBody>
      </p:sp>
      <p:sp>
        <p:nvSpPr>
          <p:cNvPr id="10" name="AutoShape 10"/>
          <p:cNvSpPr/>
          <p:nvPr/>
        </p:nvSpPr>
        <p:spPr>
          <a:xfrm>
            <a:off x="2057400" y="9258300"/>
            <a:ext cx="16230600" cy="38100"/>
          </a:xfrm>
          <a:prstGeom prst="rect">
            <a:avLst/>
          </a:prstGeom>
          <a:solidFill>
            <a:srgbClr val="456A2C"/>
          </a:solidFill>
        </p:spPr>
      </p:sp>
      <p:sp>
        <p:nvSpPr>
          <p:cNvPr id="13" name="Θέση αριθμού διαφάνειας 12">
            <a:extLst>
              <a:ext uri="{FF2B5EF4-FFF2-40B4-BE49-F238E27FC236}">
                <a16:creationId xmlns:a16="http://schemas.microsoft.com/office/drawing/2014/main" id="{E8B5425E-13D9-4299-9B0F-22FC10AC31B9}"/>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5</a:t>
            </a:fld>
            <a:endParaRPr lang="en-US" sz="2400" spc="120" dirty="0">
              <a:solidFill>
                <a:srgbClr val="1E4D65"/>
              </a:solidFill>
              <a:latin typeface="Glacial Indifference"/>
            </a:endParaRPr>
          </a:p>
        </p:txBody>
      </p:sp>
      <p:pic>
        <p:nvPicPr>
          <p:cNvPr id="17" name="Picture 4" descr="Plumbing Services – TNOL Mechanical Ltd - Edmonton, Alberta">
            <a:extLst>
              <a:ext uri="{FF2B5EF4-FFF2-40B4-BE49-F238E27FC236}">
                <a16:creationId xmlns:a16="http://schemas.microsoft.com/office/drawing/2014/main" id="{E2022444-3713-4815-A6AA-C15ECFE239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30" r="18670"/>
          <a:stretch/>
        </p:blipFill>
        <p:spPr bwMode="auto">
          <a:xfrm>
            <a:off x="0" y="3297618"/>
            <a:ext cx="525780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FA469C7D-1059-4077-A5F4-1F4D6A85C4E3}"/>
              </a:ext>
            </a:extLst>
          </p:cNvPr>
          <p:cNvPicPr/>
          <p:nvPr/>
        </p:nvPicPr>
        <p:blipFill rotWithShape="1">
          <a:blip r:embed="rId3">
            <a:extLst>
              <a:ext uri="{28A0092B-C50C-407E-A947-70E740481C1C}">
                <a14:useLocalDpi xmlns:a14="http://schemas.microsoft.com/office/drawing/2010/main" val="0"/>
              </a:ext>
            </a:extLst>
          </a:blip>
          <a:srcRect t="9696" b="13181"/>
          <a:stretch/>
        </p:blipFill>
        <p:spPr bwMode="auto">
          <a:xfrm>
            <a:off x="5748377" y="1988328"/>
            <a:ext cx="1175385" cy="1212215"/>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0E5096AF-E617-42E8-8B02-9055A2268924}"/>
              </a:ext>
            </a:extLst>
          </p:cNvPr>
          <p:cNvPicPr/>
          <p:nvPr/>
        </p:nvPicPr>
        <p:blipFill rotWithShape="1">
          <a:blip r:embed="rId4">
            <a:extLst>
              <a:ext uri="{28A0092B-C50C-407E-A947-70E740481C1C}">
                <a14:useLocalDpi xmlns:a14="http://schemas.microsoft.com/office/drawing/2010/main" val="0"/>
              </a:ext>
            </a:extLst>
          </a:blip>
          <a:srcRect l="10338" t="19205" r="21553" b="31706"/>
          <a:stretch/>
        </p:blipFill>
        <p:spPr bwMode="auto">
          <a:xfrm>
            <a:off x="8900488" y="3452940"/>
            <a:ext cx="1322705" cy="1274445"/>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C3728504-2BCF-4DCC-AE2E-B07CD450BC4C}"/>
              </a:ext>
            </a:extLst>
          </p:cNvPr>
          <p:cNvPicPr/>
          <p:nvPr/>
        </p:nvPicPr>
        <p:blipFill rotWithShape="1">
          <a:blip r:embed="rId5">
            <a:extLst>
              <a:ext uri="{28A0092B-C50C-407E-A947-70E740481C1C}">
                <a14:useLocalDpi xmlns:a14="http://schemas.microsoft.com/office/drawing/2010/main" val="0"/>
              </a:ext>
            </a:extLst>
          </a:blip>
          <a:srcRect l="4547" t="15026" r="21583" b="30560"/>
          <a:stretch/>
        </p:blipFill>
        <p:spPr bwMode="auto">
          <a:xfrm>
            <a:off x="5748377" y="4727385"/>
            <a:ext cx="1254002" cy="1288404"/>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338B26DE-32A5-4954-BBEB-020D67A64305}"/>
              </a:ext>
            </a:extLst>
          </p:cNvPr>
          <p:cNvPicPr/>
          <p:nvPr/>
        </p:nvPicPr>
        <p:blipFill rotWithShape="1">
          <a:blip r:embed="rId6">
            <a:extLst>
              <a:ext uri="{28A0092B-C50C-407E-A947-70E740481C1C}">
                <a14:useLocalDpi xmlns:a14="http://schemas.microsoft.com/office/drawing/2010/main" val="0"/>
              </a:ext>
            </a:extLst>
          </a:blip>
          <a:srcRect l="15969" t="30666" r="20709" b="25119"/>
          <a:stretch/>
        </p:blipFill>
        <p:spPr bwMode="auto">
          <a:xfrm>
            <a:off x="8897608" y="6143307"/>
            <a:ext cx="1239520" cy="1156335"/>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5470368-410F-4EF7-BF2E-9BE510B78039}"/>
              </a:ext>
            </a:extLst>
          </p:cNvPr>
          <p:cNvPicPr/>
          <p:nvPr/>
        </p:nvPicPr>
        <p:blipFill rotWithShape="1">
          <a:blip r:embed="rId7">
            <a:extLst>
              <a:ext uri="{28A0092B-C50C-407E-A947-70E740481C1C}">
                <a14:useLocalDpi xmlns:a14="http://schemas.microsoft.com/office/drawing/2010/main" val="0"/>
              </a:ext>
            </a:extLst>
          </a:blip>
          <a:srcRect l="10599" t="17690" r="21757" b="29266"/>
          <a:stretch/>
        </p:blipFill>
        <p:spPr bwMode="auto">
          <a:xfrm>
            <a:off x="5806161" y="7360049"/>
            <a:ext cx="1196218" cy="1226357"/>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2FE5254E-6BD4-488C-BD30-48A15499B173}"/>
              </a:ext>
            </a:extLst>
          </p:cNvPr>
          <p:cNvPicPr/>
          <p:nvPr/>
        </p:nvPicPr>
        <p:blipFill rotWithShape="1">
          <a:blip r:embed="rId8">
            <a:extLst>
              <a:ext uri="{28A0092B-C50C-407E-A947-70E740481C1C}">
                <a14:useLocalDpi xmlns:a14="http://schemas.microsoft.com/office/drawing/2010/main" val="0"/>
              </a:ext>
            </a:extLst>
          </a:blip>
          <a:srcRect l="5785" t="23922" r="25620" b="28612"/>
          <a:stretch/>
        </p:blipFill>
        <p:spPr bwMode="auto">
          <a:xfrm>
            <a:off x="11801022" y="1988329"/>
            <a:ext cx="1070610" cy="989780"/>
          </a:xfrm>
          <a:prstGeom prst="rect">
            <a:avLst/>
          </a:prstGeom>
          <a:noFill/>
          <a:ln>
            <a:noFill/>
          </a:ln>
          <a:extLst>
            <a:ext uri="{53640926-AAD7-44D8-BBD7-CCE9431645EC}">
              <a14:shadowObscured xmlns:a14="http://schemas.microsoft.com/office/drawing/2010/main"/>
            </a:ext>
          </a:extLst>
        </p:spPr>
      </p:pic>
      <p:pic>
        <p:nvPicPr>
          <p:cNvPr id="24" name="Imagen 23">
            <a:extLst>
              <a:ext uri="{FF2B5EF4-FFF2-40B4-BE49-F238E27FC236}">
                <a16:creationId xmlns:a16="http://schemas.microsoft.com/office/drawing/2014/main" id="{14983BB8-FEA5-45C6-BF5C-FDFC8EBF2F3E}"/>
              </a:ext>
            </a:extLst>
          </p:cNvPr>
          <p:cNvPicPr/>
          <p:nvPr/>
        </p:nvPicPr>
        <p:blipFill rotWithShape="1">
          <a:blip r:embed="rId9">
            <a:extLst>
              <a:ext uri="{28A0092B-C50C-407E-A947-70E740481C1C}">
                <a14:useLocalDpi xmlns:a14="http://schemas.microsoft.com/office/drawing/2010/main" val="0"/>
              </a:ext>
            </a:extLst>
          </a:blip>
          <a:srcRect l="3995" t="20378" r="25737" b="27575"/>
          <a:stretch/>
        </p:blipFill>
        <p:spPr bwMode="auto">
          <a:xfrm>
            <a:off x="16003537" y="2958432"/>
            <a:ext cx="1159510" cy="1146810"/>
          </a:xfrm>
          <a:prstGeom prst="rect">
            <a:avLst/>
          </a:prstGeom>
          <a:noFill/>
          <a:ln>
            <a:noFill/>
          </a:ln>
          <a:extLst>
            <a:ext uri="{53640926-AAD7-44D8-BBD7-CCE9431645EC}">
              <a14:shadowObscured xmlns:a14="http://schemas.microsoft.com/office/drawing/2010/main"/>
            </a:ext>
          </a:extLst>
        </p:spPr>
      </p:pic>
      <p:pic>
        <p:nvPicPr>
          <p:cNvPr id="25" name="Imagen 24">
            <a:extLst>
              <a:ext uri="{FF2B5EF4-FFF2-40B4-BE49-F238E27FC236}">
                <a16:creationId xmlns:a16="http://schemas.microsoft.com/office/drawing/2014/main" id="{11F356E2-125F-4242-ACD6-45508EA2058E}"/>
              </a:ext>
            </a:extLst>
          </p:cNvPr>
          <p:cNvPicPr/>
          <p:nvPr/>
        </p:nvPicPr>
        <p:blipFill rotWithShape="1">
          <a:blip r:embed="rId10">
            <a:extLst>
              <a:ext uri="{28A0092B-C50C-407E-A947-70E740481C1C}">
                <a14:useLocalDpi xmlns:a14="http://schemas.microsoft.com/office/drawing/2010/main" val="0"/>
              </a:ext>
            </a:extLst>
          </a:blip>
          <a:srcRect l="11715" t="23294" r="27158" b="32172"/>
          <a:stretch/>
        </p:blipFill>
        <p:spPr bwMode="auto">
          <a:xfrm>
            <a:off x="11811182" y="4124569"/>
            <a:ext cx="1088261" cy="1059093"/>
          </a:xfrm>
          <a:prstGeom prst="rect">
            <a:avLst/>
          </a:prstGeom>
          <a:noFill/>
          <a:ln>
            <a:noFill/>
          </a:ln>
          <a:extLst>
            <a:ext uri="{53640926-AAD7-44D8-BBD7-CCE9431645EC}">
              <a14:shadowObscured xmlns:a14="http://schemas.microsoft.com/office/drawing/2010/main"/>
            </a:ext>
          </a:extLst>
        </p:spPr>
      </p:pic>
      <p:pic>
        <p:nvPicPr>
          <p:cNvPr id="26" name="Imagen 25">
            <a:extLst>
              <a:ext uri="{FF2B5EF4-FFF2-40B4-BE49-F238E27FC236}">
                <a16:creationId xmlns:a16="http://schemas.microsoft.com/office/drawing/2014/main" id="{066096BD-387E-43F4-9F5B-AE92770A5A2F}"/>
              </a:ext>
            </a:extLst>
          </p:cNvPr>
          <p:cNvPicPr/>
          <p:nvPr/>
        </p:nvPicPr>
        <p:blipFill rotWithShape="1">
          <a:blip r:embed="rId11">
            <a:extLst>
              <a:ext uri="{28A0092B-C50C-407E-A947-70E740481C1C}">
                <a14:useLocalDpi xmlns:a14="http://schemas.microsoft.com/office/drawing/2010/main" val="0"/>
              </a:ext>
            </a:extLst>
          </a:blip>
          <a:srcRect l="12234" t="15354" r="21929" b="35905"/>
          <a:stretch/>
        </p:blipFill>
        <p:spPr bwMode="auto">
          <a:xfrm>
            <a:off x="16339460" y="5208080"/>
            <a:ext cx="966853" cy="989780"/>
          </a:xfrm>
          <a:prstGeom prst="rect">
            <a:avLst/>
          </a:prstGeom>
          <a:noFill/>
          <a:ln>
            <a:noFill/>
          </a:ln>
          <a:extLst>
            <a:ext uri="{53640926-AAD7-44D8-BBD7-CCE9431645EC}">
              <a14:shadowObscured xmlns:a14="http://schemas.microsoft.com/office/drawing/2010/main"/>
            </a:ext>
          </a:extLst>
        </p:spPr>
      </p:pic>
      <p:pic>
        <p:nvPicPr>
          <p:cNvPr id="27" name="Imagen 26">
            <a:extLst>
              <a:ext uri="{FF2B5EF4-FFF2-40B4-BE49-F238E27FC236}">
                <a16:creationId xmlns:a16="http://schemas.microsoft.com/office/drawing/2014/main" id="{5155514C-3015-4F25-9343-FB45E82D6ECB}"/>
              </a:ext>
            </a:extLst>
          </p:cNvPr>
          <p:cNvPicPr/>
          <p:nvPr/>
        </p:nvPicPr>
        <p:blipFill rotWithShape="1">
          <a:blip r:embed="rId12">
            <a:extLst>
              <a:ext uri="{28A0092B-C50C-407E-A947-70E740481C1C}">
                <a14:useLocalDpi xmlns:a14="http://schemas.microsoft.com/office/drawing/2010/main" val="0"/>
              </a:ext>
            </a:extLst>
          </a:blip>
          <a:srcRect l="10015" t="27202" r="26764" b="28901"/>
          <a:stretch/>
        </p:blipFill>
        <p:spPr bwMode="auto">
          <a:xfrm>
            <a:off x="15271238" y="5184150"/>
            <a:ext cx="1067766" cy="989780"/>
          </a:xfrm>
          <a:prstGeom prst="rect">
            <a:avLst/>
          </a:prstGeom>
          <a:noFill/>
          <a:ln>
            <a:noFill/>
          </a:ln>
          <a:extLst>
            <a:ext uri="{53640926-AAD7-44D8-BBD7-CCE9431645EC}">
              <a14:shadowObscured xmlns:a14="http://schemas.microsoft.com/office/drawing/2010/main"/>
            </a:ext>
          </a:extLst>
        </p:spPr>
      </p:pic>
      <p:pic>
        <p:nvPicPr>
          <p:cNvPr id="28" name="Imagen 27">
            <a:extLst>
              <a:ext uri="{FF2B5EF4-FFF2-40B4-BE49-F238E27FC236}">
                <a16:creationId xmlns:a16="http://schemas.microsoft.com/office/drawing/2014/main" id="{0B82E67C-2167-4EAB-AFCF-78F76FDB3FEF}"/>
              </a:ext>
            </a:extLst>
          </p:cNvPr>
          <p:cNvPicPr/>
          <p:nvPr/>
        </p:nvPicPr>
        <p:blipFill rotWithShape="1">
          <a:blip r:embed="rId13">
            <a:extLst>
              <a:ext uri="{28A0092B-C50C-407E-A947-70E740481C1C}">
                <a14:useLocalDpi xmlns:a14="http://schemas.microsoft.com/office/drawing/2010/main" val="0"/>
              </a:ext>
            </a:extLst>
          </a:blip>
          <a:srcRect l="8698" t="16574" r="21336" b="26613"/>
          <a:stretch/>
        </p:blipFill>
        <p:spPr bwMode="auto">
          <a:xfrm>
            <a:off x="11811182" y="6346616"/>
            <a:ext cx="1105884" cy="1199634"/>
          </a:xfrm>
          <a:prstGeom prst="rect">
            <a:avLst/>
          </a:prstGeom>
          <a:noFill/>
          <a:ln>
            <a:noFill/>
          </a:ln>
          <a:extLst>
            <a:ext uri="{53640926-AAD7-44D8-BBD7-CCE9431645EC}">
              <a14:shadowObscured xmlns:a14="http://schemas.microsoft.com/office/drawing/2010/main"/>
            </a:ext>
          </a:extLst>
        </p:spPr>
      </p:pic>
      <p:pic>
        <p:nvPicPr>
          <p:cNvPr id="29" name="Imagen 28">
            <a:extLst>
              <a:ext uri="{FF2B5EF4-FFF2-40B4-BE49-F238E27FC236}">
                <a16:creationId xmlns:a16="http://schemas.microsoft.com/office/drawing/2014/main" id="{0EFB84AB-F7F4-4C3F-A434-17EA86D7DB0E}"/>
              </a:ext>
            </a:extLst>
          </p:cNvPr>
          <p:cNvPicPr/>
          <p:nvPr/>
        </p:nvPicPr>
        <p:blipFill rotWithShape="1">
          <a:blip r:embed="rId14">
            <a:extLst>
              <a:ext uri="{28A0092B-C50C-407E-A947-70E740481C1C}">
                <a14:useLocalDpi xmlns:a14="http://schemas.microsoft.com/office/drawing/2010/main" val="0"/>
              </a:ext>
            </a:extLst>
          </a:blip>
          <a:srcRect l="717" t="15442" r="23295" b="24981"/>
          <a:stretch/>
        </p:blipFill>
        <p:spPr bwMode="auto">
          <a:xfrm>
            <a:off x="16110520" y="7336395"/>
            <a:ext cx="1067767" cy="1117969"/>
          </a:xfrm>
          <a:prstGeom prst="rect">
            <a:avLst/>
          </a:prstGeom>
          <a:noFill/>
          <a:ln>
            <a:noFill/>
          </a:ln>
          <a:extLst>
            <a:ext uri="{53640926-AAD7-44D8-BBD7-CCE9431645EC}">
              <a14:shadowObscured xmlns:a14="http://schemas.microsoft.com/office/drawing/2010/main"/>
            </a:ext>
          </a:extLst>
        </p:spPr>
      </p:pic>
      <p:pic>
        <p:nvPicPr>
          <p:cNvPr id="30" name="Imagen 29">
            <a:extLst>
              <a:ext uri="{FF2B5EF4-FFF2-40B4-BE49-F238E27FC236}">
                <a16:creationId xmlns:a16="http://schemas.microsoft.com/office/drawing/2014/main" id="{C1F1ACEA-EBE9-407E-A9F5-0A048B2AC6B3}"/>
              </a:ext>
            </a:extLst>
          </p:cNvPr>
          <p:cNvPicPr/>
          <p:nvPr/>
        </p:nvPicPr>
        <p:blipFill rotWithShape="1">
          <a:blip r:embed="rId15">
            <a:extLst>
              <a:ext uri="{28A0092B-C50C-407E-A947-70E740481C1C}">
                <a14:useLocalDpi xmlns:a14="http://schemas.microsoft.com/office/drawing/2010/main" val="0"/>
              </a:ext>
            </a:extLst>
          </a:blip>
          <a:srcRect l="7464" t="16762" r="15918" b="30051"/>
          <a:stretch/>
        </p:blipFill>
        <p:spPr bwMode="auto">
          <a:xfrm>
            <a:off x="11801023" y="8255819"/>
            <a:ext cx="1067766" cy="989780"/>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5762A9E-88C7-47E6-8965-D39E0184B78B}"/>
              </a:ext>
            </a:extLst>
          </p:cNvPr>
          <p:cNvSpPr txBox="1"/>
          <p:nvPr/>
        </p:nvSpPr>
        <p:spPr>
          <a:xfrm>
            <a:off x="7002379" y="1988328"/>
            <a:ext cx="4122821" cy="496290"/>
          </a:xfrm>
          <a:prstGeom prst="rect">
            <a:avLst/>
          </a:prstGeom>
          <a:noFill/>
        </p:spPr>
        <p:txBody>
          <a:bodyPr wrap="square" rtlCol="0">
            <a:spAutoFit/>
          </a:bodyPr>
          <a:lstStyle/>
          <a:p>
            <a:pPr>
              <a:lnSpc>
                <a:spcPts val="3359"/>
              </a:lnSpc>
            </a:pPr>
            <a:r>
              <a:rPr lang="en-GB" sz="2400" b="1" spc="120" dirty="0">
                <a:solidFill>
                  <a:srgbClr val="456A2C"/>
                </a:solidFill>
                <a:latin typeface="Glacial Indifference"/>
              </a:rPr>
              <a:t>Cast Iron pipes</a:t>
            </a:r>
          </a:p>
        </p:txBody>
      </p:sp>
      <p:sp>
        <p:nvSpPr>
          <p:cNvPr id="31" name="CuadroTexto 30">
            <a:extLst>
              <a:ext uri="{FF2B5EF4-FFF2-40B4-BE49-F238E27FC236}">
                <a16:creationId xmlns:a16="http://schemas.microsoft.com/office/drawing/2014/main" id="{5134F2A8-F95E-4502-A118-9C8627AF0C5C}"/>
              </a:ext>
            </a:extLst>
          </p:cNvPr>
          <p:cNvSpPr txBox="1"/>
          <p:nvPr/>
        </p:nvSpPr>
        <p:spPr>
          <a:xfrm>
            <a:off x="7002379" y="4733848"/>
            <a:ext cx="4122821" cy="496290"/>
          </a:xfrm>
          <a:prstGeom prst="rect">
            <a:avLst/>
          </a:prstGeom>
          <a:noFill/>
        </p:spPr>
        <p:txBody>
          <a:bodyPr wrap="square" rtlCol="0">
            <a:spAutoFit/>
          </a:bodyPr>
          <a:lstStyle/>
          <a:p>
            <a:pPr>
              <a:lnSpc>
                <a:spcPts val="3359"/>
              </a:lnSpc>
            </a:pPr>
            <a:r>
              <a:rPr lang="en-GB" sz="2400" b="1" spc="120" dirty="0">
                <a:solidFill>
                  <a:srgbClr val="456A2C"/>
                </a:solidFill>
                <a:latin typeface="Glacial Indifference"/>
              </a:rPr>
              <a:t>Stainless steel pipes</a:t>
            </a:r>
          </a:p>
        </p:txBody>
      </p:sp>
      <p:sp>
        <p:nvSpPr>
          <p:cNvPr id="32" name="CuadroTexto 31">
            <a:extLst>
              <a:ext uri="{FF2B5EF4-FFF2-40B4-BE49-F238E27FC236}">
                <a16:creationId xmlns:a16="http://schemas.microsoft.com/office/drawing/2014/main" id="{E0E8D7E4-1AB8-4ECA-BA8C-7B42848BE90B}"/>
              </a:ext>
            </a:extLst>
          </p:cNvPr>
          <p:cNvSpPr txBox="1"/>
          <p:nvPr/>
        </p:nvSpPr>
        <p:spPr>
          <a:xfrm>
            <a:off x="7002379" y="7382650"/>
            <a:ext cx="4122821" cy="496290"/>
          </a:xfrm>
          <a:prstGeom prst="rect">
            <a:avLst/>
          </a:prstGeom>
          <a:noFill/>
        </p:spPr>
        <p:txBody>
          <a:bodyPr wrap="square" rtlCol="0">
            <a:spAutoFit/>
          </a:bodyPr>
          <a:lstStyle/>
          <a:p>
            <a:pPr>
              <a:lnSpc>
                <a:spcPts val="3359"/>
              </a:lnSpc>
            </a:pPr>
            <a:r>
              <a:rPr lang="en-GB" sz="2400" b="1" spc="120" dirty="0">
                <a:solidFill>
                  <a:srgbClr val="456A2C"/>
                </a:solidFill>
                <a:latin typeface="Glacial Indifference"/>
              </a:rPr>
              <a:t>Cupper pipes</a:t>
            </a:r>
          </a:p>
        </p:txBody>
      </p:sp>
      <p:sp>
        <p:nvSpPr>
          <p:cNvPr id="33" name="CuadroTexto 32">
            <a:extLst>
              <a:ext uri="{FF2B5EF4-FFF2-40B4-BE49-F238E27FC236}">
                <a16:creationId xmlns:a16="http://schemas.microsoft.com/office/drawing/2014/main" id="{CCC8BE24-8887-474C-9E18-81CC35B11FB4}"/>
              </a:ext>
            </a:extLst>
          </p:cNvPr>
          <p:cNvSpPr txBox="1"/>
          <p:nvPr/>
        </p:nvSpPr>
        <p:spPr>
          <a:xfrm>
            <a:off x="4744997" y="6133187"/>
            <a:ext cx="4122821" cy="496290"/>
          </a:xfrm>
          <a:prstGeom prst="rect">
            <a:avLst/>
          </a:prstGeom>
          <a:noFill/>
        </p:spPr>
        <p:txBody>
          <a:bodyPr wrap="square" rtlCol="0">
            <a:spAutoFit/>
          </a:bodyPr>
          <a:lstStyle/>
          <a:p>
            <a:pPr algn="r">
              <a:lnSpc>
                <a:spcPts val="3359"/>
              </a:lnSpc>
            </a:pPr>
            <a:r>
              <a:rPr lang="en-GB" sz="2400" b="1" spc="120" dirty="0">
                <a:solidFill>
                  <a:srgbClr val="456A2C"/>
                </a:solidFill>
                <a:latin typeface="Glacial Indifference"/>
              </a:rPr>
              <a:t>Galvanized steel</a:t>
            </a:r>
          </a:p>
        </p:txBody>
      </p:sp>
      <p:sp>
        <p:nvSpPr>
          <p:cNvPr id="34" name="CuadroTexto 33">
            <a:extLst>
              <a:ext uri="{FF2B5EF4-FFF2-40B4-BE49-F238E27FC236}">
                <a16:creationId xmlns:a16="http://schemas.microsoft.com/office/drawing/2014/main" id="{28ED929D-FAF7-41E0-B522-531B27190A59}"/>
              </a:ext>
            </a:extLst>
          </p:cNvPr>
          <p:cNvSpPr txBox="1"/>
          <p:nvPr/>
        </p:nvSpPr>
        <p:spPr>
          <a:xfrm>
            <a:off x="4744997" y="3415468"/>
            <a:ext cx="4122821" cy="496290"/>
          </a:xfrm>
          <a:prstGeom prst="rect">
            <a:avLst/>
          </a:prstGeom>
          <a:noFill/>
        </p:spPr>
        <p:txBody>
          <a:bodyPr wrap="square" rtlCol="0">
            <a:spAutoFit/>
          </a:bodyPr>
          <a:lstStyle/>
          <a:p>
            <a:pPr algn="r">
              <a:lnSpc>
                <a:spcPts val="3359"/>
              </a:lnSpc>
            </a:pPr>
            <a:r>
              <a:rPr lang="en-GB" sz="2400" b="1" spc="120" dirty="0">
                <a:solidFill>
                  <a:srgbClr val="456A2C"/>
                </a:solidFill>
                <a:latin typeface="Glacial Indifference"/>
              </a:rPr>
              <a:t>Steel pipes</a:t>
            </a:r>
          </a:p>
        </p:txBody>
      </p:sp>
      <p:sp>
        <p:nvSpPr>
          <p:cNvPr id="35" name="CuadroTexto 34">
            <a:extLst>
              <a:ext uri="{FF2B5EF4-FFF2-40B4-BE49-F238E27FC236}">
                <a16:creationId xmlns:a16="http://schemas.microsoft.com/office/drawing/2014/main" id="{D4A7636A-CE15-4832-B2E7-46CB8A935B82}"/>
              </a:ext>
            </a:extLst>
          </p:cNvPr>
          <p:cNvSpPr txBox="1"/>
          <p:nvPr/>
        </p:nvSpPr>
        <p:spPr>
          <a:xfrm>
            <a:off x="12847569" y="1988327"/>
            <a:ext cx="4122821" cy="496290"/>
          </a:xfrm>
          <a:prstGeom prst="rect">
            <a:avLst/>
          </a:prstGeom>
          <a:noFill/>
        </p:spPr>
        <p:txBody>
          <a:bodyPr wrap="square" rtlCol="0">
            <a:spAutoFit/>
          </a:bodyPr>
          <a:lstStyle/>
          <a:p>
            <a:pPr>
              <a:lnSpc>
                <a:spcPts val="3359"/>
              </a:lnSpc>
            </a:pPr>
            <a:r>
              <a:rPr lang="en-GB" sz="2400" b="1" spc="120" dirty="0">
                <a:solidFill>
                  <a:srgbClr val="456A2C"/>
                </a:solidFill>
                <a:latin typeface="Glacial Indifference"/>
              </a:rPr>
              <a:t>PVC-U</a:t>
            </a:r>
          </a:p>
        </p:txBody>
      </p:sp>
      <p:sp>
        <p:nvSpPr>
          <p:cNvPr id="36" name="CuadroTexto 35">
            <a:extLst>
              <a:ext uri="{FF2B5EF4-FFF2-40B4-BE49-F238E27FC236}">
                <a16:creationId xmlns:a16="http://schemas.microsoft.com/office/drawing/2014/main" id="{3D741003-A91D-4D00-AA6D-07B2541ED025}"/>
              </a:ext>
            </a:extLst>
          </p:cNvPr>
          <p:cNvSpPr txBox="1"/>
          <p:nvPr/>
        </p:nvSpPr>
        <p:spPr>
          <a:xfrm>
            <a:off x="12847569" y="4130313"/>
            <a:ext cx="4122821" cy="496290"/>
          </a:xfrm>
          <a:prstGeom prst="rect">
            <a:avLst/>
          </a:prstGeom>
          <a:noFill/>
        </p:spPr>
        <p:txBody>
          <a:bodyPr wrap="square" rtlCol="0">
            <a:spAutoFit/>
          </a:bodyPr>
          <a:lstStyle/>
          <a:p>
            <a:pPr>
              <a:lnSpc>
                <a:spcPts val="3359"/>
              </a:lnSpc>
            </a:pPr>
            <a:r>
              <a:rPr lang="en-GB" sz="2400" b="1" spc="120" dirty="0">
                <a:solidFill>
                  <a:srgbClr val="456A2C"/>
                </a:solidFill>
                <a:latin typeface="Glacial Indifference"/>
              </a:rPr>
              <a:t>Polyethylene Pipes</a:t>
            </a:r>
          </a:p>
        </p:txBody>
      </p:sp>
      <p:sp>
        <p:nvSpPr>
          <p:cNvPr id="37" name="CuadroTexto 36">
            <a:extLst>
              <a:ext uri="{FF2B5EF4-FFF2-40B4-BE49-F238E27FC236}">
                <a16:creationId xmlns:a16="http://schemas.microsoft.com/office/drawing/2014/main" id="{5D55BB17-2261-41E1-838A-1BD35FEBB4A7}"/>
              </a:ext>
            </a:extLst>
          </p:cNvPr>
          <p:cNvSpPr txBox="1"/>
          <p:nvPr/>
        </p:nvSpPr>
        <p:spPr>
          <a:xfrm>
            <a:off x="12910939" y="6388899"/>
            <a:ext cx="3193454" cy="496290"/>
          </a:xfrm>
          <a:prstGeom prst="rect">
            <a:avLst/>
          </a:prstGeom>
          <a:noFill/>
        </p:spPr>
        <p:txBody>
          <a:bodyPr wrap="square" rtlCol="0">
            <a:spAutoFit/>
          </a:bodyPr>
          <a:lstStyle/>
          <a:p>
            <a:pPr>
              <a:lnSpc>
                <a:spcPts val="3359"/>
              </a:lnSpc>
            </a:pPr>
            <a:r>
              <a:rPr lang="en-GB" sz="2400" b="1" spc="120" dirty="0">
                <a:solidFill>
                  <a:srgbClr val="456A2C"/>
                </a:solidFill>
                <a:latin typeface="Glacial Indifference"/>
              </a:rPr>
              <a:t>Polypropylene</a:t>
            </a:r>
          </a:p>
        </p:txBody>
      </p:sp>
      <p:sp>
        <p:nvSpPr>
          <p:cNvPr id="38" name="CuadroTexto 37">
            <a:extLst>
              <a:ext uri="{FF2B5EF4-FFF2-40B4-BE49-F238E27FC236}">
                <a16:creationId xmlns:a16="http://schemas.microsoft.com/office/drawing/2014/main" id="{4AA95FFD-27E2-47AD-974A-B726B35A8932}"/>
              </a:ext>
            </a:extLst>
          </p:cNvPr>
          <p:cNvSpPr txBox="1"/>
          <p:nvPr/>
        </p:nvSpPr>
        <p:spPr>
          <a:xfrm>
            <a:off x="12917066" y="8292917"/>
            <a:ext cx="3193454" cy="932307"/>
          </a:xfrm>
          <a:prstGeom prst="rect">
            <a:avLst/>
          </a:prstGeom>
          <a:noFill/>
        </p:spPr>
        <p:txBody>
          <a:bodyPr wrap="square" rtlCol="0">
            <a:spAutoFit/>
          </a:bodyPr>
          <a:lstStyle/>
          <a:p>
            <a:pPr>
              <a:lnSpc>
                <a:spcPts val="3359"/>
              </a:lnSpc>
            </a:pPr>
            <a:r>
              <a:rPr lang="en-GB" sz="2400" b="1" spc="120" dirty="0">
                <a:solidFill>
                  <a:srgbClr val="456A2C"/>
                </a:solidFill>
                <a:latin typeface="Glacial Indifference"/>
              </a:rPr>
              <a:t>Multilayer composite pipes</a:t>
            </a:r>
          </a:p>
        </p:txBody>
      </p:sp>
      <p:sp>
        <p:nvSpPr>
          <p:cNvPr id="39" name="CuadroTexto 38">
            <a:extLst>
              <a:ext uri="{FF2B5EF4-FFF2-40B4-BE49-F238E27FC236}">
                <a16:creationId xmlns:a16="http://schemas.microsoft.com/office/drawing/2014/main" id="{21DC0684-4F39-47F1-9C14-CD62DD79EFFE}"/>
              </a:ext>
            </a:extLst>
          </p:cNvPr>
          <p:cNvSpPr txBox="1"/>
          <p:nvPr/>
        </p:nvSpPr>
        <p:spPr>
          <a:xfrm>
            <a:off x="12837390" y="2969832"/>
            <a:ext cx="3193454" cy="496290"/>
          </a:xfrm>
          <a:prstGeom prst="rect">
            <a:avLst/>
          </a:prstGeom>
          <a:noFill/>
        </p:spPr>
        <p:txBody>
          <a:bodyPr wrap="square" rtlCol="0">
            <a:spAutoFit/>
          </a:bodyPr>
          <a:lstStyle/>
          <a:p>
            <a:pPr algn="r">
              <a:lnSpc>
                <a:spcPts val="3359"/>
              </a:lnSpc>
            </a:pPr>
            <a:r>
              <a:rPr lang="en-GB" sz="2400" b="1" spc="120" dirty="0">
                <a:solidFill>
                  <a:srgbClr val="456A2C"/>
                </a:solidFill>
                <a:latin typeface="Glacial Indifference"/>
              </a:rPr>
              <a:t>PVC-C</a:t>
            </a:r>
          </a:p>
        </p:txBody>
      </p:sp>
      <p:sp>
        <p:nvSpPr>
          <p:cNvPr id="40" name="CuadroTexto 39">
            <a:extLst>
              <a:ext uri="{FF2B5EF4-FFF2-40B4-BE49-F238E27FC236}">
                <a16:creationId xmlns:a16="http://schemas.microsoft.com/office/drawing/2014/main" id="{80E91954-5D80-4AE2-A665-7300252C1A36}"/>
              </a:ext>
            </a:extLst>
          </p:cNvPr>
          <p:cNvSpPr txBox="1"/>
          <p:nvPr/>
        </p:nvSpPr>
        <p:spPr>
          <a:xfrm>
            <a:off x="11688314" y="5182750"/>
            <a:ext cx="3193454" cy="932307"/>
          </a:xfrm>
          <a:prstGeom prst="rect">
            <a:avLst/>
          </a:prstGeom>
          <a:noFill/>
        </p:spPr>
        <p:txBody>
          <a:bodyPr wrap="square" rtlCol="0">
            <a:spAutoFit/>
          </a:bodyPr>
          <a:lstStyle/>
          <a:p>
            <a:pPr algn="r">
              <a:lnSpc>
                <a:spcPts val="3359"/>
              </a:lnSpc>
            </a:pPr>
            <a:r>
              <a:rPr lang="en-GB" sz="2400" b="1" spc="120" dirty="0">
                <a:solidFill>
                  <a:srgbClr val="456A2C"/>
                </a:solidFill>
                <a:latin typeface="Glacial Indifference"/>
              </a:rPr>
              <a:t>PEX/PER Polyethylene</a:t>
            </a:r>
          </a:p>
        </p:txBody>
      </p:sp>
      <p:sp>
        <p:nvSpPr>
          <p:cNvPr id="41" name="CuadroTexto 40">
            <a:extLst>
              <a:ext uri="{FF2B5EF4-FFF2-40B4-BE49-F238E27FC236}">
                <a16:creationId xmlns:a16="http://schemas.microsoft.com/office/drawing/2014/main" id="{7573D1C5-9304-450D-B266-AF38F1E47AF2}"/>
              </a:ext>
            </a:extLst>
          </p:cNvPr>
          <p:cNvSpPr txBox="1"/>
          <p:nvPr/>
        </p:nvSpPr>
        <p:spPr>
          <a:xfrm>
            <a:off x="12837390" y="7327534"/>
            <a:ext cx="3193454" cy="496290"/>
          </a:xfrm>
          <a:prstGeom prst="rect">
            <a:avLst/>
          </a:prstGeom>
          <a:noFill/>
        </p:spPr>
        <p:txBody>
          <a:bodyPr wrap="square" rtlCol="0">
            <a:spAutoFit/>
          </a:bodyPr>
          <a:lstStyle/>
          <a:p>
            <a:pPr algn="r">
              <a:lnSpc>
                <a:spcPts val="3359"/>
              </a:lnSpc>
            </a:pPr>
            <a:r>
              <a:rPr lang="en-GB" sz="2400" b="1" spc="120" dirty="0">
                <a:solidFill>
                  <a:srgbClr val="456A2C"/>
                </a:solidFill>
                <a:latin typeface="Glacial Indifference"/>
              </a:rPr>
              <a:t>Polybutylene</a:t>
            </a:r>
          </a:p>
        </p:txBody>
      </p:sp>
      <p:sp>
        <p:nvSpPr>
          <p:cNvPr id="42" name="TextBox 5">
            <a:extLst>
              <a:ext uri="{FF2B5EF4-FFF2-40B4-BE49-F238E27FC236}">
                <a16:creationId xmlns:a16="http://schemas.microsoft.com/office/drawing/2014/main" id="{1B1BA195-A0C3-468C-9DB8-57DD4D16D74F}"/>
              </a:ext>
            </a:extLst>
          </p:cNvPr>
          <p:cNvSpPr txBox="1"/>
          <p:nvPr/>
        </p:nvSpPr>
        <p:spPr>
          <a:xfrm>
            <a:off x="9651560" y="9574054"/>
            <a:ext cx="7607740" cy="545021"/>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3:</a:t>
            </a:r>
            <a:r>
              <a:rPr lang="en-GB" sz="1600" spc="80" dirty="0">
                <a:solidFill>
                  <a:srgbClr val="52584D"/>
                </a:solidFill>
                <a:latin typeface="Glacial Indifference"/>
              </a:rPr>
              <a:t>Trainings for plumbing, drywall construction, sealing.</a:t>
            </a:r>
            <a:endParaRPr lang="es-E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5806719"/>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DRY CONSTRUCTION AND SEAL SYSTEM</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7145931"/>
          </a:xfrm>
          <a:prstGeom prst="rect">
            <a:avLst/>
          </a:prstGeom>
        </p:spPr>
        <p:txBody>
          <a:bodyPr lIns="0" tIns="0" rIns="0" bIns="0" rtlCol="0" anchor="t">
            <a:spAutoFit/>
          </a:bodyPr>
          <a:lstStyle/>
          <a:p>
            <a:pPr algn="just">
              <a:lnSpc>
                <a:spcPts val="3359"/>
              </a:lnSpc>
              <a:spcAft>
                <a:spcPts val="600"/>
              </a:spcAft>
            </a:pPr>
            <a:r>
              <a:rPr lang="en-GB" sz="2400" b="1" spc="120" dirty="0">
                <a:solidFill>
                  <a:srgbClr val="456A2C"/>
                </a:solidFill>
                <a:latin typeface="Glacial Indifference"/>
              </a:rPr>
              <a:t>Nowadays</a:t>
            </a:r>
            <a:r>
              <a:rPr lang="en-US" sz="2400" b="1" spc="120" dirty="0">
                <a:solidFill>
                  <a:srgbClr val="456A2C"/>
                </a:solidFill>
                <a:latin typeface="Glacial Indifference"/>
              </a:rPr>
              <a:t>, the different types of industrial facade closures, such as light systems consisting of metal and wood panels, prefabricated plaster panels and the different curtain wall constructions, constitute a technological alternative and economically competitive alternative compared to traditional closures, built from various sections of ceramic brickwork or concrete.</a:t>
            </a:r>
          </a:p>
          <a:p>
            <a:pPr>
              <a:lnSpc>
                <a:spcPts val="3359"/>
              </a:lnSpc>
              <a:spcAft>
                <a:spcPts val="600"/>
              </a:spcAft>
            </a:pPr>
            <a:r>
              <a:rPr lang="en-US" sz="2400" b="1" spc="120" dirty="0">
                <a:solidFill>
                  <a:srgbClr val="456A2C"/>
                </a:solidFill>
                <a:latin typeface="Glacial Indifference"/>
              </a:rPr>
              <a:t>This type of industrialized construction system to guarantee their stability and strength needs a support structure that has its anchoring and fixing elements.</a:t>
            </a:r>
            <a:endParaRPr lang="es-ES" sz="2400" b="1" spc="120" dirty="0">
              <a:solidFill>
                <a:srgbClr val="456A2C"/>
              </a:solidFill>
              <a:latin typeface="Glacial Indifference"/>
            </a:endParaRPr>
          </a:p>
          <a:p>
            <a:pPr algn="just">
              <a:lnSpc>
                <a:spcPts val="3359"/>
              </a:lnSpc>
              <a:spcAft>
                <a:spcPts val="600"/>
              </a:spcAft>
            </a:pPr>
            <a:endParaRPr lang="es-ES" sz="2400" b="1"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16" name="TextBox 5">
            <a:extLst>
              <a:ext uri="{FF2B5EF4-FFF2-40B4-BE49-F238E27FC236}">
                <a16:creationId xmlns:a16="http://schemas.microsoft.com/office/drawing/2014/main" id="{EF8827BB-7295-4F96-A626-ABF6C422278C}"/>
              </a:ext>
            </a:extLst>
          </p:cNvPr>
          <p:cNvSpPr txBox="1"/>
          <p:nvPr/>
        </p:nvSpPr>
        <p:spPr>
          <a:xfrm>
            <a:off x="9651560" y="9574054"/>
            <a:ext cx="7607740" cy="545021"/>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3:</a:t>
            </a:r>
            <a:r>
              <a:rPr lang="en-GB" sz="1600" spc="80" dirty="0">
                <a:solidFill>
                  <a:srgbClr val="52584D"/>
                </a:solidFill>
                <a:latin typeface="Glacial Indifference"/>
              </a:rPr>
              <a:t>Trainings for plumbing, drywall construction, sealing.</a:t>
            </a:r>
            <a:endParaRPr lang="es-E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37438" y="640274"/>
            <a:ext cx="7611751" cy="5347025"/>
            <a:chOff x="-5004" y="-517902"/>
            <a:chExt cx="9495473" cy="7129367"/>
          </a:xfrm>
        </p:grpSpPr>
        <p:sp>
          <p:nvSpPr>
            <p:cNvPr id="3" name="TextBox 3"/>
            <p:cNvSpPr txBox="1"/>
            <p:nvPr/>
          </p:nvSpPr>
          <p:spPr>
            <a:xfrm>
              <a:off x="0" y="-517902"/>
              <a:ext cx="9490469" cy="3123932"/>
            </a:xfrm>
            <a:prstGeom prst="rect">
              <a:avLst/>
            </a:prstGeom>
          </p:spPr>
          <p:txBody>
            <a:bodyPr lIns="0" tIns="0" rIns="0" bIns="0" rtlCol="0" anchor="t">
              <a:spAutoFit/>
            </a:bodyPr>
            <a:lstStyle/>
            <a:p>
              <a:pPr algn="just">
                <a:lnSpc>
                  <a:spcPct val="150000"/>
                </a:lnSpc>
                <a:spcAft>
                  <a:spcPts val="600"/>
                </a:spcAft>
              </a:pPr>
              <a:r>
                <a:rPr lang="en-US" sz="2400" b="1" spc="120" dirty="0">
                  <a:solidFill>
                    <a:srgbClr val="456A2C"/>
                  </a:solidFill>
                  <a:latin typeface="Glacial Indifference"/>
                </a:rPr>
                <a:t>Renewable energy contribution to water heating.</a:t>
              </a:r>
            </a:p>
            <a:p>
              <a:pPr algn="just">
                <a:lnSpc>
                  <a:spcPts val="3359"/>
                </a:lnSpc>
                <a:spcAft>
                  <a:spcPts val="600"/>
                </a:spcAft>
              </a:pPr>
              <a:r>
                <a:rPr lang="en-GB" sz="2400" spc="120" dirty="0">
                  <a:solidFill>
                    <a:srgbClr val="456A2C"/>
                  </a:solidFill>
                  <a:latin typeface="Glacial Indifference"/>
                </a:rPr>
                <a:t>The installation of thermal solar panels is a very sustainable system that can assist to the heating processes proving every building with a minimum amount of low energy-cost hot water, </a:t>
              </a:r>
              <a:endParaRPr lang="es-ES" sz="2400" spc="120" dirty="0">
                <a:solidFill>
                  <a:srgbClr val="456A2C"/>
                </a:solidFill>
                <a:latin typeface="Glacial Indifference"/>
              </a:endParaRPr>
            </a:p>
          </p:txBody>
        </p:sp>
        <p:sp>
          <p:nvSpPr>
            <p:cNvPr id="7" name="TextBox 7"/>
            <p:cNvSpPr txBox="1"/>
            <p:nvPr/>
          </p:nvSpPr>
          <p:spPr>
            <a:xfrm>
              <a:off x="-5004" y="3166077"/>
              <a:ext cx="9490469" cy="3445388"/>
            </a:xfrm>
            <a:prstGeom prst="rect">
              <a:avLst/>
            </a:prstGeom>
          </p:spPr>
          <p:txBody>
            <a:bodyPr lIns="0" tIns="0" rIns="0" bIns="0" rtlCol="0" anchor="t">
              <a:spAutoFit/>
            </a:bodyPr>
            <a:lstStyle/>
            <a:p>
              <a:pPr algn="l">
                <a:lnSpc>
                  <a:spcPts val="3359"/>
                </a:lnSpc>
              </a:pPr>
              <a:r>
                <a:rPr lang="en-US" sz="2400" b="1" spc="120" dirty="0">
                  <a:solidFill>
                    <a:srgbClr val="456A2C"/>
                  </a:solidFill>
                  <a:latin typeface="Glacial Indifference"/>
                </a:rPr>
                <a:t>Sanitation</a:t>
              </a:r>
            </a:p>
            <a:p>
              <a:pPr algn="just">
                <a:lnSpc>
                  <a:spcPts val="3359"/>
                </a:lnSpc>
                <a:spcAft>
                  <a:spcPts val="600"/>
                </a:spcAft>
              </a:pPr>
              <a:r>
                <a:rPr lang="en-GB" sz="2400" spc="120" dirty="0">
                  <a:solidFill>
                    <a:srgbClr val="456A2C"/>
                  </a:solidFill>
                  <a:latin typeface="Glacial Indifference"/>
                </a:rPr>
                <a:t>Aside of the clean water supply, it is really important to project an adequate sanitation network, in order to evacuate all the dirty water from inside the dwellings, as well as the rainwater from the roof and terraces. </a:t>
              </a:r>
              <a:endParaRPr lang="es-E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477740"/>
            </a:xfrm>
            <a:prstGeom prst="rect">
              <a:avLst/>
            </a:prstGeom>
            <a:grpFill/>
          </p:spPr>
          <p:txBody>
            <a:bodyPr lIns="0" tIns="0" rIns="0" bIns="0" rtlCol="0" anchor="t">
              <a:spAutoFit/>
            </a:bodyPr>
            <a:lstStyle/>
            <a:p>
              <a:pPr algn="l">
                <a:lnSpc>
                  <a:spcPts val="8370"/>
                </a:lnSpc>
              </a:pPr>
              <a:r>
                <a:rPr lang="en-US" sz="6200" spc="310" dirty="0">
                  <a:solidFill>
                    <a:srgbClr val="FEFFF8"/>
                  </a:solidFill>
                  <a:latin typeface="League Spartan"/>
                </a:rPr>
                <a:t>Topics to consider</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7</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01343" y="6325270"/>
            <a:ext cx="7607740" cy="2584041"/>
          </a:xfrm>
          <a:prstGeom prst="rect">
            <a:avLst/>
          </a:prstGeom>
        </p:spPr>
        <p:txBody>
          <a:bodyPr lIns="0" tIns="0" rIns="0" bIns="0" rtlCol="0" anchor="t">
            <a:spAutoFit/>
          </a:bodyPr>
          <a:lstStyle/>
          <a:p>
            <a:pPr algn="l">
              <a:lnSpc>
                <a:spcPts val="3359"/>
              </a:lnSpc>
            </a:pPr>
            <a:r>
              <a:rPr lang="en-GB" sz="2400" b="1" spc="120" dirty="0">
                <a:solidFill>
                  <a:srgbClr val="456A2C"/>
                </a:solidFill>
                <a:latin typeface="Glacial Indifference"/>
              </a:rPr>
              <a:t>Materials</a:t>
            </a:r>
          </a:p>
          <a:p>
            <a:pPr algn="just">
              <a:lnSpc>
                <a:spcPts val="3359"/>
              </a:lnSpc>
              <a:spcAft>
                <a:spcPts val="600"/>
              </a:spcAft>
            </a:pPr>
            <a:r>
              <a:rPr lang="en-GB" sz="2400" spc="120" dirty="0">
                <a:solidFill>
                  <a:srgbClr val="456A2C"/>
                </a:solidFill>
                <a:latin typeface="Glacial Indifference"/>
              </a:rPr>
              <a:t>The used materials for the pipes can be metallic, made from cement components, or plastic, being several different specific variations of each material to be used, where the most common ones are made metallic or plastic.</a:t>
            </a:r>
            <a:endParaRPr lang="es-ES" sz="2400" spc="120" dirty="0">
              <a:solidFill>
                <a:srgbClr val="456A2C"/>
              </a:solidFill>
              <a:latin typeface="Glacial Indifference"/>
            </a:endParaRPr>
          </a:p>
        </p:txBody>
      </p:sp>
      <p:sp>
        <p:nvSpPr>
          <p:cNvPr id="17" name="TextBox 5">
            <a:extLst>
              <a:ext uri="{FF2B5EF4-FFF2-40B4-BE49-F238E27FC236}">
                <a16:creationId xmlns:a16="http://schemas.microsoft.com/office/drawing/2014/main" id="{586596C1-94CD-4AC1-85AC-B26796407795}"/>
              </a:ext>
            </a:extLst>
          </p:cNvPr>
          <p:cNvSpPr txBox="1"/>
          <p:nvPr/>
        </p:nvSpPr>
        <p:spPr>
          <a:xfrm>
            <a:off x="9651560" y="9574054"/>
            <a:ext cx="7607740" cy="545021"/>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3:</a:t>
            </a:r>
            <a:r>
              <a:rPr lang="en-GB" sz="1600" spc="80" dirty="0">
                <a:solidFill>
                  <a:srgbClr val="52584D"/>
                </a:solidFill>
                <a:latin typeface="Glacial Indifference"/>
              </a:rPr>
              <a:t>Trainings for plumbing, drywall construction, sealing.</a:t>
            </a:r>
            <a:endParaRPr lang="es-E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86091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37438" y="450054"/>
            <a:ext cx="7611751" cy="8660847"/>
            <a:chOff x="-5004" y="-517902"/>
            <a:chExt cx="9495473" cy="11547795"/>
          </a:xfrm>
        </p:grpSpPr>
        <p:sp>
          <p:nvSpPr>
            <p:cNvPr id="3" name="TextBox 3"/>
            <p:cNvSpPr txBox="1"/>
            <p:nvPr/>
          </p:nvSpPr>
          <p:spPr>
            <a:xfrm>
              <a:off x="0" y="-517902"/>
              <a:ext cx="9490469" cy="3816430"/>
            </a:xfrm>
            <a:prstGeom prst="rect">
              <a:avLst/>
            </a:prstGeom>
          </p:spPr>
          <p:txBody>
            <a:bodyPr lIns="0" tIns="0" rIns="0" bIns="0" rtlCol="0" anchor="t">
              <a:spAutoFit/>
            </a:bodyPr>
            <a:lstStyle/>
            <a:p>
              <a:pPr algn="just">
                <a:lnSpc>
                  <a:spcPct val="150000"/>
                </a:lnSpc>
                <a:spcAft>
                  <a:spcPts val="600"/>
                </a:spcAft>
              </a:pPr>
              <a:r>
                <a:rPr lang="es-ES" sz="2400" b="1" spc="120" dirty="0" err="1">
                  <a:solidFill>
                    <a:srgbClr val="456A2C"/>
                  </a:solidFill>
                  <a:latin typeface="Glacial Indifference"/>
                </a:rPr>
                <a:t>Panels</a:t>
              </a:r>
              <a:endParaRPr lang="es-ES" sz="2400" b="1" spc="120" dirty="0">
                <a:solidFill>
                  <a:srgbClr val="456A2C"/>
                </a:solidFill>
                <a:latin typeface="Glacial Indifference"/>
              </a:endParaRPr>
            </a:p>
            <a:p>
              <a:pPr algn="just">
                <a:lnSpc>
                  <a:spcPct val="150000"/>
                </a:lnSpc>
                <a:spcAft>
                  <a:spcPts val="600"/>
                </a:spcAft>
              </a:pPr>
              <a:r>
                <a:rPr lang="en-GB" sz="2400" spc="120" dirty="0">
                  <a:solidFill>
                    <a:srgbClr val="456A2C"/>
                  </a:solidFill>
                  <a:latin typeface="Glacial Indifference"/>
                </a:rPr>
                <a:t>The panels constitute the element that gives the external appearance of the closure depending on the texture, the colour and texture chosen.</a:t>
              </a:r>
              <a:endParaRPr lang="es-ES" sz="2400" spc="120" dirty="0">
                <a:solidFill>
                  <a:srgbClr val="456A2C"/>
                </a:solidFill>
                <a:latin typeface="Glacial Indifference"/>
              </a:endParaRPr>
            </a:p>
            <a:p>
              <a:pPr algn="just">
                <a:lnSpc>
                  <a:spcPct val="150000"/>
                </a:lnSpc>
                <a:spcAft>
                  <a:spcPts val="600"/>
                </a:spcAft>
              </a:pPr>
              <a:endParaRPr lang="es-ES" sz="2400" spc="120" dirty="0">
                <a:solidFill>
                  <a:srgbClr val="456A2C"/>
                </a:solidFill>
                <a:latin typeface="Glacial Indifference"/>
              </a:endParaRPr>
            </a:p>
          </p:txBody>
        </p:sp>
        <p:sp>
          <p:nvSpPr>
            <p:cNvPr id="7" name="TextBox 7"/>
            <p:cNvSpPr txBox="1"/>
            <p:nvPr/>
          </p:nvSpPr>
          <p:spPr>
            <a:xfrm>
              <a:off x="-5004" y="3166078"/>
              <a:ext cx="9490469" cy="3713837"/>
            </a:xfrm>
            <a:prstGeom prst="rect">
              <a:avLst/>
            </a:prstGeom>
          </p:spPr>
          <p:txBody>
            <a:bodyPr lIns="0" tIns="0" rIns="0" bIns="0" rtlCol="0" anchor="t">
              <a:spAutoFit/>
            </a:bodyPr>
            <a:lstStyle/>
            <a:p>
              <a:pPr algn="just">
                <a:lnSpc>
                  <a:spcPct val="150000"/>
                </a:lnSpc>
                <a:spcAft>
                  <a:spcPts val="600"/>
                </a:spcAft>
              </a:pPr>
              <a:r>
                <a:rPr lang="en-GB" sz="2400" b="1" spc="120" dirty="0">
                  <a:solidFill>
                    <a:srgbClr val="456A2C"/>
                  </a:solidFill>
                  <a:latin typeface="Glacial Indifference"/>
                </a:rPr>
                <a:t>Auxiliar Structure</a:t>
              </a:r>
            </a:p>
            <a:p>
              <a:pPr algn="just">
                <a:lnSpc>
                  <a:spcPct val="150000"/>
                </a:lnSpc>
                <a:spcAft>
                  <a:spcPts val="600"/>
                </a:spcAft>
              </a:pPr>
              <a:r>
                <a:rPr lang="en-GB" sz="2400" spc="120" dirty="0">
                  <a:solidFill>
                    <a:srgbClr val="456A2C"/>
                  </a:solidFill>
                  <a:latin typeface="Glacial Indifference"/>
                </a:rPr>
                <a:t>The auxiliar structure is the one transmitting the efforts that they receive, mainly their own weight and the action of the wind, to the load bearing structure of the building. </a:t>
              </a:r>
              <a:endParaRPr lang="es-ES" sz="2400" spc="120" dirty="0">
                <a:solidFill>
                  <a:srgbClr val="456A2C"/>
                </a:solidFill>
                <a:latin typeface="Glacial Indifference"/>
              </a:endParaRPr>
            </a:p>
          </p:txBody>
        </p:sp>
        <p:sp>
          <p:nvSpPr>
            <p:cNvPr id="17" name="TextBox 7">
              <a:extLst>
                <a:ext uri="{FF2B5EF4-FFF2-40B4-BE49-F238E27FC236}">
                  <a16:creationId xmlns:a16="http://schemas.microsoft.com/office/drawing/2014/main" id="{F9A1D6BE-5BEA-483E-B16E-B750AC8DF9D8}"/>
                </a:ext>
              </a:extLst>
            </p:cNvPr>
            <p:cNvSpPr txBox="1"/>
            <p:nvPr/>
          </p:nvSpPr>
          <p:spPr>
            <a:xfrm>
              <a:off x="-5004" y="7316056"/>
              <a:ext cx="9490469" cy="3713837"/>
            </a:xfrm>
            <a:prstGeom prst="rect">
              <a:avLst/>
            </a:prstGeom>
          </p:spPr>
          <p:txBody>
            <a:bodyPr lIns="0" tIns="0" rIns="0" bIns="0" rtlCol="0" anchor="t">
              <a:spAutoFit/>
            </a:bodyPr>
            <a:lstStyle/>
            <a:p>
              <a:pPr algn="just">
                <a:lnSpc>
                  <a:spcPct val="150000"/>
                </a:lnSpc>
                <a:spcAft>
                  <a:spcPts val="600"/>
                </a:spcAft>
              </a:pPr>
              <a:r>
                <a:rPr lang="en-GB" sz="2400" b="1" spc="120" dirty="0">
                  <a:solidFill>
                    <a:srgbClr val="456A2C"/>
                  </a:solidFill>
                  <a:latin typeface="Glacial Indifference"/>
                </a:rPr>
                <a:t>Insulation</a:t>
              </a:r>
            </a:p>
            <a:p>
              <a:pPr algn="just">
                <a:lnSpc>
                  <a:spcPct val="150000"/>
                </a:lnSpc>
                <a:spcAft>
                  <a:spcPts val="600"/>
                </a:spcAft>
              </a:pPr>
              <a:r>
                <a:rPr lang="en-GB" sz="2400" spc="120" dirty="0">
                  <a:solidFill>
                    <a:srgbClr val="456A2C"/>
                  </a:solidFill>
                  <a:latin typeface="Glacial Indifference"/>
                </a:rPr>
                <a:t>In most of cases, in order to provide the best hydrothermal and thermal conditions to the wall composition, some insulation material is disposed between the frames.</a:t>
              </a:r>
              <a:endParaRPr lang="es-E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815266"/>
              <a:ext cx="9216551" cy="1713668"/>
            </a:xfrm>
            <a:prstGeom prst="rect">
              <a:avLst/>
            </a:prstGeom>
            <a:grpFill/>
          </p:spPr>
          <p:txBody>
            <a:bodyPr lIns="0" tIns="0" rIns="0" bIns="0" rtlCol="0" anchor="t">
              <a:spAutoFit/>
            </a:bodyPr>
            <a:lstStyle/>
            <a:p>
              <a:pPr algn="l">
                <a:lnSpc>
                  <a:spcPts val="8370"/>
                </a:lnSpc>
              </a:pPr>
              <a:r>
                <a:rPr lang="en-US" sz="6200" spc="310" dirty="0">
                  <a:solidFill>
                    <a:srgbClr val="FEFFF8"/>
                  </a:solidFill>
                  <a:latin typeface="League Spartan"/>
                </a:rPr>
                <a:t>Elements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8</a:t>
            </a:fld>
            <a:endParaRPr lang="en-US" sz="2400" spc="120" dirty="0">
              <a:solidFill>
                <a:srgbClr val="D9D9D9"/>
              </a:solidFill>
              <a:latin typeface="Glacial Indifference"/>
            </a:endParaRPr>
          </a:p>
        </p:txBody>
      </p:sp>
      <p:pic>
        <p:nvPicPr>
          <p:cNvPr id="5" name="Imagen 4">
            <a:extLst>
              <a:ext uri="{FF2B5EF4-FFF2-40B4-BE49-F238E27FC236}">
                <a16:creationId xmlns:a16="http://schemas.microsoft.com/office/drawing/2014/main" id="{6E26A5A9-F83E-4C7A-A19A-AFCFDD75545A}"/>
              </a:ext>
            </a:extLst>
          </p:cNvPr>
          <p:cNvPicPr>
            <a:picLocks noChangeAspect="1"/>
          </p:cNvPicPr>
          <p:nvPr/>
        </p:nvPicPr>
        <p:blipFill>
          <a:blip r:embed="rId2"/>
          <a:stretch>
            <a:fillRect/>
          </a:stretch>
        </p:blipFill>
        <p:spPr>
          <a:xfrm>
            <a:off x="1196666" y="3322787"/>
            <a:ext cx="7787737" cy="5646429"/>
          </a:xfrm>
          <a:prstGeom prst="rect">
            <a:avLst/>
          </a:prstGeom>
        </p:spPr>
      </p:pic>
      <p:sp>
        <p:nvSpPr>
          <p:cNvPr id="21" name="TextBox 5">
            <a:extLst>
              <a:ext uri="{FF2B5EF4-FFF2-40B4-BE49-F238E27FC236}">
                <a16:creationId xmlns:a16="http://schemas.microsoft.com/office/drawing/2014/main" id="{938E0C3B-22DC-48CF-B5E9-A0E4031B1B2C}"/>
              </a:ext>
            </a:extLst>
          </p:cNvPr>
          <p:cNvSpPr txBox="1"/>
          <p:nvPr/>
        </p:nvSpPr>
        <p:spPr>
          <a:xfrm>
            <a:off x="9651560" y="9574054"/>
            <a:ext cx="7607740" cy="545021"/>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3:</a:t>
            </a:r>
            <a:r>
              <a:rPr lang="en-GB" sz="1600" spc="80" dirty="0">
                <a:solidFill>
                  <a:srgbClr val="52584D"/>
                </a:solidFill>
                <a:latin typeface="Glacial Indifference"/>
              </a:rPr>
              <a:t>Trainings for plumbing, drywall construction, sealing.</a:t>
            </a:r>
            <a:endParaRPr lang="es-E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48525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958516" y="962977"/>
            <a:ext cx="165735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Advantages of dry construction</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lvl="1" algn="ctr">
                <a:lnSpc>
                  <a:spcPts val="4125"/>
                </a:lnSpc>
              </a:pPr>
              <a:r>
                <a:rPr lang="en-US" sz="3300" b="1" spc="165" dirty="0">
                  <a:solidFill>
                    <a:srgbClr val="456A2C"/>
                  </a:solidFill>
                  <a:latin typeface="Glacial Indifference"/>
                </a:rPr>
                <a:t>QUALITY</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GB" sz="2400" spc="120" dirty="0">
                  <a:solidFill>
                    <a:srgbClr val="456A2C"/>
                  </a:solidFill>
                  <a:latin typeface="Glacial Indifference"/>
                </a:rPr>
                <a:t>High quality control and homogeneity of the product as it is manufactured in industrial installations.</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txBody>
          <a:bodyPr/>
          <a:lstStyle/>
          <a:p>
            <a:endParaRPr lang="en-GB" dirty="0"/>
          </a:p>
        </p:txBody>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LOW WEIGHT</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GB" sz="2400" spc="120" dirty="0">
                  <a:solidFill>
                    <a:srgbClr val="456A2C"/>
                  </a:solidFill>
                  <a:latin typeface="Glacial Indifference"/>
                </a:rPr>
                <a:t>Either because the materials that make up the panels and elements of the auxiliary structure are light, either because they can achieve the necessary stiffness with little thickness </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447338"/>
            <a:chOff x="0" y="-19050"/>
            <a:chExt cx="9013889" cy="3263116"/>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CONSTRUCTION SPEED</a:t>
              </a:r>
            </a:p>
          </p:txBody>
        </p:sp>
        <p:sp>
          <p:nvSpPr>
            <p:cNvPr id="14" name="TextBox 14"/>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GB" sz="2400" spc="120" dirty="0">
                  <a:solidFill>
                    <a:srgbClr val="456A2C"/>
                  </a:solidFill>
                  <a:latin typeface="Glacial Indifference"/>
                </a:rPr>
                <a:t>The panels are manufactured in a workshop, while other operations are carried out “in situ”. When they arrive at work, they are assembled with dry systems.</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011321"/>
            <a:chOff x="0" y="-19050"/>
            <a:chExt cx="9013889" cy="2681760"/>
          </a:xfrm>
        </p:grpSpPr>
        <p:sp>
          <p:nvSpPr>
            <p:cNvPr id="17" name="TextBox 17"/>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LARGE POSSIBILITIES</a:t>
              </a:r>
            </a:p>
          </p:txBody>
        </p:sp>
        <p:sp>
          <p:nvSpPr>
            <p:cNvPr id="18" name="TextBox 18"/>
            <p:cNvSpPr txBox="1"/>
            <p:nvPr/>
          </p:nvSpPr>
          <p:spPr>
            <a:xfrm>
              <a:off x="0" y="961391"/>
              <a:ext cx="9013889" cy="1701319"/>
            </a:xfrm>
            <a:prstGeom prst="rect">
              <a:avLst/>
            </a:prstGeom>
          </p:spPr>
          <p:txBody>
            <a:bodyPr lIns="0" tIns="0" rIns="0" bIns="0" rtlCol="0" anchor="t">
              <a:spAutoFit/>
            </a:bodyPr>
            <a:lstStyle/>
            <a:p>
              <a:pPr algn="ctr">
                <a:lnSpc>
                  <a:spcPts val="3359"/>
                </a:lnSpc>
                <a:spcAft>
                  <a:spcPts val="600"/>
                </a:spcAft>
              </a:pPr>
              <a:r>
                <a:rPr lang="en-GB" sz="2400" spc="120" dirty="0">
                  <a:solidFill>
                    <a:srgbClr val="456A2C"/>
                  </a:solidFill>
                  <a:latin typeface="Glacial Indifference"/>
                </a:rPr>
                <a:t>Large plastic possibilities, with a wide range of finishing materials, shapes, dimensions, of superficial textures and of colours. </a:t>
              </a:r>
              <a:endParaRPr lang="es-ES" sz="2400" spc="120" dirty="0">
                <a:solidFill>
                  <a:srgbClr val="456A2C"/>
                </a:solidFill>
                <a:latin typeface="Glacial Indifference"/>
              </a:endParaRP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9</a:t>
            </a:fld>
            <a:endParaRPr lang="en-US" sz="2400" spc="120" dirty="0">
              <a:solidFill>
                <a:srgbClr val="1E4D65"/>
              </a:solidFill>
              <a:latin typeface="Glacial Indifference"/>
            </a:endParaRPr>
          </a:p>
        </p:txBody>
      </p:sp>
      <p:sp>
        <p:nvSpPr>
          <p:cNvPr id="24" name="TextBox 5">
            <a:extLst>
              <a:ext uri="{FF2B5EF4-FFF2-40B4-BE49-F238E27FC236}">
                <a16:creationId xmlns:a16="http://schemas.microsoft.com/office/drawing/2014/main" id="{810CA8A6-9FE7-46B5-8016-589B391D593B}"/>
              </a:ext>
            </a:extLst>
          </p:cNvPr>
          <p:cNvSpPr txBox="1"/>
          <p:nvPr/>
        </p:nvSpPr>
        <p:spPr>
          <a:xfrm>
            <a:off x="9651560" y="9574054"/>
            <a:ext cx="7607740" cy="545021"/>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3:</a:t>
            </a:r>
            <a:r>
              <a:rPr lang="en-GB" sz="1600" spc="80" dirty="0">
                <a:solidFill>
                  <a:srgbClr val="52584D"/>
                </a:solidFill>
                <a:latin typeface="Glacial Indifference"/>
              </a:rPr>
              <a:t>Trainings for plumbing, drywall construction, sealing.</a:t>
            </a:r>
            <a:endParaRPr lang="es-E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847</Words>
  <Application>Microsoft Office PowerPoint</Application>
  <PresentationFormat>Personalizado</PresentationFormat>
  <Paragraphs>84</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Glacial Indifference</vt:lpstr>
      <vt:lpstr>Calibri</vt:lpstr>
      <vt:lpstr>League Spartan</vt:lpstr>
      <vt:lpstr>Verdana</vt:lpstr>
      <vt:lpstr>Glacial Indifference Bold</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58</cp:revision>
  <dcterms:created xsi:type="dcterms:W3CDTF">2006-08-16T00:00:00Z</dcterms:created>
  <dcterms:modified xsi:type="dcterms:W3CDTF">2021-01-28T11:39:02Z</dcterms:modified>
  <dc:identifier>DAD7Xzioke4</dc:identifier>
</cp:coreProperties>
</file>