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League Spartan" panose="020B0604020202020204" charset="0"/>
      <p:regular r:id="rId8"/>
    </p:embeddedFont>
    <p:embeddedFont>
      <p:font typeface="Glacial Indifference" panose="020B0604020202020204" charset="0"/>
      <p:regular r:id="rId9"/>
    </p:embeddedFont>
    <p:embeddedFont>
      <p:font typeface="Glacial Indifference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EB816F-CD3E-4CC7-867F-CA4B655A8019}"/>
              </a:ext>
            </a:extLst>
          </p:cNvPr>
          <p:cNvSpPr txBox="1"/>
          <p:nvPr userDrawn="1"/>
        </p:nvSpPr>
        <p:spPr>
          <a:xfrm>
            <a:off x="9651560" y="9574054"/>
            <a:ext cx="76077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 smtClean="0">
                <a:solidFill>
                  <a:srgbClr val="456A2C"/>
                </a:solidFill>
                <a:latin typeface="Glacial Indifference"/>
              </a:rPr>
              <a:t>ΠΡΟΓΡΑΜΜΑΤΙΣΜΟΣ ΕΡΓΑΣΙΩΝ </a:t>
            </a:r>
            <a:r>
              <a:rPr lang="el-GR" sz="1600" spc="80" dirty="0">
                <a:solidFill>
                  <a:srgbClr val="456A2C"/>
                </a:solidFill>
                <a:latin typeface="Glacial Indifference"/>
              </a:rPr>
              <a:t>ΚΑΙ ΔΙΑΧΕΙΡΙΣΗ ΟΜΑΔΑΣ  </a:t>
            </a:r>
            <a:endParaRPr lang="fi-FI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pic>
        <p:nvPicPr>
          <p:cNvPr id="13" name="Kuva 12" descr="Insinöörit, joilla on digitaalinen tabletti ja piirustuksia, tehtaalla">
            <a:extLst>
              <a:ext uri="{FF2B5EF4-FFF2-40B4-BE49-F238E27FC236}">
                <a16:creationId xmlns="" xmlns:a16="http://schemas.microsoft.com/office/drawing/2014/main" id="{A42469AB-7772-4D52-B0BC-51A500ACE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2" y="-38100"/>
            <a:ext cx="15445508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6249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l-GR" sz="6600" spc="92" dirty="0" smtClean="0">
                  <a:solidFill>
                    <a:srgbClr val="FEFFF8"/>
                  </a:solidFill>
                  <a:latin typeface="League Spartan"/>
                </a:rPr>
                <a:t>ΠΡΟΓΡΑΜΜΑΤΙΣΜΟΣ</a:t>
              </a:r>
              <a:r>
                <a:rPr lang="el-GR" sz="6600" spc="92" dirty="0" smtClean="0">
                  <a:solidFill>
                    <a:srgbClr val="FEFFF8"/>
                  </a:solidFill>
                  <a:latin typeface="League Spartan"/>
                </a:rPr>
                <a:t> ΕΡΓΑΣΙΩΝ </a:t>
              </a:r>
              <a:r>
                <a:rPr lang="el-GR" sz="6600" spc="92" dirty="0">
                  <a:solidFill>
                    <a:srgbClr val="FEFFF8"/>
                  </a:solidFill>
                  <a:latin typeface="League Spartan"/>
                </a:rPr>
                <a:t>ΚΑΙ </a:t>
              </a:r>
              <a:r>
                <a:rPr lang="el-GR" sz="6600" spc="92" dirty="0" smtClean="0">
                  <a:solidFill>
                    <a:srgbClr val="FEFFF8"/>
                  </a:solidFill>
                  <a:latin typeface="League Spartan"/>
                </a:rPr>
                <a:t>ΔΙΑΧΕΙΡΙΣΗ </a:t>
              </a:r>
              <a:r>
                <a:rPr lang="el-GR" sz="6600" spc="92" dirty="0">
                  <a:solidFill>
                    <a:srgbClr val="FEFFF8"/>
                  </a:solidFill>
                  <a:latin typeface="League Spartan"/>
                </a:rPr>
                <a:t>ΟΜΑΔΑΣ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2592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02-1/ 	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ΜΕ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3: </a:t>
              </a:r>
              <a:r>
                <a:rPr lang="el-GR" sz="2400" spc="150" dirty="0" smtClean="0">
                  <a:solidFill>
                    <a:srgbClr val="FEFFF8"/>
                  </a:solidFill>
                  <a:latin typeface="Glacial Indifference Bold"/>
                </a:rPr>
                <a:t>Εποπτεία, </a:t>
              </a:r>
              <a:r>
                <a:rPr lang="el-GR" sz="2400" spc="150" dirty="0">
                  <a:solidFill>
                    <a:srgbClr val="FEFFF8"/>
                  </a:solidFill>
                </a:rPr>
                <a:t>δ</a:t>
              </a:r>
              <a:r>
                <a:rPr lang="el-GR" sz="2400" spc="150" dirty="0" smtClean="0">
                  <a:solidFill>
                    <a:srgbClr val="FEFFF8"/>
                  </a:solidFill>
                </a:rPr>
                <a:t>ιαχείριση και συναρμολόγηση </a:t>
              </a:r>
              <a:r>
                <a:rPr lang="el-GR" sz="2400" spc="150" dirty="0">
                  <a:solidFill>
                    <a:srgbClr val="FEFFF8"/>
                  </a:solidFill>
                </a:rPr>
                <a:t>ξύλινων κατασκευών στο εργοτάξιο</a:t>
              </a:r>
              <a:endParaRPr lang="en-GB" sz="2400" spc="150" dirty="0">
                <a:solidFill>
                  <a:srgbClr val="FEFFF8"/>
                </a:solidFill>
                <a:latin typeface="Glacial Indifference Bold"/>
              </a:endParaRPr>
            </a:p>
            <a:p>
              <a:pPr algn="l">
                <a:lnSpc>
                  <a:spcPts val="3000"/>
                </a:lnSpc>
              </a:pP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1" y="647700"/>
            <a:ext cx="12162259" cy="843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ΕΠΙΣΚΟΠΗΣΗ ΠΑΡΟΥΣΙΑΣΗΣ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9307" y="6509620"/>
              <a:ext cx="9214823" cy="174406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Εισαγωγή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Διαχείριση εργασίας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Τα οφέλη της </a:t>
              </a:r>
              <a:r>
                <a:rPr lang="el-GR" sz="2400" spc="120">
                  <a:solidFill>
                    <a:srgbClr val="456A2C"/>
                  </a:solidFill>
                  <a:latin typeface="Glacial Indifference"/>
                </a:rPr>
                <a:t>καλής </a:t>
              </a:r>
              <a:r>
                <a:rPr lang="el-GR" sz="2400" spc="120" smtClean="0">
                  <a:solidFill>
                    <a:srgbClr val="456A2C"/>
                  </a:solidFill>
                  <a:latin typeface="Glacial Indifference"/>
                </a:rPr>
                <a:t>διαχείρισης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l-GR" sz="3700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77400" y="548920"/>
            <a:ext cx="8385423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Ο υπεύθυνος του κατασκευαστικού έργου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πρέπει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να συντονίσει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και να κατευθύνει το έργο στο σύνολό του, λαμβάνοντας υπόψη τόσο τον σχεδιασμό του έργου, όσο και την προμήθεια και τις χρονικές ανάγκες που απαιτούνται για κάθε φάση κατασκευής.</a:t>
            </a:r>
          </a:p>
          <a:p>
            <a:pPr>
              <a:lnSpc>
                <a:spcPts val="3359"/>
              </a:lnSpc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Στην αρχή του έργου,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γίνεται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συμφωνία σχετικά με τον τρόπο παραγωγής του περιεχομένου του σχεδίου, ελέγχοντας την ποιότητα και το χρονοδιάγραμμα υλοποίησης.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Τα σημερινά μοντελοποιημένα έργα διαμορφώνονται με πρακτικές μοντέλων δεδομένων με βάση τα δεδομένα και τις διαθέσιμες πληροφορίες, π.χ. στον υπολογισμό, την προκατασκευή, την κατασκευή και την εποπτεία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5900" y="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2694" y="957263"/>
            <a:ext cx="6914925" cy="5214429"/>
            <a:chOff x="-3348" y="-95249"/>
            <a:chExt cx="9219899" cy="6952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chemeClr val="bg1"/>
                  </a:solidFill>
                  <a:latin typeface="League Spartan"/>
                </a:rPr>
                <a:t>Εισαγωγή</a:t>
              </a:r>
              <a:endParaRPr lang="fi-FI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48" y="6036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5"/>
            <a:ext cx="10965356" cy="6776834"/>
            <a:chOff x="-104836" y="-3114570"/>
            <a:chExt cx="13605166" cy="424916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75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Διαχείριση εργασίας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3280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 σημαίνει: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Καθοδήγηση ανθρώπων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εργασιών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Διαχείριση\συντονισμός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ομάδας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Προγραμματισμός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 περιπτώσεων</a:t>
              </a:r>
              <a:r>
                <a:rPr lang="en-US" sz="2000" spc="120" dirty="0" smtClean="0">
                  <a:solidFill>
                    <a:srgbClr val="456A2C"/>
                  </a:solidFill>
                  <a:latin typeface="Glacial Indifference"/>
                </a:rPr>
                <a:t>: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σχεδίου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Ροές υλικών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Ηλεκτρονική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βάση δεδομένων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 smtClean="0">
                  <a:solidFill>
                    <a:srgbClr val="456A2C"/>
                  </a:solidFill>
                  <a:latin typeface="Glacial Indifference"/>
                </a:rPr>
                <a:t>Διαχείριση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και αποθήκευση εισερχόμενων δεδομένων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Tx/>
                <a:buChar char="-"/>
              </a:pP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=""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9" name="Kuva 18" descr="Henkilö työskentelee pöydän ääressä">
            <a:extLst>
              <a:ext uri="{FF2B5EF4-FFF2-40B4-BE49-F238E27FC236}">
                <a16:creationId xmlns="" xmlns:a16="http://schemas.microsoft.com/office/drawing/2014/main" id="{21BED2BC-34B4-46C9-8F41-75BA1A188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21503"/>
            <a:ext cx="5400000" cy="359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70307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l-GR" sz="5000" spc="100" dirty="0">
                <a:solidFill>
                  <a:srgbClr val="456A2C"/>
                </a:solidFill>
                <a:latin typeface="League Spartan"/>
              </a:rPr>
              <a:t>Τα οφέλη της καλής </a:t>
            </a:r>
            <a:r>
              <a:rPr lang="el-GR" sz="5000" spc="100" dirty="0" smtClean="0">
                <a:solidFill>
                  <a:srgbClr val="456A2C"/>
                </a:solidFill>
                <a:latin typeface="League Spartan"/>
              </a:rPr>
              <a:t>διαχείρισης και του προγραμματισμού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450672"/>
            <a:chOff x="0" y="-19050"/>
            <a:chExt cx="9013889" cy="3267561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ΠΕΡΙΒΑΛΛΟΝ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287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καλός σχεδιασμός και η διαχείριση μειώνουν τις απώλειες υλικών, γεγονός που μειώνει την ποσότητα των απορριμμάτων που παράγονται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στο εργοτάξιο.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319573"/>
            <a:chOff x="0" y="-19050"/>
            <a:chExt cx="9013889" cy="3092763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ΠΑΡΑΓΩΓΙΚΟΤΗΤΑ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482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Με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καλό σχεδιασμό,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μπορούν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να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μειωθούν σημαντικά τα προβλήματα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και η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διοίκηση μπορεί να τρέξει το έργο στον κατάλληλο χρόνο, με τους απαραίτητους πόρους.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79398"/>
            <a:chOff x="0" y="-19050"/>
            <a:chExt cx="9013889" cy="330586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ΑΠΟΔΟΤΙΚΟΤΗΤΑ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Ορισμένες εργασίες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γίνονται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πρίν ξεκινήσει η κατασκευή</a:t>
              </a: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ως προπαρασκευές, συνεπώς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η αποσυναρμολόγηση και η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συναρμολόγηση μειώνονται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79398"/>
            <a:chOff x="0" y="-19050"/>
            <a:chExt cx="9013889" cy="3305863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smtClean="0">
                  <a:solidFill>
                    <a:srgbClr val="456A2C"/>
                  </a:solidFill>
                  <a:latin typeface="Glacial Indifference"/>
                </a:rPr>
                <a:t>ΚΟΣΤΗ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Το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κόστος μειώνεται με λιγότερες απαιτήσεις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για την αποθήκευση,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λιγότερα απόβλητα υλικών και αυξημένη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αποτελεσματικότητα στην εργασία.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=""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247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League Spartan</vt:lpstr>
      <vt:lpstr>Arial</vt:lpstr>
      <vt:lpstr>Glacial Indifference</vt:lpstr>
      <vt:lpstr>Glacial Indifference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62</cp:revision>
  <dcterms:created xsi:type="dcterms:W3CDTF">2006-08-16T00:00:00Z</dcterms:created>
  <dcterms:modified xsi:type="dcterms:W3CDTF">2022-05-13T15:31:35Z</dcterms:modified>
  <dc:identifier>DAD7Xzioke4</dc:identifier>
</cp:coreProperties>
</file>