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6" r:id="rId4"/>
    <p:sldId id="260" r:id="rId5"/>
  </p:sldIdLst>
  <p:sldSz cx="18288000" cy="10287000"/>
  <p:notesSz cx="6858000" cy="9144000"/>
  <p:embeddedFontLst>
    <p:embeddedFont>
      <p:font typeface="League Spartan" panose="020B0604020202020204" charset="0"/>
      <p:regular r:id="rId7"/>
    </p:embeddedFont>
    <p:embeddedFont>
      <p:font typeface="Glacial Indifference Bold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Glacial Indifference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43A3ED-6765-462F-ABE4-0B3BED83981E}" v="2" dt="2020-12-15T16:08:16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141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5/13/2022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ulko, tie, rekka, perävaunu&#10;&#10;Kuvaus luotu automaattisesti">
            <a:extLst>
              <a:ext uri="{FF2B5EF4-FFF2-40B4-BE49-F238E27FC236}">
                <a16:creationId xmlns="" xmlns:a16="http://schemas.microsoft.com/office/drawing/2014/main" id="{7BF05D58-9592-4125-9B1D-BDC9DF53A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-182128"/>
            <a:ext cx="19800000" cy="14850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714932" cy="3624924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0580"/>
                </a:lnSpc>
              </a:pPr>
              <a:r>
                <a:rPr lang="el-GR" sz="6000" spc="92" dirty="0">
                  <a:solidFill>
                    <a:srgbClr val="FEFFF8"/>
                  </a:solidFill>
                  <a:latin typeface="League Spartan"/>
                </a:rPr>
                <a:t>ΟΔΗΓΙΕΣ ΓΙΑ ΤΗ ΜΕΤΑΦΟΡΑ ΚΑΙ </a:t>
              </a:r>
              <a:r>
                <a:rPr lang="el-GR" sz="6000" spc="92" dirty="0" smtClean="0">
                  <a:solidFill>
                    <a:srgbClr val="FEFFF8"/>
                  </a:solidFill>
                  <a:latin typeface="League Spartan"/>
                </a:rPr>
                <a:t>ΤΗΝ ΑΠΟΘΗΚΕΥΣΗ </a:t>
              </a:r>
              <a:r>
                <a:rPr lang="el-GR" sz="6000" spc="92" dirty="0" smtClean="0">
                  <a:solidFill>
                    <a:srgbClr val="FEFFF8"/>
                  </a:solidFill>
                  <a:latin typeface="League Spartan"/>
                </a:rPr>
                <a:t>ΔΟΜΙΚΩΝ ΥΛΙΚΩΝ</a:t>
              </a:r>
              <a:endParaRPr lang="en-US" sz="6000" spc="92" dirty="0">
                <a:solidFill>
                  <a:srgbClr val="FEFFF8"/>
                </a:solidFill>
                <a:latin typeface="League Spartan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7294580" cy="100027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400" spc="150" dirty="0">
                  <a:solidFill>
                    <a:srgbClr val="FEFFF8"/>
                  </a:solidFill>
                  <a:latin typeface="Glacial Indifference Bold"/>
                </a:rPr>
                <a:t>02-3/ </a:t>
              </a:r>
              <a:r>
                <a:rPr lang="el-GR" sz="2400" spc="150" dirty="0" smtClean="0">
                  <a:solidFill>
                    <a:srgbClr val="FEFFF8"/>
                  </a:solidFill>
                  <a:latin typeface="Glacial Indifference Bold"/>
                </a:rPr>
                <a:t>ΜΕ</a:t>
              </a:r>
              <a:r>
                <a:rPr lang="en-US" sz="2400" spc="150" dirty="0" smtClean="0">
                  <a:solidFill>
                    <a:srgbClr val="FEFFF8"/>
                  </a:solidFill>
                  <a:latin typeface="Glacial Indifference Bold"/>
                </a:rPr>
                <a:t>3</a:t>
              </a:r>
              <a:r>
                <a:rPr lang="en-US" sz="2400" spc="150" dirty="0">
                  <a:solidFill>
                    <a:srgbClr val="FEFFF8"/>
                  </a:solidFill>
                  <a:latin typeface="Glacial Indifference Bold"/>
                </a:rPr>
                <a:t>: </a:t>
              </a:r>
              <a:r>
                <a:rPr lang="el-GR" sz="2400" spc="150" dirty="0">
                  <a:solidFill>
                    <a:srgbClr val="FEFFF8"/>
                  </a:solidFill>
                  <a:latin typeface="Glacial Indifference Bold"/>
                </a:rPr>
                <a:t>Εποπτεία, </a:t>
              </a:r>
              <a:r>
                <a:rPr lang="el-GR" sz="2400" spc="150" dirty="0">
                  <a:solidFill>
                    <a:srgbClr val="FEFFF8"/>
                  </a:solidFill>
                </a:rPr>
                <a:t>διαχείριση και συναρμολόγηση ξύλινων κατασκευών στο εργοτάξιο</a:t>
              </a:r>
              <a:endParaRPr lang="en-GB" sz="2400" spc="150" dirty="0">
                <a:solidFill>
                  <a:srgbClr val="FEFFF8"/>
                </a:solidFill>
                <a:latin typeface="Glacial Indifference Bold"/>
              </a:endParaRPr>
            </a:p>
            <a:p>
              <a:pPr>
                <a:lnSpc>
                  <a:spcPts val="3000"/>
                </a:lnSpc>
              </a:pPr>
              <a:endParaRPr lang="en-US" sz="2400" spc="150" dirty="0">
                <a:solidFill>
                  <a:srgbClr val="FEFFF8"/>
                </a:solidFill>
                <a:latin typeface="Glacial Indifference Bold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Kuva, joka sisältää kohteen ulko, rekka, kuljetus, tie&#10;&#10;Kuvaus luotu automaattisesti">
            <a:extLst>
              <a:ext uri="{FF2B5EF4-FFF2-40B4-BE49-F238E27FC236}">
                <a16:creationId xmlns="" xmlns:a16="http://schemas.microsoft.com/office/drawing/2014/main" id="{1B454BC7-787F-4909-AA10-73CFCDD248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9"/>
          <a:stretch/>
        </p:blipFill>
        <p:spPr>
          <a:xfrm>
            <a:off x="6211549" y="577974"/>
            <a:ext cx="12076451" cy="829932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-313967"/>
            <a:ext cx="8385423" cy="8119650"/>
            <a:chOff x="0" y="0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283154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70"/>
                </a:lnSpc>
              </a:pPr>
              <a:r>
                <a:rPr lang="el-GR" sz="6200" b="1" spc="310" dirty="0">
                  <a:solidFill>
                    <a:srgbClr val="456A2C"/>
                  </a:solidFill>
                  <a:latin typeface="League Spartan"/>
                </a:rPr>
                <a:t>ΕΠΙΣΚΟΠΗΣΗ ΠΑΡΟΥΣΙΑΣΗΣ</a:t>
              </a:r>
              <a:endParaRPr lang="en-US" sz="6200" b="1" spc="310" dirty="0">
                <a:solidFill>
                  <a:srgbClr val="456A2C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6492488"/>
              <a:ext cx="9214823" cy="174406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400" spc="120" dirty="0" smtClean="0">
                  <a:solidFill>
                    <a:srgbClr val="456A2C"/>
                  </a:solidFill>
                  <a:latin typeface="Glacial Indifference"/>
                </a:rPr>
                <a:t>Προστασία και αποθήκευση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400" spc="120" dirty="0" smtClean="0">
                  <a:solidFill>
                    <a:srgbClr val="456A2C"/>
                  </a:solidFill>
                  <a:latin typeface="Glacial Indifference"/>
                </a:rPr>
                <a:t>Οφέλη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400" spc="120" dirty="0" smtClean="0">
                  <a:solidFill>
                    <a:srgbClr val="456A2C"/>
                  </a:solidFill>
                  <a:latin typeface="Glacial Indifference"/>
                </a:rPr>
                <a:t>Συχνές ερωτήσεις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2007" y="4952983"/>
              <a:ext cx="9215776" cy="82073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10"/>
                </a:lnSpc>
              </a:pPr>
              <a:r>
                <a:rPr lang="el-GR" sz="3700" spc="185" dirty="0">
                  <a:solidFill>
                    <a:srgbClr val="456A2C"/>
                  </a:solidFill>
                  <a:latin typeface="League Spartan"/>
                </a:rPr>
                <a:t>ΘΕΜΑΤΑ</a:t>
              </a:r>
              <a:endParaRPr lang="en-US" sz="3700" spc="185" dirty="0">
                <a:solidFill>
                  <a:srgbClr val="456A2C"/>
                </a:solidFill>
                <a:latin typeface="League Spartan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57400" y="946213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=""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="" xmlns:a16="http://schemas.microsoft.com/office/drawing/2014/main" id="{2937088D-86F1-4A73-9793-AFE3C2077EF4}"/>
              </a:ext>
            </a:extLst>
          </p:cNvPr>
          <p:cNvSpPr txBox="1"/>
          <p:nvPr/>
        </p:nvSpPr>
        <p:spPr>
          <a:xfrm>
            <a:off x="9651560" y="9596088"/>
            <a:ext cx="760774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l-GR" sz="1600" spc="80" dirty="0" smtClean="0">
                <a:solidFill>
                  <a:srgbClr val="456A2C"/>
                </a:solidFill>
                <a:latin typeface="Glacial Indifference"/>
              </a:rPr>
              <a:t>ΟΔΗΓΙΕΣ ΓΙΑ ΤΗ ΜΕΤΑΦΟΡΆ ΚΑΙ </a:t>
            </a:r>
            <a:r>
              <a:rPr lang="el-GR" sz="1600" spc="80" dirty="0" smtClean="0">
                <a:solidFill>
                  <a:srgbClr val="456A2C"/>
                </a:solidFill>
                <a:latin typeface="Glacial Indifference"/>
              </a:rPr>
              <a:t>ΤΗΝ ΑΠΟΘΗΚΕΥΣΗ </a:t>
            </a:r>
            <a:r>
              <a:rPr lang="el-GR" sz="1600" spc="80" dirty="0" smtClean="0">
                <a:solidFill>
                  <a:srgbClr val="456A2C"/>
                </a:solidFill>
                <a:latin typeface="Glacial Indifference"/>
              </a:rPr>
              <a:t>ΔΟΜΙΚΩΝ ΥΛΙΚΩΝ</a:t>
            </a:r>
            <a:endParaRPr lang="fi-FI" sz="1600" spc="80" dirty="0">
              <a:solidFill>
                <a:srgbClr val="456A2C"/>
              </a:solidFill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45028" y="419100"/>
            <a:ext cx="7114272" cy="7412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Η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προστασία 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των ξύλινων υλικών 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κατά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την αποθήκευση, τη μεταφορά και την ενδιάμεση αποθήκευση είναι 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ιδιαίτερα σημαντική καθώς τείνει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να εξισορροπείται με τις περιβάλλουσες συνθήκες.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>
              <a:lnSpc>
                <a:spcPts val="3359"/>
              </a:lnSpc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Ένα φτωχά συνδεδεμένο ή διαρρέον κάλυμμα βροχής υγραίνει το ξύλο της επιφάνειας, από όπου απορροφάται βαθύτερα στο ξύλο. </a:t>
            </a:r>
            <a:endParaRPr lang="el-GR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l-GR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Μια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πλάγια βάση προκαλεί ένα στρεβλωμένο σώμα που δεν είναι πλέον εύκολο να ισιώσει.</a:t>
            </a:r>
            <a:endParaRPr lang="fr-FR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Πρέπει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επίσης 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να σημειώσουμε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ότι το ξύλο είναι 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ιδιαίτερα απορροφητικό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, επομένως το βρώμικο ή σκουριασμένο νερό 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καταστρέφει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την επιφάνεια 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και μεταφέρεται βαθιά στο ξύλο.</a:t>
            </a: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6912414" cy="3062868"/>
            <a:chOff x="0" y="-95249"/>
            <a:chExt cx="9216551" cy="4083825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28725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l-GR" sz="6200" b="1" spc="310" dirty="0" smtClean="0">
                  <a:solidFill>
                    <a:schemeClr val="bg1"/>
                  </a:solidFill>
                  <a:latin typeface="League Spartan"/>
                </a:rPr>
                <a:t>Προστασία και αποθήκευση</a:t>
              </a:r>
              <a:endParaRPr lang="en-US" sz="6200" b="1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=""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="" xmlns:a16="http://schemas.microsoft.com/office/drawing/2014/main" id="{2937088D-86F1-4A73-9793-AFE3C2077EF4}"/>
              </a:ext>
            </a:extLst>
          </p:cNvPr>
          <p:cNvSpPr txBox="1"/>
          <p:nvPr/>
        </p:nvSpPr>
        <p:spPr>
          <a:xfrm>
            <a:off x="9651560" y="9596088"/>
            <a:ext cx="760774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l-GR" sz="1600" spc="80" dirty="0" smtClean="0">
                <a:solidFill>
                  <a:srgbClr val="456A2C"/>
                </a:solidFill>
                <a:latin typeface="Glacial Indifference"/>
              </a:rPr>
              <a:t>ΟΔΗΓΙΕΣ ΓΙΑ ΤΗ ΜΕΤΑΦΟΡΆ </a:t>
            </a:r>
            <a:r>
              <a:rPr lang="el-GR" sz="1600" spc="80" dirty="0" smtClean="0">
                <a:solidFill>
                  <a:srgbClr val="456A2C"/>
                </a:solidFill>
                <a:latin typeface="Glacial Indifference"/>
              </a:rPr>
              <a:t>ΚΑΙ ΤΗΝ </a:t>
            </a:r>
            <a:r>
              <a:rPr lang="el-GR" sz="1600" spc="80" dirty="0" smtClean="0">
                <a:solidFill>
                  <a:srgbClr val="456A2C"/>
                </a:solidFill>
                <a:latin typeface="Glacial Indifference"/>
              </a:rPr>
              <a:t>ΑΠΟΘΗΚΕΥΣΗ ΔΟΜΙΚΩΝ ΥΛΙΚΩΝ</a:t>
            </a:r>
            <a:endParaRPr lang="fi-FI" sz="1600" spc="80" dirty="0">
              <a:solidFill>
                <a:srgbClr val="456A2C"/>
              </a:solidFill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93987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977"/>
            <a:ext cx="7085504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l-GR" sz="5000" b="1" spc="100" dirty="0" smtClean="0">
                <a:solidFill>
                  <a:srgbClr val="456A2C"/>
                </a:solidFill>
                <a:latin typeface="League Spartan"/>
              </a:rPr>
              <a:t>Οφέλη</a:t>
            </a:r>
            <a:endParaRPr lang="en-US" sz="5000" b="1" spc="100" dirty="0">
              <a:solidFill>
                <a:srgbClr val="456A2C"/>
              </a:solidFill>
              <a:latin typeface="League Spartan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557306" y="6672746"/>
            <a:ext cx="6760417" cy="2043381"/>
            <a:chOff x="0" y="-19050"/>
            <a:chExt cx="9013889" cy="2724507"/>
          </a:xfrm>
        </p:grpSpPr>
        <p:sp>
          <p:nvSpPr>
            <p:cNvPr id="5" name="TextBox 5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l-GR" sz="3300" b="1" spc="165" dirty="0">
                  <a:solidFill>
                    <a:srgbClr val="456A2C"/>
                  </a:solidFill>
                  <a:latin typeface="Glacial Indifference"/>
                </a:rPr>
                <a:t>ΠΕΡΙΒΑΛΛΟΝ</a:t>
              </a:r>
              <a:endParaRPr lang="en-US" sz="3300" b="1" spc="165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61391"/>
              <a:ext cx="9013889" cy="17440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Τα σωστά αποθηκευμένα </a:t>
              </a:r>
              <a:r>
                <a:rPr lang="el-GR" sz="2400" spc="120" dirty="0" smtClean="0">
                  <a:solidFill>
                    <a:srgbClr val="456A2C"/>
                  </a:solidFill>
                  <a:latin typeface="Glacial Indifference"/>
                </a:rPr>
                <a:t>υλικά και 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η κατάλληλα προετοιμασμένη και εκτελεσμένη μεταφορά μειώνουν την απώλεια υλικού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37253" y="2922394"/>
            <a:ext cx="6796512" cy="2660495"/>
            <a:chOff x="-26738" y="-243069"/>
            <a:chExt cx="9062016" cy="3547325"/>
          </a:xfrm>
        </p:grpSpPr>
        <p:sp>
          <p:nvSpPr>
            <p:cNvPr id="9" name="TextBox 9"/>
            <p:cNvSpPr txBox="1"/>
            <p:nvPr/>
          </p:nvSpPr>
          <p:spPr>
            <a:xfrm>
              <a:off x="-26738" y="-243069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l-GR" sz="3300" b="1" spc="165" dirty="0">
                  <a:solidFill>
                    <a:srgbClr val="456A2C"/>
                  </a:solidFill>
                  <a:latin typeface="Glacial Indifference"/>
                </a:rPr>
                <a:t>ΠΑΡΑΓΩΓΙΚΟΤΗΤΑ</a:t>
              </a:r>
              <a:endParaRPr lang="en-US" sz="3300" b="1" spc="165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1389" y="435780"/>
              <a:ext cx="9013889" cy="2868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Ένα σωστά κατασκευασμένο χρονοδιάγραμμα μεταφοράς και </a:t>
              </a:r>
              <a:r>
                <a:rPr lang="el-GR" sz="2400" spc="120" dirty="0" smtClean="0">
                  <a:solidFill>
                    <a:srgbClr val="456A2C"/>
                  </a:solidFill>
                  <a:latin typeface="Glacial Indifference"/>
                </a:rPr>
                <a:t>παράδοσης 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που συνδέεται με ένα πρόγραμμα κατασκευής θα αυξήσει την παραγωγικότητα και θα μειώσει τους χρόνους αναμονής.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2450672"/>
            <a:chOff x="0" y="-19050"/>
            <a:chExt cx="9013889" cy="3267561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701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l-GR" sz="3300" b="1" spc="165" dirty="0" smtClean="0">
                  <a:solidFill>
                    <a:srgbClr val="456A2C"/>
                  </a:solidFill>
                  <a:latin typeface="Glacial Indifference"/>
                </a:rPr>
                <a:t>ΑΠΟΤΕΛΕΣΜΑΤΙΚΟΤΗΤΑ</a:t>
              </a:r>
              <a:endParaRPr lang="en-US" sz="3300" b="1" spc="165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2287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Οι σωστές διαδικασίες αναφορικά με την αποθήκευση και τη μεταφορά οδηγούν στην αποτελεσματικότητα και διασφαλίζουν τη διατήρηση της ποιότητας.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672746"/>
            <a:ext cx="6760417" cy="2417181"/>
            <a:chOff x="0" y="-19050"/>
            <a:chExt cx="9013889" cy="3222907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l-GR" sz="3300" b="1" spc="165" dirty="0">
                  <a:solidFill>
                    <a:srgbClr val="456A2C"/>
                  </a:solidFill>
                  <a:latin typeface="Glacial Indifference"/>
                </a:rPr>
                <a:t>ΚΟΣΤΗ</a:t>
              </a:r>
              <a:endParaRPr lang="en-US" sz="3300" b="1" spc="165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878435"/>
              <a:ext cx="9013889" cy="2325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Τα προσχεδιασμένα και κατάλληλα </a:t>
              </a:r>
              <a:r>
                <a:rPr lang="el-GR" sz="2400" spc="120" dirty="0" smtClean="0">
                  <a:solidFill>
                    <a:srgbClr val="456A2C"/>
                  </a:solidFill>
                  <a:latin typeface="Glacial Indifference"/>
                </a:rPr>
                <a:t>διαμορφωμένα 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μέτρα προστασίας για διαφορετικά υλικά μειώνουν το κόστος κατασκευής</a:t>
              </a:r>
              <a:r>
                <a:rPr lang="el-GR" sz="2400" spc="120" dirty="0" smtClean="0">
                  <a:solidFill>
                    <a:srgbClr val="456A2C"/>
                  </a:solidFill>
                  <a:latin typeface="Glacial Indifference"/>
                </a:rPr>
                <a:t>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21" name="AutoShape 21"/>
          <p:cNvSpPr/>
          <p:nvPr/>
        </p:nvSpPr>
        <p:spPr>
          <a:xfrm>
            <a:off x="1028700" y="95573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25" name="Θέση αριθμού διαφάνειας 12">
            <a:extLst>
              <a:ext uri="{FF2B5EF4-FFF2-40B4-BE49-F238E27FC236}">
                <a16:creationId xmlns=""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sp>
        <p:nvSpPr>
          <p:cNvPr id="22" name="TextBox 5">
            <a:extLst>
              <a:ext uri="{FF2B5EF4-FFF2-40B4-BE49-F238E27FC236}">
                <a16:creationId xmlns="" xmlns:a16="http://schemas.microsoft.com/office/drawing/2014/main" id="{2937088D-86F1-4A73-9793-AFE3C2077EF4}"/>
              </a:ext>
            </a:extLst>
          </p:cNvPr>
          <p:cNvSpPr txBox="1"/>
          <p:nvPr/>
        </p:nvSpPr>
        <p:spPr>
          <a:xfrm>
            <a:off x="9651560" y="9596088"/>
            <a:ext cx="760774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l-GR" sz="1600" spc="80" dirty="0" smtClean="0">
                <a:solidFill>
                  <a:srgbClr val="456A2C"/>
                </a:solidFill>
                <a:latin typeface="Glacial Indifference"/>
              </a:rPr>
              <a:t>ΟΔΗΓΙΕΣ ΓΙΑ ΤΗ ΜΕΤΑΦΟΡΆ </a:t>
            </a:r>
            <a:r>
              <a:rPr lang="el-GR" sz="1600" spc="80" smtClean="0">
                <a:solidFill>
                  <a:srgbClr val="456A2C"/>
                </a:solidFill>
                <a:latin typeface="Glacial Indifference"/>
              </a:rPr>
              <a:t>ΚΑΙ </a:t>
            </a:r>
            <a:r>
              <a:rPr lang="el-GR" sz="1600" spc="80" smtClean="0">
                <a:solidFill>
                  <a:srgbClr val="456A2C"/>
                </a:solidFill>
                <a:latin typeface="Glacial Indifference"/>
              </a:rPr>
              <a:t>ΤΗΝ ΑΠΟΘΗΚΕΥΣΗ </a:t>
            </a:r>
            <a:r>
              <a:rPr lang="el-GR" sz="1600" spc="80" dirty="0" smtClean="0">
                <a:solidFill>
                  <a:srgbClr val="456A2C"/>
                </a:solidFill>
                <a:latin typeface="Glacial Indifference"/>
              </a:rPr>
              <a:t>ΔΟΜΙΚΩΝ ΥΛΙΚΩΝ</a:t>
            </a:r>
            <a:endParaRPr lang="fi-FI" sz="1600" spc="80" dirty="0">
              <a:solidFill>
                <a:srgbClr val="456A2C"/>
              </a:solidFill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</TotalTime>
  <Words>232</Words>
  <Application>Microsoft Office PowerPoint</Application>
  <PresentationFormat>Custom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League Spartan</vt:lpstr>
      <vt:lpstr>Glacial Indifference Bold</vt:lpstr>
      <vt:lpstr>Arial</vt:lpstr>
      <vt:lpstr>Calibri</vt:lpstr>
      <vt:lpstr>Glacial Indifference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Maria-Ioanna Pavlopoulou</cp:lastModifiedBy>
  <cp:revision>61</cp:revision>
  <dcterms:created xsi:type="dcterms:W3CDTF">2006-08-16T00:00:00Z</dcterms:created>
  <dcterms:modified xsi:type="dcterms:W3CDTF">2022-05-13T12:24:27Z</dcterms:modified>
  <dc:identifier>DAD7Xzioke4</dc:identifier>
</cp:coreProperties>
</file>