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8" r:id="rId4"/>
    <p:sldId id="259" r:id="rId5"/>
    <p:sldId id="272" r:id="rId6"/>
    <p:sldId id="276" r:id="rId7"/>
    <p:sldId id="277" r:id="rId8"/>
    <p:sldId id="261" r:id="rId9"/>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Glacial Indifference" panose="020B0604020202020204" charset="0"/>
      <p:regular r:id="rId15"/>
    </p:embeddedFont>
    <p:embeddedFont>
      <p:font typeface="Glacial Indifference Bold" panose="020B0604020202020204" charset="0"/>
      <p:regular r:id="rId16"/>
    </p:embeddedFont>
    <p:embeddedFont>
      <p:font typeface="League Spartan" panose="020B0604020202020204" charset="0"/>
      <p:regular r:id="rId17"/>
    </p:embeddedFont>
    <p:embeddedFont>
      <p:font typeface="Verdana" panose="020B060403050404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2" d="100"/>
          <a:sy n="32" d="100"/>
        </p:scale>
        <p:origin x="86" y="7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pPr/>
              <a:t>8/27/2021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pPr/>
              <a:t>‹#›</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pPr/>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pPr/>
              <a:t>8/27/2021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pPr/>
              <a:t>8/27/2021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pPr/>
              <a:t>8/27/2021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pPr/>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pPr/>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pPr/>
              <a:t>8/27/2021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tretch>
            <a:fillRect/>
          </a:stretch>
        </p:blipFill>
        <p:spPr>
          <a:xfrm>
            <a:off x="4220933" y="0"/>
            <a:ext cx="14101901" cy="10287000"/>
          </a:xfrm>
          <a:prstGeom prst="rect">
            <a:avLst/>
          </a:prstGeom>
        </p:spPr>
      </p:pic>
      <p:grpSp>
        <p:nvGrpSpPr>
          <p:cNvPr id="3" name="Group 3"/>
          <p:cNvGrpSpPr/>
          <p:nvPr/>
        </p:nvGrpSpPr>
        <p:grpSpPr>
          <a:xfrm>
            <a:off x="-40631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64147" y="1754452"/>
              <a:ext cx="17294581" cy="2828124"/>
            </a:xfrm>
            <a:prstGeom prst="rect">
              <a:avLst/>
            </a:prstGeom>
            <a:grpFill/>
          </p:spPr>
          <p:txBody>
            <a:bodyPr lIns="0" tIns="0" rIns="0" bIns="0" rtlCol="0" anchor="t">
              <a:spAutoFit/>
            </a:bodyPr>
            <a:lstStyle/>
            <a:p>
              <a:pPr>
                <a:lnSpc>
                  <a:spcPts val="10580"/>
                </a:lnSpc>
              </a:pPr>
              <a:r>
                <a:rPr lang="el-GR" sz="6600" b="1" spc="92" dirty="0">
                  <a:solidFill>
                    <a:srgbClr val="FEFFF8"/>
                  </a:solidFill>
                  <a:latin typeface="League Spartan"/>
                </a:rPr>
                <a:t>Μάθημα</a:t>
              </a:r>
              <a:r>
                <a:rPr lang="en-US" sz="6600" spc="92" dirty="0">
                  <a:solidFill>
                    <a:srgbClr val="FEFFF8"/>
                  </a:solidFill>
                  <a:latin typeface="League Spartan"/>
                </a:rPr>
                <a:t> 4: </a:t>
              </a:r>
            </a:p>
            <a:p>
              <a:pPr marR="17780">
                <a:lnSpc>
                  <a:spcPct val="107000"/>
                </a:lnSpc>
                <a:spcAft>
                  <a:spcPts val="800"/>
                </a:spcAft>
              </a:pPr>
              <a:r>
                <a:rPr lang="el-GR" sz="2400" spc="150" dirty="0">
                  <a:solidFill>
                    <a:srgbClr val="FEFFF8"/>
                  </a:solidFill>
                  <a:latin typeface="Glacial Indifference Bold"/>
                </a:rPr>
                <a:t>Θέρμανση, κλιματισμός, φωτισμός, συστήματα τεχνολογιών πληροφορίας και επικοινωνιών και οι εφαρμογές τους στα σύγχρονα κτήρια.</a:t>
              </a:r>
              <a:endParaRPr lang="en-US" sz="2400" spc="150" dirty="0">
                <a:solidFill>
                  <a:srgbClr val="FEFFF8"/>
                </a:solidFill>
                <a:latin typeface="Glacial Indifference Bold"/>
              </a:endParaRPr>
            </a:p>
          </p:txBody>
        </p:sp>
        <p:sp>
          <p:nvSpPr>
            <p:cNvPr id="6" name="TextBox 6"/>
            <p:cNvSpPr txBox="1"/>
            <p:nvPr/>
          </p:nvSpPr>
          <p:spPr>
            <a:xfrm>
              <a:off x="1913347" y="5398580"/>
              <a:ext cx="11229247" cy="588645"/>
            </a:xfrm>
            <a:prstGeom prst="rect">
              <a:avLst/>
            </a:prstGeom>
            <a:grpFill/>
          </p:spPr>
          <p:txBody>
            <a:bodyPr lIns="0" tIns="0" rIns="0" bIns="0" rtlCol="0" anchor="t">
              <a:spAutoFit/>
            </a:bodyPr>
            <a:lstStyle/>
            <a:p>
              <a:pPr algn="l">
                <a:lnSpc>
                  <a:spcPts val="3645"/>
                </a:lnSpc>
              </a:pPr>
              <a:r>
                <a:rPr lang="el-GR" sz="2700" spc="135" dirty="0">
                  <a:solidFill>
                    <a:srgbClr val="FEFFF8"/>
                  </a:solidFill>
                  <a:latin typeface="Glacial Indifference"/>
                </a:rPr>
                <a:t>Παρουσίαση</a:t>
              </a:r>
              <a:endParaRPr lang="en-US" sz="2700" spc="135" dirty="0">
                <a:solidFill>
                  <a:srgbClr val="FEFFF8"/>
                </a:solidFill>
                <a:latin typeface="Glacial Indifference"/>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270804"/>
              <a:ext cx="11111249" cy="1504172"/>
            </a:xfrm>
            <a:prstGeom prst="rect">
              <a:avLst/>
            </a:prstGeom>
            <a:grpFill/>
          </p:spPr>
          <p:txBody>
            <a:bodyPr wrap="square" lIns="0" tIns="0" rIns="0" bIns="0" rtlCol="0" anchor="t">
              <a:spAutoFit/>
            </a:bodyPr>
            <a:lstStyle/>
            <a:p>
              <a:pPr>
                <a:lnSpc>
                  <a:spcPts val="3000"/>
                </a:lnSpc>
              </a:pPr>
              <a:r>
                <a:rPr lang="el-GR" sz="2400" spc="150" dirty="0">
                  <a:solidFill>
                    <a:srgbClr val="FEFFF8"/>
                  </a:solidFill>
                  <a:latin typeface="Glacial Indifference Bold"/>
                </a:rPr>
                <a:t>ΜΑΘΗΣΙΑΚΗ ΕΝΟΤΗΤΑ</a:t>
              </a:r>
              <a:r>
                <a:rPr lang="es-ES" sz="2400" spc="150" dirty="0">
                  <a:solidFill>
                    <a:srgbClr val="FEFFF8"/>
                  </a:solidFill>
                  <a:latin typeface="Glacial Indifference Bold"/>
                </a:rPr>
                <a:t> 4: </a:t>
              </a:r>
              <a:r>
                <a:rPr lang="el-GR" sz="2400" spc="150" dirty="0">
                  <a:solidFill>
                    <a:srgbClr val="FEFFF8"/>
                  </a:solidFill>
                  <a:latin typeface="Glacial Indifference Bold"/>
                </a:rPr>
                <a:t>Λειτουργικότητα και απόδοση των ξύλινων κτηρίων </a:t>
              </a:r>
              <a:endParaRPr lang="es-ES" sz="2400" spc="150" dirty="0">
                <a:solidFill>
                  <a:srgbClr val="FEFFF8"/>
                </a:solidFill>
                <a:latin typeface="Glacial Indifference Bold"/>
              </a:endParaRPr>
            </a:p>
            <a:p>
              <a:pPr algn="l">
                <a:lnSpc>
                  <a:spcPts val="3000"/>
                </a:lnSpc>
              </a:pPr>
              <a:r>
                <a:rPr lang="en-US" sz="2400" spc="150" dirty="0">
                  <a:solidFill>
                    <a:srgbClr val="FEFFF8"/>
                  </a:solidFill>
                  <a:latin typeface="Glacial Indifference Bold"/>
                </a:rPr>
                <a:t> </a:t>
              </a: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6106" y="1185302"/>
            <a:ext cx="11417878" cy="7916396"/>
          </a:xfrm>
          <a:prstGeom prst="rect">
            <a:avLst/>
          </a:prstGeom>
        </p:spPr>
      </p:pic>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72581"/>
            </a:xfrm>
            <a:prstGeom prst="rect">
              <a:avLst/>
            </a:prstGeom>
            <a:grpFill/>
          </p:spPr>
          <p:txBody>
            <a:bodyPr lIns="0" tIns="0" rIns="0" bIns="0" rtlCol="0" anchor="t">
              <a:spAutoFit/>
            </a:bodyPr>
            <a:lstStyle/>
            <a:p>
              <a:pPr algn="l">
                <a:lnSpc>
                  <a:spcPts val="8370"/>
                </a:lnSpc>
              </a:pPr>
              <a:r>
                <a:rPr lang="el-GR" sz="6200" b="1" spc="310" dirty="0">
                  <a:solidFill>
                    <a:srgbClr val="456A2C"/>
                  </a:solidFill>
                  <a:latin typeface="League Spartan"/>
                </a:rPr>
                <a:t>Επισκόπηση Παρουσίασης</a:t>
              </a:r>
              <a:endParaRPr lang="en-US" sz="6200" b="1" spc="310" dirty="0">
                <a:solidFill>
                  <a:srgbClr val="456A2C"/>
                </a:solidFill>
                <a:latin typeface="League Spartan"/>
              </a:endParaRPr>
            </a:p>
          </p:txBody>
        </p:sp>
        <p:sp>
          <p:nvSpPr>
            <p:cNvPr id="6" name="TextBox 6"/>
            <p:cNvSpPr txBox="1"/>
            <p:nvPr/>
          </p:nvSpPr>
          <p:spPr>
            <a:xfrm>
              <a:off x="982007" y="6492487"/>
              <a:ext cx="9214823" cy="2906779"/>
            </a:xfrm>
            <a:prstGeom prst="rect">
              <a:avLst/>
            </a:prstGeom>
            <a:grpFill/>
          </p:spPr>
          <p:txBody>
            <a:bodyPr lIns="0" tIns="0" rIns="0" bIns="0" rtlCol="0" anchor="t">
              <a:spAutoFit/>
            </a:bodyPr>
            <a:lstStyle/>
            <a:p>
              <a:pPr algn="l">
                <a:lnSpc>
                  <a:spcPts val="3359"/>
                </a:lnSpc>
              </a:pPr>
              <a:r>
                <a:rPr lang="en-US" sz="2400" spc="120" dirty="0">
                  <a:solidFill>
                    <a:srgbClr val="456A2C"/>
                  </a:solidFill>
                  <a:latin typeface="Glacial Indifference"/>
                </a:rPr>
                <a:t>- </a:t>
              </a:r>
              <a:r>
                <a:rPr lang="el-GR" sz="2400" spc="120" dirty="0">
                  <a:solidFill>
                    <a:srgbClr val="456A2C"/>
                  </a:solidFill>
                  <a:latin typeface="Glacial Indifference"/>
                </a:rPr>
                <a:t> Ηλεκτρολογικές έννοιες</a:t>
              </a:r>
              <a:endParaRPr lang="en-US" sz="2400" spc="120" dirty="0">
                <a:solidFill>
                  <a:srgbClr val="456A2C"/>
                </a:solidFill>
                <a:latin typeface="Glacial Indifference"/>
              </a:endParaRPr>
            </a:p>
            <a:p>
              <a:pPr marL="342900" indent="-342900" algn="l">
                <a:lnSpc>
                  <a:spcPts val="3359"/>
                </a:lnSpc>
                <a:buFontTx/>
                <a:buChar char="-"/>
              </a:pPr>
              <a:r>
                <a:rPr lang="el-GR" sz="2400" spc="120" dirty="0">
                  <a:solidFill>
                    <a:srgbClr val="456A2C"/>
                  </a:solidFill>
                  <a:latin typeface="Glacial Indifference"/>
                </a:rPr>
                <a:t>Έννοιες σχετικά με τον αερισμό</a:t>
              </a:r>
              <a:endParaRPr lang="en-US" sz="2400" spc="120" dirty="0">
                <a:solidFill>
                  <a:srgbClr val="456A2C"/>
                </a:solidFill>
                <a:latin typeface="Glacial Indifference"/>
              </a:endParaRPr>
            </a:p>
            <a:p>
              <a:pPr marL="342900" indent="-342900">
                <a:lnSpc>
                  <a:spcPts val="3359"/>
                </a:lnSpc>
                <a:buFontTx/>
                <a:buChar char="-"/>
              </a:pPr>
              <a:r>
                <a:rPr lang="el-GR" sz="2400" spc="120" dirty="0">
                  <a:solidFill>
                    <a:srgbClr val="456A2C"/>
                  </a:solidFill>
                  <a:latin typeface="Glacial Indifference"/>
                </a:rPr>
                <a:t>Έννοιες σχετικά με τον κλιματισμό</a:t>
              </a:r>
              <a:endParaRPr lang="en-US" sz="2400" spc="120" dirty="0">
                <a:solidFill>
                  <a:srgbClr val="456A2C"/>
                </a:solidFill>
                <a:latin typeface="Glacial Indifference"/>
              </a:endParaRPr>
            </a:p>
            <a:p>
              <a:pPr marL="342900" indent="-342900">
                <a:lnSpc>
                  <a:spcPts val="3359"/>
                </a:lnSpc>
                <a:buFontTx/>
                <a:buChar char="-"/>
              </a:pPr>
              <a:r>
                <a:rPr lang="el-GR" sz="2400" spc="120" dirty="0">
                  <a:solidFill>
                    <a:srgbClr val="456A2C"/>
                  </a:solidFill>
                  <a:latin typeface="Glacial Indifference"/>
                </a:rPr>
                <a:t>Έννοιες σχετικά με τις τηλεπικοινωνίες</a:t>
              </a:r>
              <a:r>
                <a:rPr lang="en-US" sz="2400" spc="120" dirty="0">
                  <a:solidFill>
                    <a:srgbClr val="456A2C"/>
                  </a:solidFill>
                  <a:latin typeface="Glacial Indifference"/>
                </a:rPr>
                <a:t>.</a:t>
              </a:r>
            </a:p>
            <a:p>
              <a:pPr algn="l">
                <a:lnSpc>
                  <a:spcPts val="3359"/>
                </a:lnSpc>
              </a:pPr>
              <a:endParaRPr lang="en-US" sz="2400" spc="120" dirty="0">
                <a:solidFill>
                  <a:srgbClr val="456A2C"/>
                </a:solidFill>
                <a:latin typeface="Glacial Indifference"/>
              </a:endParaRPr>
            </a:p>
          </p:txBody>
        </p:sp>
        <p:sp>
          <p:nvSpPr>
            <p:cNvPr id="7" name="TextBox 7"/>
            <p:cNvSpPr txBox="1"/>
            <p:nvPr/>
          </p:nvSpPr>
          <p:spPr>
            <a:xfrm>
              <a:off x="982005" y="4952983"/>
              <a:ext cx="9635195" cy="820737"/>
            </a:xfrm>
            <a:prstGeom prst="rect">
              <a:avLst/>
            </a:prstGeom>
            <a:grpFill/>
          </p:spPr>
          <p:txBody>
            <a:bodyPr wrap="square" lIns="0" tIns="0" rIns="0" bIns="0" rtlCol="0" anchor="t">
              <a:spAutoFit/>
            </a:bodyPr>
            <a:lstStyle/>
            <a:p>
              <a:pPr algn="l">
                <a:lnSpc>
                  <a:spcPts val="4810"/>
                </a:lnSpc>
              </a:pPr>
              <a:r>
                <a:rPr lang="el-GR" sz="3700" b="1" spc="185" dirty="0">
                  <a:solidFill>
                    <a:srgbClr val="456A2C"/>
                  </a:solidFill>
                  <a:latin typeface="League Spartan"/>
                </a:rPr>
                <a:t>ΘΕΜΑΤΑ</a:t>
              </a:r>
              <a:endParaRPr lang="en-US" sz="3700" b="1" spc="185" dirty="0">
                <a:solidFill>
                  <a:srgbClr val="456A2C"/>
                </a:solidFill>
                <a:latin typeface="League Spartan"/>
              </a:endParaRPr>
            </a:p>
          </p:txBody>
        </p:sp>
      </p:grpSp>
      <p:sp>
        <p:nvSpPr>
          <p:cNvPr id="10" name="AutoShape 10"/>
          <p:cNvSpPr/>
          <p:nvPr/>
        </p:nvSpPr>
        <p:spPr>
          <a:xfrm>
            <a:off x="2057400" y="9182100"/>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
        <p:nvSpPr>
          <p:cNvPr id="12" name="TextBox 5">
            <a:extLst>
              <a:ext uri="{FF2B5EF4-FFF2-40B4-BE49-F238E27FC236}">
                <a16:creationId xmlns:a16="http://schemas.microsoft.com/office/drawing/2014/main" id="{E80131B0-EC66-48F2-B46F-AB55F1E57D82}"/>
              </a:ext>
            </a:extLst>
          </p:cNvPr>
          <p:cNvSpPr txBox="1"/>
          <p:nvPr/>
        </p:nvSpPr>
        <p:spPr>
          <a:xfrm>
            <a:off x="9651560" y="9258300"/>
            <a:ext cx="8255440" cy="873829"/>
          </a:xfrm>
          <a:prstGeom prst="rect">
            <a:avLst/>
          </a:prstGeom>
        </p:spPr>
        <p:txBody>
          <a:bodyPr wrap="square" lIns="0" tIns="0" rIns="0" bIns="0" rtlCol="0" anchor="t">
            <a:spAutoFit/>
          </a:bodyPr>
          <a:lstStyle/>
          <a:p>
            <a:pPr marR="17780">
              <a:lnSpc>
                <a:spcPct val="107000"/>
              </a:lnSpc>
              <a:spcAft>
                <a:spcPts val="800"/>
              </a:spcAft>
            </a:pPr>
            <a:r>
              <a:rPr lang="el-GR" sz="1600" spc="80" dirty="0">
                <a:solidFill>
                  <a:srgbClr val="52584D"/>
                </a:solidFill>
                <a:latin typeface="Glacial Indifference"/>
              </a:rPr>
              <a:t>ΜΑΘΗΜΑ </a:t>
            </a:r>
            <a:r>
              <a:rPr lang="en-US" sz="1600" spc="80" dirty="0">
                <a:solidFill>
                  <a:srgbClr val="52584D"/>
                </a:solidFill>
                <a:latin typeface="Glacial Indifference"/>
              </a:rPr>
              <a:t>4:</a:t>
            </a:r>
            <a:r>
              <a:rPr lang="el-GR" sz="1600" spc="80" dirty="0">
                <a:solidFill>
                  <a:srgbClr val="52584D"/>
                </a:solidFill>
              </a:rPr>
              <a:t>Θέρμανση, κλιματισμός, φωτισμός, συστήματα τεχνολογιών πληροφορίας και επικοινωνιών και οι εφαρμογές τους στα σύγχρονα κτήρια.</a:t>
            </a:r>
            <a:endParaRPr lang="en-US" sz="1600" spc="80" dirty="0">
              <a:solidFill>
                <a:srgbClr val="52584D"/>
              </a:solidFill>
              <a:latin typeface="Glacial Indifference"/>
            </a:endParaRPr>
          </a:p>
          <a:p>
            <a:pPr marR="17780">
              <a:lnSpc>
                <a:spcPct val="107000"/>
              </a:lnSpc>
              <a:spcAft>
                <a:spcPts val="800"/>
              </a:spcAft>
            </a:pPr>
            <a:endParaRPr lang="en-US" sz="1600" spc="80" dirty="0">
              <a:solidFill>
                <a:srgbClr val="52584D"/>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4411465"/>
            </a:xfrm>
            <a:prstGeom prst="rect">
              <a:avLst/>
            </a:prstGeom>
          </p:spPr>
          <p:txBody>
            <a:bodyPr lIns="0" tIns="0" rIns="0" bIns="0" rtlCol="0" anchor="t">
              <a:spAutoFit/>
            </a:bodyPr>
            <a:lstStyle/>
            <a:p>
              <a:pPr>
                <a:lnSpc>
                  <a:spcPts val="8370"/>
                </a:lnSpc>
                <a:spcAft>
                  <a:spcPts val="600"/>
                </a:spcAft>
                <a:tabLst>
                  <a:tab pos="228600" algn="l"/>
                </a:tabLst>
              </a:pPr>
              <a:r>
                <a:rPr lang="el-GR" sz="5400" spc="150" dirty="0">
                  <a:solidFill>
                    <a:srgbClr val="FEFFF8"/>
                  </a:solidFill>
                  <a:latin typeface="Glacial Indifference Bold"/>
                </a:rPr>
                <a:t>ΗΛΕΚΤΡΟΛΟΓΙΚΕΣ ΕΝΝΟΙΕΣ</a:t>
              </a:r>
              <a:endParaRPr lang="es-ES" sz="5400" spc="150" dirty="0">
                <a:solidFill>
                  <a:srgbClr val="FEFFF8"/>
                </a:solidFill>
                <a:latin typeface="Glacial Indifference Bold"/>
              </a:endParaRP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800100"/>
            <a:ext cx="7114272" cy="7920117"/>
          </a:xfrm>
          <a:prstGeom prst="rect">
            <a:avLst/>
          </a:prstGeom>
        </p:spPr>
        <p:txBody>
          <a:bodyPr wrap="square" lIns="0" tIns="0" rIns="0" bIns="0" rtlCol="0" anchor="t">
            <a:spAutoFit/>
          </a:bodyPr>
          <a:lstStyle/>
          <a:p>
            <a:pPr algn="just">
              <a:lnSpc>
                <a:spcPct val="150000"/>
              </a:lnSpc>
              <a:spcAft>
                <a:spcPts val="600"/>
              </a:spcAft>
            </a:pPr>
            <a:r>
              <a:rPr lang="el-GR" sz="2200" kern="1000" dirty="0">
                <a:solidFill>
                  <a:srgbClr val="456A2C"/>
                </a:solidFill>
                <a:latin typeface="Gabriel Indifference"/>
                <a:ea typeface="Calibri"/>
                <a:cs typeface="Times New Roman"/>
              </a:rPr>
              <a:t>Η πηγή της ηλεκτρικής ενέργειας είναι οι σταθμοί παραγωγής ηλεκτρικής ενέργειας, όπου μπορούμε να βρούμε τις γεννήτριες εναλλασσόμενου ρεύματος. Η ένταση της ενέργειας αυξάνεται σε μετασχηματιστές ανύψωσης τάσης και μεταφέρεται μέσω των γραμμών μετάδοσης. Όταν η ενέργεια φτάσει κοντά στα μέρη κατανάλωσης, η τάση της ενέργειας μειώνεται, αφού φτάνει στο πρωτεύον δίκτυο διανομής. Όταν φτάσει στο σημείο χρήσης, η τάση πρέπει να ρυθμιστεί στον μετασχηματιστή μείωσης σύμφωνα με την τάση του οικιακού ρεύματος.</a:t>
            </a:r>
          </a:p>
          <a:p>
            <a:pPr marR="17780" algn="just">
              <a:lnSpc>
                <a:spcPts val="3359"/>
              </a:lnSpc>
              <a:spcAft>
                <a:spcPts val="600"/>
              </a:spcAft>
              <a:buClr>
                <a:srgbClr val="385623"/>
              </a:buClr>
              <a:buSzPts val="2400"/>
            </a:pPr>
            <a:endParaRPr lang="en-GB" sz="2200" spc="120" dirty="0">
              <a:solidFill>
                <a:srgbClr val="456A2C"/>
              </a:solidFill>
              <a:latin typeface="Gabriel Indifference"/>
            </a:endParaRPr>
          </a:p>
          <a:p>
            <a:pPr>
              <a:lnSpc>
                <a:spcPts val="3359"/>
              </a:lnSpc>
            </a:pPr>
            <a:endParaRPr lang="es-ES" sz="2200" kern="1000" dirty="0">
              <a:effectLst/>
              <a:latin typeface="Gabriel Indifference"/>
              <a:ea typeface="Calibri" panose="020F0502020204030204" pitchFamily="34" charset="0"/>
              <a:cs typeface="Angsana New" panose="02020603050405020304" pitchFamily="18" charset="-34"/>
            </a:endParaRPr>
          </a:p>
          <a:p>
            <a:pPr>
              <a:lnSpc>
                <a:spcPts val="3359"/>
              </a:lnSpc>
            </a:pPr>
            <a:endParaRPr lang="es-ES" sz="2200" kern="1000" dirty="0">
              <a:effectLst/>
              <a:latin typeface="Gabriel Indifference"/>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pic>
        <p:nvPicPr>
          <p:cNvPr id="16" name="Imagen 15">
            <a:extLst>
              <a:ext uri="{FF2B5EF4-FFF2-40B4-BE49-F238E27FC236}">
                <a16:creationId xmlns:a16="http://schemas.microsoft.com/office/drawing/2014/main" id="{C2E765E1-4B87-4AF8-A150-50C7A9239D24}"/>
              </a:ext>
            </a:extLst>
          </p:cNvPr>
          <p:cNvPicPr/>
          <p:nvPr/>
        </p:nvPicPr>
        <p:blipFill>
          <a:blip r:embed="rId2" cstate="print"/>
          <a:stretch>
            <a:fillRect/>
          </a:stretch>
        </p:blipFill>
        <p:spPr>
          <a:xfrm>
            <a:off x="10145028" y="6476146"/>
            <a:ext cx="7114272" cy="2705954"/>
          </a:xfrm>
          <a:prstGeom prst="rect">
            <a:avLst/>
          </a:prstGeom>
        </p:spPr>
      </p:pic>
      <p:sp>
        <p:nvSpPr>
          <p:cNvPr id="17" name="TextBox 5">
            <a:extLst>
              <a:ext uri="{FF2B5EF4-FFF2-40B4-BE49-F238E27FC236}">
                <a16:creationId xmlns:a16="http://schemas.microsoft.com/office/drawing/2014/main" id="{FEC8BB4A-C080-4B15-BB91-FB24C6579F46}"/>
              </a:ext>
            </a:extLst>
          </p:cNvPr>
          <p:cNvSpPr txBox="1"/>
          <p:nvPr/>
        </p:nvSpPr>
        <p:spPr>
          <a:xfrm>
            <a:off x="9677400" y="9410700"/>
            <a:ext cx="8255440" cy="822533"/>
          </a:xfrm>
          <a:prstGeom prst="rect">
            <a:avLst/>
          </a:prstGeom>
        </p:spPr>
        <p:txBody>
          <a:bodyPr wrap="square" lIns="0" tIns="0" rIns="0" bIns="0" rtlCol="0" anchor="t">
            <a:spAutoFit/>
          </a:bodyPr>
          <a:lstStyle/>
          <a:p>
            <a:pPr>
              <a:lnSpc>
                <a:spcPts val="2240"/>
              </a:lnSpc>
            </a:pPr>
            <a:r>
              <a:rPr lang="el-GR" sz="1600" spc="80" dirty="0">
                <a:solidFill>
                  <a:srgbClr val="52584D"/>
                </a:solidFill>
                <a:latin typeface="Glacial Indifference"/>
              </a:rPr>
              <a:t>ΜΑΘΗΜΑ </a:t>
            </a:r>
            <a:r>
              <a:rPr lang="en-US" sz="1600" spc="80" dirty="0">
                <a:solidFill>
                  <a:srgbClr val="52584D"/>
                </a:solidFill>
                <a:latin typeface="Glacial Indifference"/>
              </a:rPr>
              <a:t>4:</a:t>
            </a:r>
            <a:r>
              <a:rPr lang="el-GR" sz="1600" spc="80" dirty="0">
                <a:solidFill>
                  <a:srgbClr val="52584D"/>
                </a:solidFill>
              </a:rPr>
              <a:t>Θέρμανση, κλιματισμός, φωτισμός, συστήματα τεχνολογιών πληροφορίας και επικοινωνιών και οι εφαρμογές τους στα σύγχρονα κτήρια.</a:t>
            </a:r>
            <a:endParaRPr lang="en-U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9"/>
          <p:cNvGrpSpPr/>
          <p:nvPr/>
        </p:nvGrpSpPr>
        <p:grpSpPr>
          <a:xfrm>
            <a:off x="1028700" y="-313966"/>
            <a:ext cx="8385423" cy="3263399"/>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53081" y="388053"/>
              <a:ext cx="11074399" cy="3528143"/>
            </a:xfrm>
            <a:prstGeom prst="rect">
              <a:avLst/>
            </a:prstGeom>
            <a:grpFill/>
          </p:spPr>
          <p:txBody>
            <a:bodyPr wrap="square" lIns="0" tIns="0" rIns="0" bIns="0" rtlCol="0" anchor="t">
              <a:spAutoFit/>
            </a:bodyPr>
            <a:lstStyle/>
            <a:p>
              <a:pPr algn="l">
                <a:lnSpc>
                  <a:spcPts val="8370"/>
                </a:lnSpc>
              </a:pPr>
              <a:r>
                <a:rPr lang="el-GR" sz="6200" b="1" spc="310" dirty="0">
                  <a:solidFill>
                    <a:srgbClr val="FEFFF8"/>
                  </a:solidFill>
                  <a:latin typeface="League Spartan"/>
                </a:rPr>
                <a:t>Μέρη της ηλεκτρικής εγκατάστασης</a:t>
              </a:r>
              <a:endParaRPr lang="en-US" sz="6200" b="1" spc="310" dirty="0">
                <a:solidFill>
                  <a:srgbClr val="FEFFF8"/>
                </a:solidFill>
                <a:latin typeface="League Spartan"/>
              </a:endParaRPr>
            </a:p>
          </p:txBody>
        </p:sp>
      </p:grpSp>
      <p:sp>
        <p:nvSpPr>
          <p:cNvPr id="14" name="AutoShape 14"/>
          <p:cNvSpPr/>
          <p:nvPr/>
        </p:nvSpPr>
        <p:spPr>
          <a:xfrm>
            <a:off x="1028700" y="9105900"/>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10150628" y="794336"/>
            <a:ext cx="7607740" cy="6104235"/>
          </a:xfrm>
          <a:prstGeom prst="rect">
            <a:avLst/>
          </a:prstGeom>
        </p:spPr>
        <p:txBody>
          <a:bodyPr lIns="0" tIns="0" rIns="0" bIns="0" rtlCol="0" anchor="t">
            <a:spAutoFit/>
          </a:bodyPr>
          <a:lstStyle/>
          <a:p>
            <a:pPr marL="342900" indent="-342900" algn="l">
              <a:lnSpc>
                <a:spcPts val="3359"/>
              </a:lnSpc>
              <a:buFont typeface="Arial" panose="020B0604020202020204" pitchFamily="34" charset="0"/>
              <a:buChar char="•"/>
            </a:pPr>
            <a:r>
              <a:rPr lang="el-GR" sz="2400" b="1" spc="120" dirty="0">
                <a:solidFill>
                  <a:srgbClr val="456A2C"/>
                </a:solidFill>
                <a:latin typeface="Glacial Indifference"/>
              </a:rPr>
              <a:t>Γραμμή τροφοδοσίας</a:t>
            </a:r>
            <a:endParaRPr lang="en-GB" sz="2400" b="1" spc="120" dirty="0">
              <a:solidFill>
                <a:srgbClr val="456A2C"/>
              </a:solidFill>
              <a:latin typeface="Glacial Indifference"/>
            </a:endParaRPr>
          </a:p>
          <a:p>
            <a:pPr marL="342900" indent="-342900" algn="l">
              <a:lnSpc>
                <a:spcPts val="3359"/>
              </a:lnSpc>
              <a:buFont typeface="Arial" panose="020B0604020202020204" pitchFamily="34" charset="0"/>
              <a:buChar char="•"/>
            </a:pPr>
            <a:endParaRPr lang="en-GB" sz="2400" b="1" spc="120" dirty="0">
              <a:solidFill>
                <a:srgbClr val="456A2C"/>
              </a:solidFill>
              <a:latin typeface="Glacial Indifference"/>
            </a:endParaRPr>
          </a:p>
          <a:p>
            <a:pPr marL="342900" indent="-342900" algn="l">
              <a:lnSpc>
                <a:spcPts val="3359"/>
              </a:lnSpc>
              <a:buFont typeface="Arial" panose="020B0604020202020204" pitchFamily="34" charset="0"/>
              <a:buChar char="•"/>
            </a:pPr>
            <a:r>
              <a:rPr lang="el-GR" sz="2400" b="1" spc="120" dirty="0">
                <a:solidFill>
                  <a:srgbClr val="456A2C"/>
                </a:solidFill>
                <a:latin typeface="Glacial Indifference"/>
              </a:rPr>
              <a:t>Εγκαταστάσεις σύνδεσης</a:t>
            </a:r>
            <a:r>
              <a:rPr lang="en-GB" sz="2400" b="1" spc="120" dirty="0">
                <a:solidFill>
                  <a:srgbClr val="456A2C"/>
                </a:solidFill>
                <a:latin typeface="Glacial Indifference"/>
              </a:rPr>
              <a:t>:</a:t>
            </a:r>
          </a:p>
          <a:p>
            <a:pPr marL="800100" lvl="1" indent="-342900">
              <a:lnSpc>
                <a:spcPts val="3359"/>
              </a:lnSpc>
              <a:buFont typeface="Wingdings" panose="05000000000000000000" pitchFamily="2" charset="2"/>
              <a:buChar char="§"/>
            </a:pPr>
            <a:r>
              <a:rPr lang="el-GR" sz="2400" spc="120" dirty="0">
                <a:solidFill>
                  <a:srgbClr val="456A2C"/>
                </a:solidFill>
                <a:latin typeface="Glacial Indifference"/>
              </a:rPr>
              <a:t>Ηλεκτρολογικό κουτί προστασίας</a:t>
            </a:r>
            <a:endParaRPr lang="en-GB" sz="2400" spc="120" dirty="0">
              <a:solidFill>
                <a:srgbClr val="456A2C"/>
              </a:solidFill>
              <a:latin typeface="Glacial Indifference"/>
            </a:endParaRPr>
          </a:p>
          <a:p>
            <a:pPr marL="800100" lvl="1" indent="-342900">
              <a:lnSpc>
                <a:spcPts val="3359"/>
              </a:lnSpc>
              <a:buFont typeface="Wingdings" panose="05000000000000000000" pitchFamily="2" charset="2"/>
              <a:buChar char="§"/>
            </a:pPr>
            <a:r>
              <a:rPr lang="el-GR" sz="2400" spc="120" dirty="0">
                <a:solidFill>
                  <a:srgbClr val="456A2C"/>
                </a:solidFill>
                <a:latin typeface="Glacial Indifference"/>
              </a:rPr>
              <a:t>Γεννήτρια  ρεύματος</a:t>
            </a:r>
            <a:endParaRPr lang="en-GB" sz="2400" spc="120" dirty="0">
              <a:solidFill>
                <a:srgbClr val="456A2C"/>
              </a:solidFill>
              <a:latin typeface="Glacial Indifference"/>
            </a:endParaRPr>
          </a:p>
          <a:p>
            <a:pPr lvl="1">
              <a:lnSpc>
                <a:spcPts val="3359"/>
              </a:lnSpc>
            </a:pPr>
            <a:r>
              <a:rPr lang="en-GB" sz="2400" spc="120" dirty="0">
                <a:solidFill>
                  <a:srgbClr val="456A2C"/>
                </a:solidFill>
                <a:latin typeface="Glacial Indifference"/>
              </a:rPr>
              <a:t>-- </a:t>
            </a:r>
            <a:r>
              <a:rPr lang="el-GR" sz="2400" spc="120" dirty="0">
                <a:solidFill>
                  <a:srgbClr val="456A2C"/>
                </a:solidFill>
                <a:latin typeface="Glacial Indifference"/>
              </a:rPr>
              <a:t>Γενικός διακόπτης </a:t>
            </a:r>
            <a:r>
              <a:rPr lang="en-GB" sz="2400" spc="120" dirty="0">
                <a:solidFill>
                  <a:srgbClr val="456A2C"/>
                </a:solidFill>
                <a:latin typeface="Glacial Indifference"/>
              </a:rPr>
              <a:t>--</a:t>
            </a:r>
          </a:p>
          <a:p>
            <a:pPr marL="800100" lvl="1" indent="-342900">
              <a:lnSpc>
                <a:spcPts val="3359"/>
              </a:lnSpc>
              <a:buFont typeface="Wingdings" panose="05000000000000000000" pitchFamily="2" charset="2"/>
              <a:buChar char="§"/>
            </a:pPr>
            <a:r>
              <a:rPr lang="el-GR" sz="2400" spc="120" dirty="0">
                <a:solidFill>
                  <a:srgbClr val="456A2C"/>
                </a:solidFill>
                <a:latin typeface="Glacial Indifference"/>
              </a:rPr>
              <a:t>Μετρητές</a:t>
            </a:r>
            <a:endParaRPr lang="en-GB" sz="2400" spc="120" dirty="0">
              <a:solidFill>
                <a:srgbClr val="456A2C"/>
              </a:solidFill>
              <a:latin typeface="Glacial Indifference"/>
            </a:endParaRPr>
          </a:p>
          <a:p>
            <a:pPr marL="800100" lvl="1" indent="-342900">
              <a:lnSpc>
                <a:spcPts val="3359"/>
              </a:lnSpc>
              <a:buFont typeface="Wingdings" panose="05000000000000000000" pitchFamily="2" charset="2"/>
              <a:buChar char="§"/>
            </a:pPr>
            <a:r>
              <a:rPr lang="el-GR" sz="2400" spc="120" dirty="0">
                <a:solidFill>
                  <a:srgbClr val="456A2C"/>
                </a:solidFill>
                <a:latin typeface="Glacial Indifference"/>
              </a:rPr>
              <a:t>Μεμονωμένη γραμμή</a:t>
            </a:r>
            <a:endParaRPr lang="en-GB" sz="2400" spc="120" dirty="0">
              <a:solidFill>
                <a:srgbClr val="456A2C"/>
              </a:solidFill>
              <a:latin typeface="Glacial Indifference"/>
            </a:endParaRPr>
          </a:p>
          <a:p>
            <a:pPr marL="800100" lvl="1" indent="-342900">
              <a:lnSpc>
                <a:spcPts val="3359"/>
              </a:lnSpc>
              <a:buFont typeface="Wingdings" panose="05000000000000000000" pitchFamily="2" charset="2"/>
              <a:buChar char="§"/>
            </a:pPr>
            <a:r>
              <a:rPr lang="el-GR" sz="2400" spc="120" dirty="0">
                <a:solidFill>
                  <a:srgbClr val="456A2C"/>
                </a:solidFill>
                <a:latin typeface="Glacial Indifference"/>
              </a:rPr>
              <a:t>Κουτί για διακόπτη ισχύος</a:t>
            </a:r>
            <a:endParaRPr lang="en-GB" sz="2400" spc="120" dirty="0">
              <a:solidFill>
                <a:srgbClr val="456A2C"/>
              </a:solidFill>
              <a:latin typeface="Glacial Indifference"/>
            </a:endParaRPr>
          </a:p>
          <a:p>
            <a:pPr marL="800100" lvl="1" indent="-342900">
              <a:lnSpc>
                <a:spcPts val="3359"/>
              </a:lnSpc>
              <a:buFont typeface="Wingdings" panose="05000000000000000000" pitchFamily="2" charset="2"/>
              <a:buChar char="§"/>
            </a:pPr>
            <a:r>
              <a:rPr lang="el-GR" sz="2400" dirty="0">
                <a:solidFill>
                  <a:srgbClr val="456A2C"/>
                </a:solidFill>
                <a:latin typeface="Glacial Indifference"/>
              </a:rPr>
              <a:t>Γενικές συσκευές ελέγχου και προστασίας</a:t>
            </a:r>
          </a:p>
          <a:p>
            <a:pPr marL="800100" lvl="1" indent="-342900">
              <a:lnSpc>
                <a:spcPts val="3359"/>
              </a:lnSpc>
              <a:buFont typeface="Wingdings" panose="05000000000000000000" pitchFamily="2" charset="2"/>
              <a:buChar char="§"/>
            </a:pPr>
            <a:endParaRPr lang="en-GB" sz="2400" spc="120" dirty="0">
              <a:solidFill>
                <a:srgbClr val="456A2C"/>
              </a:solidFill>
              <a:latin typeface="Glacial Indifference"/>
            </a:endParaRPr>
          </a:p>
          <a:p>
            <a:pPr marL="342900" indent="-342900" algn="l">
              <a:lnSpc>
                <a:spcPts val="3359"/>
              </a:lnSpc>
              <a:buFont typeface="Arial" panose="020B0604020202020204" pitchFamily="34" charset="0"/>
              <a:buChar char="•"/>
            </a:pPr>
            <a:endParaRPr lang="en-GB" sz="2400" b="1" spc="120" dirty="0">
              <a:solidFill>
                <a:srgbClr val="456A2C"/>
              </a:solidFill>
              <a:latin typeface="Glacial Indifference"/>
            </a:endParaRPr>
          </a:p>
          <a:p>
            <a:pPr marL="342900" indent="-342900" algn="l">
              <a:lnSpc>
                <a:spcPts val="3359"/>
              </a:lnSpc>
              <a:buFont typeface="Arial" panose="020B0604020202020204" pitchFamily="34" charset="0"/>
              <a:buChar char="•"/>
            </a:pPr>
            <a:r>
              <a:rPr lang="el-GR" sz="2400" b="1" spc="120" dirty="0">
                <a:solidFill>
                  <a:srgbClr val="456A2C"/>
                </a:solidFill>
                <a:latin typeface="Glacial Indifference"/>
              </a:rPr>
              <a:t>Εσωτερική εγκατάσταση</a:t>
            </a:r>
            <a:endParaRPr lang="en-GB" sz="2400" b="1" spc="120" dirty="0">
              <a:solidFill>
                <a:srgbClr val="456A2C"/>
              </a:solidFill>
              <a:latin typeface="Glacial Indifference"/>
            </a:endParaRPr>
          </a:p>
          <a:p>
            <a:pPr marL="800100" lvl="1" indent="-342900">
              <a:lnSpc>
                <a:spcPts val="3359"/>
              </a:lnSpc>
              <a:buFont typeface="Wingdings" panose="05000000000000000000" pitchFamily="2" charset="2"/>
              <a:buChar char="§"/>
            </a:pPr>
            <a:r>
              <a:rPr lang="el-GR" sz="2400" spc="120" dirty="0">
                <a:solidFill>
                  <a:srgbClr val="456A2C"/>
                </a:solidFill>
                <a:latin typeface="Glacial Indifference"/>
              </a:rPr>
              <a:t>Εσωτερική εγκατάσταση</a:t>
            </a:r>
            <a:r>
              <a:rPr lang="en-GB" sz="2400" b="1" spc="120" dirty="0">
                <a:solidFill>
                  <a:srgbClr val="456A2C"/>
                </a:solidFill>
                <a:latin typeface="Glacial Indifference"/>
              </a:rPr>
              <a:t>.</a:t>
            </a:r>
          </a:p>
        </p:txBody>
      </p:sp>
      <p:pic>
        <p:nvPicPr>
          <p:cNvPr id="25" name="Imagen 9">
            <a:extLst>
              <a:ext uri="{FF2B5EF4-FFF2-40B4-BE49-F238E27FC236}">
                <a16:creationId xmlns:a16="http://schemas.microsoft.com/office/drawing/2014/main" id="{BCFCFC6B-4961-4E8A-83FE-D1F2444985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8647" y="3764143"/>
            <a:ext cx="8388721" cy="485301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5">
            <a:extLst>
              <a:ext uri="{FF2B5EF4-FFF2-40B4-BE49-F238E27FC236}">
                <a16:creationId xmlns:a16="http://schemas.microsoft.com/office/drawing/2014/main" id="{DDDA96A1-4A33-44A6-B72F-59B203BCD51E}"/>
              </a:ext>
            </a:extLst>
          </p:cNvPr>
          <p:cNvSpPr txBox="1"/>
          <p:nvPr/>
        </p:nvSpPr>
        <p:spPr>
          <a:xfrm>
            <a:off x="9651560" y="9334500"/>
            <a:ext cx="8255440" cy="822533"/>
          </a:xfrm>
          <a:prstGeom prst="rect">
            <a:avLst/>
          </a:prstGeom>
        </p:spPr>
        <p:txBody>
          <a:bodyPr wrap="square" lIns="0" tIns="0" rIns="0" bIns="0" rtlCol="0" anchor="t">
            <a:spAutoFit/>
          </a:bodyPr>
          <a:lstStyle/>
          <a:p>
            <a:pPr>
              <a:lnSpc>
                <a:spcPts val="2240"/>
              </a:lnSpc>
            </a:pPr>
            <a:r>
              <a:rPr lang="el-GR" sz="1600" spc="80" dirty="0">
                <a:solidFill>
                  <a:srgbClr val="52584D"/>
                </a:solidFill>
                <a:latin typeface="Glacial Indifference"/>
              </a:rPr>
              <a:t>ΜΑΘΗΜΑ </a:t>
            </a:r>
            <a:r>
              <a:rPr lang="en-US" sz="1600" spc="80" dirty="0">
                <a:solidFill>
                  <a:srgbClr val="52584D"/>
                </a:solidFill>
                <a:latin typeface="Glacial Indifference"/>
              </a:rPr>
              <a:t>4:</a:t>
            </a:r>
            <a:r>
              <a:rPr lang="el-GR" sz="1600" spc="80" dirty="0">
                <a:solidFill>
                  <a:srgbClr val="52584D"/>
                </a:solidFill>
              </a:rPr>
              <a:t>Θέρμανση, κλιματισμός, φωτισμός, συστήματα τεχνολογιών πληροφορίας και επικοινωνιών και οι εφαρμογές τους στα σύγχρονα κτήρια.</a:t>
            </a:r>
            <a:endParaRPr lang="en-U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105900"/>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4411465"/>
            </a:xfrm>
            <a:prstGeom prst="rect">
              <a:avLst/>
            </a:prstGeom>
          </p:spPr>
          <p:txBody>
            <a:bodyPr lIns="0" tIns="0" rIns="0" bIns="0" rtlCol="0" anchor="t">
              <a:spAutoFit/>
            </a:bodyPr>
            <a:lstStyle/>
            <a:p>
              <a:pPr>
                <a:lnSpc>
                  <a:spcPts val="8370"/>
                </a:lnSpc>
                <a:spcAft>
                  <a:spcPts val="600"/>
                </a:spcAft>
                <a:tabLst>
                  <a:tab pos="228600" algn="l"/>
                </a:tabLst>
              </a:pPr>
              <a:r>
                <a:rPr lang="el-GR" sz="5400" spc="150" dirty="0">
                  <a:solidFill>
                    <a:srgbClr val="FEFFF8"/>
                  </a:solidFill>
                  <a:latin typeface="Glacial Indifference Bold"/>
                </a:rPr>
                <a:t>ΑΕΡΙΣΜΟΣ ΚΑΙ ΚΛΙΜΑΤΙΣΜΟΣ</a:t>
              </a:r>
              <a:endParaRPr lang="es-ES" sz="5400" spc="150" dirty="0">
                <a:solidFill>
                  <a:srgbClr val="FEFFF8"/>
                </a:solidFill>
                <a:latin typeface="Glacial Indifference Bold"/>
              </a:endParaRP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5</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9694962"/>
          </a:xfrm>
          <a:prstGeom prst="rect">
            <a:avLst/>
          </a:prstGeom>
        </p:spPr>
        <p:txBody>
          <a:bodyPr lIns="0" tIns="0" rIns="0" bIns="0" rtlCol="0" anchor="t">
            <a:spAutoFit/>
          </a:bodyPr>
          <a:lstStyle/>
          <a:p>
            <a:pPr algn="just">
              <a:lnSpc>
                <a:spcPts val="3359"/>
              </a:lnSpc>
              <a:spcAft>
                <a:spcPts val="600"/>
              </a:spcAft>
            </a:pPr>
            <a:r>
              <a:rPr lang="el-GR" sz="2400" b="1" spc="120" dirty="0">
                <a:solidFill>
                  <a:srgbClr val="456A2C"/>
                </a:solidFill>
                <a:latin typeface="Glacial Indifference"/>
              </a:rPr>
              <a:t>Αερισμός</a:t>
            </a:r>
            <a:endParaRPr lang="en-GB" sz="2400" b="1" spc="120" dirty="0">
              <a:solidFill>
                <a:srgbClr val="456A2C"/>
              </a:solidFill>
              <a:latin typeface="Glacial Indifference"/>
            </a:endParaRPr>
          </a:p>
          <a:p>
            <a:pPr algn="just">
              <a:lnSpc>
                <a:spcPts val="3359"/>
              </a:lnSpc>
              <a:spcAft>
                <a:spcPts val="600"/>
              </a:spcAft>
            </a:pPr>
            <a:r>
              <a:rPr lang="el-GR" sz="2400" dirty="0">
                <a:solidFill>
                  <a:srgbClr val="456A2C"/>
                </a:solidFill>
                <a:latin typeface="Glacial Indifference"/>
              </a:rPr>
              <a:t>Ο αερισμός είναι ένας απαραίτητος μηχανισμός για την ανανέωση του εσωτερικού αέρα, αλλά έχει επίσης θετικά αποτελέσματα στις θερμικές συνθήκες των εγκαταστάσεων.</a:t>
            </a:r>
            <a:r>
              <a:rPr lang="el-GR" sz="2400" kern="1000" dirty="0">
                <a:latin typeface="Verdana"/>
                <a:ea typeface="Calibri"/>
                <a:cs typeface="Times New Roman"/>
              </a:rPr>
              <a:t> </a:t>
            </a:r>
            <a:r>
              <a:rPr lang="el-GR" sz="2400" kern="1000" dirty="0">
                <a:solidFill>
                  <a:srgbClr val="456A2C"/>
                </a:solidFill>
                <a:latin typeface="Glacial Indifference"/>
                <a:ea typeface="Calibri"/>
                <a:cs typeface="Times New Roman"/>
              </a:rPr>
              <a:t>Η κατοικία πρέπει να έχει ένα γενικό σύστημα αερισμού που μπορεί να είναι υβριδικό ή μηχανικό.</a:t>
            </a:r>
            <a:endParaRPr lang="en-GB" sz="2400" spc="120" dirty="0">
              <a:solidFill>
                <a:srgbClr val="456A2C"/>
              </a:solidFill>
              <a:latin typeface="Glacial Indifference"/>
            </a:endParaRPr>
          </a:p>
          <a:p>
            <a:pPr algn="just">
              <a:lnSpc>
                <a:spcPts val="3359"/>
              </a:lnSpc>
              <a:spcAft>
                <a:spcPts val="600"/>
              </a:spcAft>
            </a:pPr>
            <a:endParaRPr lang="en-GB" sz="2400" b="1" spc="120" dirty="0">
              <a:solidFill>
                <a:srgbClr val="456A2C"/>
              </a:solidFill>
              <a:latin typeface="Glacial Indifference"/>
            </a:endParaRPr>
          </a:p>
          <a:p>
            <a:pPr algn="just">
              <a:lnSpc>
                <a:spcPts val="3359"/>
              </a:lnSpc>
              <a:spcAft>
                <a:spcPts val="600"/>
              </a:spcAft>
            </a:pPr>
            <a:r>
              <a:rPr lang="el-GR" sz="2400" b="1" spc="120" dirty="0">
                <a:solidFill>
                  <a:srgbClr val="456A2C"/>
                </a:solidFill>
                <a:latin typeface="Glacial Indifference"/>
              </a:rPr>
              <a:t>Κλιματισμός</a:t>
            </a:r>
            <a:endParaRPr lang="en-GB" sz="2400" b="1" spc="120" dirty="0">
              <a:solidFill>
                <a:srgbClr val="456A2C"/>
              </a:solidFill>
              <a:latin typeface="Glacial Indifference"/>
            </a:endParaRPr>
          </a:p>
          <a:p>
            <a:pPr algn="just">
              <a:lnSpc>
                <a:spcPts val="3359"/>
              </a:lnSpc>
              <a:spcAft>
                <a:spcPts val="600"/>
              </a:spcAft>
            </a:pPr>
            <a:r>
              <a:rPr lang="el-GR" sz="2400" dirty="0">
                <a:solidFill>
                  <a:srgbClr val="456A2C"/>
                </a:solidFill>
                <a:latin typeface="Glacial Indifference"/>
              </a:rPr>
              <a:t>Ο κλιματισμός πρέπει να είναι σε θέση να διατηρεί τα επίπεδα άνεσης που απαιτεί ο χρήστης, λαμβάνοντας υπόψη ότι</a:t>
            </a:r>
            <a:r>
              <a:rPr lang="en-US" sz="2400" dirty="0">
                <a:solidFill>
                  <a:srgbClr val="456A2C"/>
                </a:solidFill>
                <a:latin typeface="Glacial Indifference"/>
              </a:rPr>
              <a:t> </a:t>
            </a:r>
            <a:r>
              <a:rPr lang="el-GR" sz="2400" dirty="0">
                <a:solidFill>
                  <a:srgbClr val="456A2C"/>
                </a:solidFill>
                <a:latin typeface="Glacial Indifference"/>
              </a:rPr>
              <a:t>οι συνθήκες θα είναι διαφορετικές το καλοκαίρι ή τον χειμώνα. Για την παραγωγή σταθερής ροής ψυχρού υγρού υπάρχουν δύο πιθανές μέθοδοι: η συμπίεση και η απορρόφηση. Οι πιο συνηθισμένοι είναι οι μηχανισμοί συμπίεσης που βασίζονται στον ανεστραμμένο κύκλο </a:t>
            </a:r>
            <a:r>
              <a:rPr lang="el-GR" sz="2400" dirty="0" err="1">
                <a:solidFill>
                  <a:srgbClr val="456A2C"/>
                </a:solidFill>
                <a:latin typeface="Glacial Indifference"/>
              </a:rPr>
              <a:t>Carnot</a:t>
            </a:r>
            <a:r>
              <a:rPr lang="el-GR" sz="2400" dirty="0">
                <a:solidFill>
                  <a:srgbClr val="456A2C"/>
                </a:solidFill>
                <a:latin typeface="Glacial Indifference"/>
              </a:rPr>
              <a:t>.</a:t>
            </a:r>
          </a:p>
          <a:p>
            <a:pPr algn="just">
              <a:lnSpc>
                <a:spcPts val="3359"/>
              </a:lnSpc>
              <a:spcAft>
                <a:spcPts val="600"/>
              </a:spcAft>
            </a:pPr>
            <a:endParaRPr lang="en-GB" sz="2400" spc="120" dirty="0">
              <a:solidFill>
                <a:srgbClr val="456A2C"/>
              </a:solidFill>
              <a:latin typeface="Glacial Indifference"/>
            </a:endParaRPr>
          </a:p>
          <a:p>
            <a:pPr algn="just">
              <a:lnSpc>
                <a:spcPts val="3359"/>
              </a:lnSpc>
              <a:spcAft>
                <a:spcPts val="600"/>
              </a:spcAft>
            </a:pPr>
            <a:endParaRPr lang="es-ES" sz="2400" spc="120" dirty="0">
              <a:solidFill>
                <a:srgbClr val="456A2C"/>
              </a:solidFill>
              <a:latin typeface="Glacial Indifference"/>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pic>
        <p:nvPicPr>
          <p:cNvPr id="17" name="Picture 10" descr="Ventilation Icons - Download Free Vector Icons | Noun Project">
            <a:extLst>
              <a:ext uri="{FF2B5EF4-FFF2-40B4-BE49-F238E27FC236}">
                <a16:creationId xmlns:a16="http://schemas.microsoft.com/office/drawing/2014/main" id="{51170042-0A57-4B10-8160-0B390B56D37E}"/>
              </a:ext>
            </a:extLst>
          </p:cNvPr>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73809" y="4695923"/>
            <a:ext cx="4045788" cy="404578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5">
            <a:extLst>
              <a:ext uri="{FF2B5EF4-FFF2-40B4-BE49-F238E27FC236}">
                <a16:creationId xmlns:a16="http://schemas.microsoft.com/office/drawing/2014/main" id="{A60966F1-6276-42DD-9FE7-576690E56928}"/>
              </a:ext>
            </a:extLst>
          </p:cNvPr>
          <p:cNvSpPr txBox="1"/>
          <p:nvPr/>
        </p:nvSpPr>
        <p:spPr>
          <a:xfrm>
            <a:off x="9651560" y="9226170"/>
            <a:ext cx="8255440" cy="1253869"/>
          </a:xfrm>
          <a:prstGeom prst="rect">
            <a:avLst/>
          </a:prstGeom>
        </p:spPr>
        <p:txBody>
          <a:bodyPr wrap="square" lIns="0" tIns="0" rIns="0" bIns="0" rtlCol="0" anchor="t">
            <a:spAutoFit/>
          </a:bodyPr>
          <a:lstStyle/>
          <a:p>
            <a:pPr marR="17780">
              <a:lnSpc>
                <a:spcPct val="107000"/>
              </a:lnSpc>
              <a:spcAft>
                <a:spcPts val="800"/>
              </a:spcAft>
            </a:pPr>
            <a:r>
              <a:rPr lang="el-GR" sz="1600" spc="80" dirty="0">
                <a:solidFill>
                  <a:srgbClr val="52584D"/>
                </a:solidFill>
                <a:latin typeface="Glacial Indifference"/>
              </a:rPr>
              <a:t>ΜΑΘΗΜΑ </a:t>
            </a:r>
            <a:r>
              <a:rPr lang="en-US" sz="1600" spc="80" dirty="0">
                <a:solidFill>
                  <a:srgbClr val="52584D"/>
                </a:solidFill>
                <a:latin typeface="Glacial Indifference"/>
              </a:rPr>
              <a:t>4:</a:t>
            </a:r>
            <a:r>
              <a:rPr lang="el-GR" sz="1600" spc="80" dirty="0">
                <a:solidFill>
                  <a:srgbClr val="52584D"/>
                </a:solidFill>
              </a:rPr>
              <a:t>Θέρμανση, κλιματισμός, φωτισμός, συστήματα τεχνολογιών πληροφορίας και επικοινωνιών και οι εφαρμογές τους στα σύγχρονα κτήρια.</a:t>
            </a:r>
            <a:endParaRPr lang="en-US" sz="1600" spc="80" dirty="0">
              <a:solidFill>
                <a:srgbClr val="52584D"/>
              </a:solidFill>
              <a:latin typeface="Glacial Indifference"/>
            </a:endParaRPr>
          </a:p>
          <a:p>
            <a:pPr marR="17780">
              <a:lnSpc>
                <a:spcPct val="107000"/>
              </a:lnSpc>
              <a:spcAft>
                <a:spcPts val="800"/>
              </a:spcAft>
            </a:pPr>
            <a:r>
              <a:rPr lang="el-GR" sz="1600" spc="150" dirty="0">
                <a:solidFill>
                  <a:srgbClr val="52584D"/>
                </a:solidFill>
                <a:latin typeface="Glacial Indifference Bold"/>
              </a:rPr>
              <a:t>.</a:t>
            </a:r>
            <a:endParaRPr lang="en-US" sz="1600" spc="150" dirty="0">
              <a:solidFill>
                <a:srgbClr val="52584D"/>
              </a:solidFill>
              <a:latin typeface="Glacial Indifference Bold"/>
            </a:endParaRPr>
          </a:p>
          <a:p>
            <a:pPr algn="r">
              <a:lnSpc>
                <a:spcPts val="2240"/>
              </a:lnSpc>
            </a:pPr>
            <a:endParaRPr lang="en-US" sz="1600" spc="80" dirty="0">
              <a:solidFill>
                <a:srgbClr val="52584D"/>
              </a:solidFill>
              <a:latin typeface="Glacial Indifference"/>
            </a:endParaRPr>
          </a:p>
        </p:txBody>
      </p:sp>
    </p:spTree>
    <p:extLst>
      <p:ext uri="{BB962C8B-B14F-4D97-AF65-F5344CB8AC3E}">
        <p14:creationId xmlns:p14="http://schemas.microsoft.com/office/powerpoint/2010/main" val="1989781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838393" cy="1713668"/>
            </a:xfrm>
            <a:prstGeom prst="rect">
              <a:avLst/>
            </a:prstGeom>
            <a:grpFill/>
          </p:spPr>
          <p:txBody>
            <a:bodyPr wrap="square" lIns="0" tIns="0" rIns="0" bIns="0" rtlCol="0" anchor="t">
              <a:spAutoFit/>
            </a:bodyPr>
            <a:lstStyle/>
            <a:p>
              <a:pPr algn="l">
                <a:lnSpc>
                  <a:spcPts val="8370"/>
                </a:lnSpc>
              </a:pPr>
              <a:r>
                <a:rPr lang="el-GR" sz="6200" b="1" spc="310" dirty="0">
                  <a:solidFill>
                    <a:srgbClr val="FEFFF8"/>
                  </a:solidFill>
                  <a:latin typeface="League Spartan"/>
                </a:rPr>
                <a:t>Είδη εγκατάστασης</a:t>
              </a:r>
              <a:endParaRPr lang="en-US" sz="6200" b="1" spc="310" dirty="0">
                <a:solidFill>
                  <a:srgbClr val="FEFFF8"/>
                </a:solidFill>
                <a:latin typeface="League Spartan"/>
              </a:endParaRPr>
            </a:p>
          </p:txBody>
        </p:sp>
      </p:grpSp>
      <p:sp>
        <p:nvSpPr>
          <p:cNvPr id="14" name="AutoShape 14"/>
          <p:cNvSpPr/>
          <p:nvPr/>
        </p:nvSpPr>
        <p:spPr>
          <a:xfrm>
            <a:off x="1028700" y="9182100"/>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6</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9880505" y="114300"/>
            <a:ext cx="7607740" cy="8403326"/>
          </a:xfrm>
          <a:prstGeom prst="rect">
            <a:avLst/>
          </a:prstGeom>
        </p:spPr>
        <p:txBody>
          <a:bodyPr lIns="0" tIns="0" rIns="0" bIns="0" rtlCol="0" anchor="t">
            <a:spAutoFit/>
          </a:bodyPr>
          <a:lstStyle/>
          <a:p>
            <a:pPr marL="342900" lvl="0" indent="-342900" algn="just">
              <a:lnSpc>
                <a:spcPct val="107000"/>
              </a:lnSpc>
              <a:spcAft>
                <a:spcPts val="800"/>
              </a:spcAft>
            </a:pPr>
            <a:r>
              <a:rPr lang="en-GB" sz="2000" b="1" dirty="0">
                <a:latin typeface="Calibri" panose="020F0502020204030204" pitchFamily="34" charset="0"/>
                <a:cs typeface="Calibri" panose="020F0502020204030204" pitchFamily="34" charset="0"/>
              </a:rPr>
              <a:t> </a:t>
            </a:r>
            <a:r>
              <a:rPr lang="en-GB" sz="1900" spc="120" dirty="0">
                <a:solidFill>
                  <a:srgbClr val="456A2C"/>
                </a:solidFill>
                <a:latin typeface="Glacial Indifference"/>
              </a:rPr>
              <a:t>1. </a:t>
            </a:r>
            <a:r>
              <a:rPr lang="el-GR" sz="1900" spc="120" dirty="0">
                <a:solidFill>
                  <a:srgbClr val="456A2C"/>
                </a:solidFill>
                <a:latin typeface="Glacial Indifference"/>
              </a:rPr>
              <a:t>Σκοπός</a:t>
            </a:r>
            <a:endParaRPr lang="en-GB" sz="1900" spc="120" dirty="0">
              <a:solidFill>
                <a:srgbClr val="456A2C"/>
              </a:solidFill>
              <a:latin typeface="Glacial Indifference"/>
            </a:endParaRPr>
          </a:p>
          <a:p>
            <a:pPr algn="just">
              <a:spcAft>
                <a:spcPts val="600"/>
              </a:spcAft>
            </a:pPr>
            <a:r>
              <a:rPr lang="en-GB" sz="1900" spc="120" dirty="0">
                <a:solidFill>
                  <a:srgbClr val="456A2C"/>
                </a:solidFill>
                <a:latin typeface="Glacial Indifference"/>
              </a:rPr>
              <a:t>    - </a:t>
            </a:r>
            <a:r>
              <a:rPr lang="el-GR" sz="1900" spc="120" dirty="0">
                <a:solidFill>
                  <a:srgbClr val="456A2C"/>
                </a:solidFill>
                <a:latin typeface="Glacial Indifference"/>
              </a:rPr>
              <a:t>Βιομηχανικές</a:t>
            </a:r>
            <a:r>
              <a:rPr lang="en-GB" sz="1900" spc="120" dirty="0">
                <a:solidFill>
                  <a:srgbClr val="456A2C"/>
                </a:solidFill>
                <a:latin typeface="Glacial Indifference"/>
              </a:rPr>
              <a:t> </a:t>
            </a:r>
            <a:r>
              <a:rPr lang="el-GR" sz="1900" spc="120" dirty="0">
                <a:solidFill>
                  <a:srgbClr val="456A2C"/>
                </a:solidFill>
                <a:latin typeface="Glacial Indifference"/>
              </a:rPr>
              <a:t>διεργασίες</a:t>
            </a:r>
            <a:endParaRPr lang="en-GB" sz="1900" spc="120" dirty="0">
              <a:solidFill>
                <a:srgbClr val="456A2C"/>
              </a:solidFill>
              <a:latin typeface="Glacial Indifference"/>
            </a:endParaRPr>
          </a:p>
          <a:p>
            <a:pPr algn="just">
              <a:spcAft>
                <a:spcPts val="600"/>
              </a:spcAft>
            </a:pPr>
            <a:r>
              <a:rPr lang="en-GB" sz="1900" spc="120" dirty="0">
                <a:solidFill>
                  <a:srgbClr val="456A2C"/>
                </a:solidFill>
                <a:latin typeface="Glacial Indifference"/>
              </a:rPr>
              <a:t>    - </a:t>
            </a:r>
            <a:r>
              <a:rPr lang="el-GR" sz="1900" spc="120" dirty="0">
                <a:solidFill>
                  <a:srgbClr val="456A2C"/>
                </a:solidFill>
                <a:latin typeface="Glacial Indifference"/>
              </a:rPr>
              <a:t>Εγκατάσταση για άνεση</a:t>
            </a:r>
            <a:endParaRPr lang="en-GB" sz="1900" spc="120" dirty="0">
              <a:solidFill>
                <a:srgbClr val="456A2C"/>
              </a:solidFill>
              <a:latin typeface="Glacial Indifference"/>
            </a:endParaRPr>
          </a:p>
          <a:p>
            <a:pPr algn="just">
              <a:spcAft>
                <a:spcPts val="600"/>
              </a:spcAft>
            </a:pPr>
            <a:r>
              <a:rPr lang="en-GB" sz="1900" spc="120" dirty="0">
                <a:solidFill>
                  <a:srgbClr val="456A2C"/>
                </a:solidFill>
                <a:latin typeface="Glacial Indifference"/>
              </a:rPr>
              <a:t>2. </a:t>
            </a:r>
            <a:r>
              <a:rPr lang="el-GR" sz="1900" spc="120" dirty="0">
                <a:solidFill>
                  <a:srgbClr val="456A2C"/>
                </a:solidFill>
                <a:latin typeface="Glacial Indifference"/>
              </a:rPr>
              <a:t>Περίοδος</a:t>
            </a:r>
            <a:endParaRPr lang="en-GB" sz="1900" spc="120" dirty="0">
              <a:solidFill>
                <a:srgbClr val="456A2C"/>
              </a:solidFill>
              <a:latin typeface="Glacial Indifference"/>
            </a:endParaRPr>
          </a:p>
          <a:p>
            <a:pPr algn="just">
              <a:spcAft>
                <a:spcPts val="600"/>
              </a:spcAft>
            </a:pPr>
            <a:r>
              <a:rPr lang="en-GB" sz="1900" spc="120" dirty="0">
                <a:solidFill>
                  <a:srgbClr val="456A2C"/>
                </a:solidFill>
                <a:latin typeface="Glacial Indifference"/>
              </a:rPr>
              <a:t>    - </a:t>
            </a:r>
            <a:r>
              <a:rPr lang="el-GR" sz="1900" spc="120" dirty="0">
                <a:solidFill>
                  <a:srgbClr val="456A2C"/>
                </a:solidFill>
                <a:latin typeface="Glacial Indifference"/>
              </a:rPr>
              <a:t>Μόνο τον χειμώνα</a:t>
            </a:r>
            <a:endParaRPr lang="en-GB" sz="1900" spc="120" dirty="0">
              <a:solidFill>
                <a:srgbClr val="456A2C"/>
              </a:solidFill>
              <a:latin typeface="Glacial Indifference"/>
            </a:endParaRPr>
          </a:p>
          <a:p>
            <a:pPr algn="just">
              <a:spcAft>
                <a:spcPts val="600"/>
              </a:spcAft>
            </a:pPr>
            <a:r>
              <a:rPr lang="en-GB" sz="1900" spc="120" dirty="0">
                <a:solidFill>
                  <a:srgbClr val="456A2C"/>
                </a:solidFill>
                <a:latin typeface="Glacial Indifference"/>
              </a:rPr>
              <a:t>    - </a:t>
            </a:r>
            <a:r>
              <a:rPr lang="el-GR" sz="1900" spc="120" dirty="0">
                <a:solidFill>
                  <a:srgbClr val="456A2C"/>
                </a:solidFill>
                <a:latin typeface="Glacial Indifference"/>
              </a:rPr>
              <a:t>Μόνο το καλοκαίρι</a:t>
            </a:r>
            <a:endParaRPr lang="en-GB" sz="1900" spc="120" dirty="0">
              <a:solidFill>
                <a:srgbClr val="456A2C"/>
              </a:solidFill>
              <a:latin typeface="Glacial Indifference"/>
            </a:endParaRPr>
          </a:p>
          <a:p>
            <a:pPr algn="just">
              <a:spcAft>
                <a:spcPts val="600"/>
              </a:spcAft>
            </a:pPr>
            <a:r>
              <a:rPr lang="en-GB" sz="1900" spc="120" dirty="0">
                <a:solidFill>
                  <a:srgbClr val="456A2C"/>
                </a:solidFill>
                <a:latin typeface="Glacial Indifference"/>
              </a:rPr>
              <a:t>    - </a:t>
            </a:r>
            <a:r>
              <a:rPr lang="el-GR" sz="1900" spc="120" dirty="0">
                <a:solidFill>
                  <a:srgbClr val="456A2C"/>
                </a:solidFill>
                <a:latin typeface="Glacial Indifference"/>
              </a:rPr>
              <a:t>Όλο τον χρόνο</a:t>
            </a:r>
            <a:r>
              <a:rPr lang="en-GB" sz="1900" spc="120" dirty="0">
                <a:solidFill>
                  <a:srgbClr val="456A2C"/>
                </a:solidFill>
                <a:latin typeface="Glacial Indifference"/>
              </a:rPr>
              <a:t>  </a:t>
            </a:r>
          </a:p>
          <a:p>
            <a:pPr algn="just">
              <a:spcAft>
                <a:spcPts val="600"/>
              </a:spcAft>
            </a:pPr>
            <a:r>
              <a:rPr lang="en-GB" sz="1900" spc="120" dirty="0">
                <a:solidFill>
                  <a:srgbClr val="456A2C"/>
                </a:solidFill>
                <a:latin typeface="Glacial Indifference"/>
              </a:rPr>
              <a:t>3. </a:t>
            </a:r>
            <a:r>
              <a:rPr lang="el-GR" sz="1900" spc="120" dirty="0">
                <a:solidFill>
                  <a:srgbClr val="456A2C"/>
                </a:solidFill>
                <a:latin typeface="Glacial Indifference"/>
              </a:rPr>
              <a:t>Ψυκτικό υγρό</a:t>
            </a:r>
            <a:endParaRPr lang="en-GB" sz="1900" spc="120" dirty="0">
              <a:solidFill>
                <a:srgbClr val="456A2C"/>
              </a:solidFill>
              <a:latin typeface="Glacial Indifference"/>
            </a:endParaRPr>
          </a:p>
          <a:p>
            <a:pPr algn="just">
              <a:spcAft>
                <a:spcPts val="600"/>
              </a:spcAft>
            </a:pPr>
            <a:r>
              <a:rPr lang="en-GB" sz="1900" spc="120" dirty="0">
                <a:solidFill>
                  <a:srgbClr val="456A2C"/>
                </a:solidFill>
                <a:latin typeface="Glacial Indifference"/>
              </a:rPr>
              <a:t>    - </a:t>
            </a:r>
            <a:r>
              <a:rPr lang="el-GR" sz="1900" spc="120" dirty="0">
                <a:solidFill>
                  <a:srgbClr val="456A2C"/>
                </a:solidFill>
                <a:latin typeface="Glacial Indifference"/>
              </a:rPr>
              <a:t>Αέρας</a:t>
            </a:r>
            <a:endParaRPr lang="en-GB" sz="1900" spc="120" dirty="0">
              <a:solidFill>
                <a:srgbClr val="456A2C"/>
              </a:solidFill>
              <a:latin typeface="Glacial Indifference"/>
            </a:endParaRPr>
          </a:p>
          <a:p>
            <a:pPr algn="just">
              <a:spcAft>
                <a:spcPts val="600"/>
              </a:spcAft>
            </a:pPr>
            <a:r>
              <a:rPr lang="en-GB" sz="1900" spc="120" dirty="0">
                <a:solidFill>
                  <a:srgbClr val="456A2C"/>
                </a:solidFill>
                <a:latin typeface="Glacial Indifference"/>
              </a:rPr>
              <a:t>    - </a:t>
            </a:r>
            <a:r>
              <a:rPr lang="el-GR" sz="1900" spc="120" dirty="0">
                <a:solidFill>
                  <a:srgbClr val="456A2C"/>
                </a:solidFill>
                <a:latin typeface="Glacial Indifference"/>
              </a:rPr>
              <a:t>Νερό</a:t>
            </a:r>
            <a:endParaRPr lang="en-GB" sz="1900" spc="120" dirty="0">
              <a:solidFill>
                <a:srgbClr val="456A2C"/>
              </a:solidFill>
              <a:latin typeface="Glacial Indifference"/>
            </a:endParaRPr>
          </a:p>
          <a:p>
            <a:pPr algn="just">
              <a:spcAft>
                <a:spcPts val="600"/>
              </a:spcAft>
            </a:pPr>
            <a:r>
              <a:rPr lang="en-GB" sz="1900" spc="120" dirty="0">
                <a:solidFill>
                  <a:srgbClr val="456A2C"/>
                </a:solidFill>
                <a:latin typeface="Glacial Indifference"/>
              </a:rPr>
              <a:t>    - </a:t>
            </a:r>
            <a:r>
              <a:rPr lang="el-GR" sz="1900" spc="120" dirty="0">
                <a:solidFill>
                  <a:srgbClr val="456A2C"/>
                </a:solidFill>
                <a:latin typeface="Glacial Indifference"/>
              </a:rPr>
              <a:t>Ψυκτικά</a:t>
            </a:r>
            <a:r>
              <a:rPr lang="en-GB" sz="1900" spc="120" dirty="0">
                <a:solidFill>
                  <a:srgbClr val="456A2C"/>
                </a:solidFill>
                <a:latin typeface="Glacial Indifference"/>
              </a:rPr>
              <a:t> </a:t>
            </a:r>
          </a:p>
          <a:p>
            <a:pPr algn="just">
              <a:spcAft>
                <a:spcPts val="600"/>
              </a:spcAft>
            </a:pPr>
            <a:r>
              <a:rPr lang="en-GB" sz="1900" spc="120" dirty="0">
                <a:solidFill>
                  <a:srgbClr val="456A2C"/>
                </a:solidFill>
                <a:latin typeface="Glacial Indifference"/>
              </a:rPr>
              <a:t>4. </a:t>
            </a:r>
            <a:r>
              <a:rPr lang="el-GR" sz="1900" spc="120" dirty="0">
                <a:solidFill>
                  <a:srgbClr val="456A2C"/>
                </a:solidFill>
                <a:latin typeface="Glacial Indifference"/>
              </a:rPr>
              <a:t>Εγκατάσταση</a:t>
            </a:r>
            <a:endParaRPr lang="en-GB" sz="1900" spc="120" dirty="0">
              <a:solidFill>
                <a:srgbClr val="456A2C"/>
              </a:solidFill>
              <a:latin typeface="Glacial Indifference"/>
            </a:endParaRPr>
          </a:p>
          <a:p>
            <a:pPr algn="just">
              <a:spcAft>
                <a:spcPts val="600"/>
              </a:spcAft>
            </a:pPr>
            <a:r>
              <a:rPr lang="en-GB" sz="1900" spc="120" dirty="0">
                <a:solidFill>
                  <a:srgbClr val="456A2C"/>
                </a:solidFill>
                <a:latin typeface="Glacial Indifference"/>
              </a:rPr>
              <a:t>4.1 </a:t>
            </a:r>
            <a:r>
              <a:rPr lang="el-GR" sz="1900" spc="120" dirty="0">
                <a:solidFill>
                  <a:srgbClr val="456A2C"/>
                </a:solidFill>
                <a:latin typeface="Glacial Indifference"/>
              </a:rPr>
              <a:t>Μονάδα</a:t>
            </a:r>
            <a:endParaRPr lang="en-GB" sz="1900" spc="120" dirty="0">
              <a:solidFill>
                <a:srgbClr val="456A2C"/>
              </a:solidFill>
              <a:latin typeface="Glacial Indifference"/>
            </a:endParaRPr>
          </a:p>
          <a:p>
            <a:pPr algn="just">
              <a:spcAft>
                <a:spcPts val="600"/>
              </a:spcAft>
            </a:pPr>
            <a:r>
              <a:rPr lang="en-GB" sz="1900" spc="120" dirty="0">
                <a:solidFill>
                  <a:srgbClr val="456A2C"/>
                </a:solidFill>
                <a:latin typeface="Glacial Indifference"/>
              </a:rPr>
              <a:t>    -</a:t>
            </a:r>
            <a:r>
              <a:rPr lang="el-GR" sz="1900" spc="120" dirty="0">
                <a:solidFill>
                  <a:srgbClr val="456A2C"/>
                </a:solidFill>
                <a:latin typeface="Glacial Indifference"/>
              </a:rPr>
              <a:t> Για παράθυρα και φορητές συσκευές</a:t>
            </a:r>
            <a:endParaRPr lang="en-GB" sz="1900" spc="120" dirty="0">
              <a:solidFill>
                <a:srgbClr val="456A2C"/>
              </a:solidFill>
              <a:latin typeface="Glacial Indifference"/>
            </a:endParaRPr>
          </a:p>
          <a:p>
            <a:pPr algn="just">
              <a:spcAft>
                <a:spcPts val="600"/>
              </a:spcAft>
            </a:pPr>
            <a:r>
              <a:rPr lang="en-GB" sz="1900" spc="120" dirty="0">
                <a:solidFill>
                  <a:srgbClr val="456A2C"/>
                </a:solidFill>
                <a:latin typeface="Glacial Indifference"/>
              </a:rPr>
              <a:t>    -</a:t>
            </a:r>
            <a:r>
              <a:rPr lang="el-GR" sz="1900" spc="120" dirty="0">
                <a:solidFill>
                  <a:srgbClr val="456A2C"/>
                </a:solidFill>
                <a:latin typeface="Glacial Indifference"/>
              </a:rPr>
              <a:t> Συμπαγείς και αυτόνομες μονάδες συμπύκνωσης με αέρα</a:t>
            </a:r>
            <a:r>
              <a:rPr lang="en-GB" sz="1900" spc="120" dirty="0">
                <a:solidFill>
                  <a:srgbClr val="456A2C"/>
                </a:solidFill>
                <a:latin typeface="Glacial Indifference"/>
              </a:rPr>
              <a:t> </a:t>
            </a:r>
          </a:p>
          <a:p>
            <a:pPr algn="just">
              <a:spcAft>
                <a:spcPts val="600"/>
              </a:spcAft>
            </a:pPr>
            <a:r>
              <a:rPr lang="en-GB" sz="1900" spc="120" dirty="0">
                <a:solidFill>
                  <a:srgbClr val="456A2C"/>
                </a:solidFill>
                <a:latin typeface="Glacial Indifference"/>
              </a:rPr>
              <a:t>    - </a:t>
            </a:r>
            <a:r>
              <a:rPr lang="el-GR" sz="1900" spc="120" dirty="0">
                <a:solidFill>
                  <a:srgbClr val="456A2C"/>
                </a:solidFill>
                <a:latin typeface="Glacial Indifference"/>
              </a:rPr>
              <a:t>Συμπαγείς και αυτόνομες μονάδες συμπύκνωσης με νερό</a:t>
            </a:r>
            <a:r>
              <a:rPr lang="en-GB" sz="1900" spc="120" dirty="0">
                <a:solidFill>
                  <a:srgbClr val="456A2C"/>
                </a:solidFill>
                <a:latin typeface="Glacial Indifference"/>
              </a:rPr>
              <a:t> </a:t>
            </a:r>
            <a:endParaRPr lang="el-GR" sz="1900" spc="120" dirty="0">
              <a:solidFill>
                <a:srgbClr val="456A2C"/>
              </a:solidFill>
              <a:latin typeface="Glacial Indifference"/>
            </a:endParaRPr>
          </a:p>
          <a:p>
            <a:pPr algn="just">
              <a:spcAft>
                <a:spcPts val="600"/>
              </a:spcAft>
            </a:pPr>
            <a:r>
              <a:rPr lang="en-GB" sz="1900" spc="120" dirty="0">
                <a:solidFill>
                  <a:srgbClr val="456A2C"/>
                </a:solidFill>
                <a:latin typeface="Glacial Indifference"/>
              </a:rPr>
              <a:t>4.2 </a:t>
            </a:r>
            <a:r>
              <a:rPr lang="el-GR" sz="1900" spc="120" dirty="0">
                <a:solidFill>
                  <a:srgbClr val="456A2C"/>
                </a:solidFill>
                <a:latin typeface="Glacial Indifference"/>
              </a:rPr>
              <a:t>Σύστημα διαχωρισμού</a:t>
            </a:r>
            <a:endParaRPr lang="en-GB" sz="1900" spc="120" dirty="0">
              <a:solidFill>
                <a:srgbClr val="456A2C"/>
              </a:solidFill>
              <a:latin typeface="Glacial Indifference"/>
            </a:endParaRPr>
          </a:p>
          <a:p>
            <a:pPr algn="just">
              <a:spcAft>
                <a:spcPts val="600"/>
              </a:spcAft>
            </a:pPr>
            <a:r>
              <a:rPr lang="en-GB" sz="1900" spc="120" dirty="0">
                <a:solidFill>
                  <a:srgbClr val="456A2C"/>
                </a:solidFill>
                <a:latin typeface="Glacial Indifference"/>
              </a:rPr>
              <a:t>  </a:t>
            </a:r>
            <a:r>
              <a:rPr lang="el-GR" sz="1900" spc="120" dirty="0">
                <a:solidFill>
                  <a:srgbClr val="456A2C"/>
                </a:solidFill>
                <a:latin typeface="Glacial Indifference"/>
              </a:rPr>
              <a:t>     </a:t>
            </a:r>
            <a:r>
              <a:rPr lang="en-GB" sz="1900" spc="120" dirty="0">
                <a:solidFill>
                  <a:srgbClr val="456A2C"/>
                </a:solidFill>
                <a:latin typeface="Glacial Indifference"/>
              </a:rPr>
              <a:t>  - </a:t>
            </a:r>
            <a:r>
              <a:rPr lang="el-GR" sz="1900" spc="120" dirty="0">
                <a:solidFill>
                  <a:srgbClr val="456A2C"/>
                </a:solidFill>
                <a:latin typeface="Glacial Indifference"/>
              </a:rPr>
              <a:t>Διαιρούμενος τύπος (εκροή αέρα μέσω αγωγών ή απευθείας)</a:t>
            </a:r>
          </a:p>
          <a:p>
            <a:pPr algn="just">
              <a:spcAft>
                <a:spcPts val="600"/>
              </a:spcAft>
            </a:pPr>
            <a:r>
              <a:rPr lang="el-GR" sz="1900" spc="120" dirty="0">
                <a:solidFill>
                  <a:srgbClr val="456A2C"/>
                </a:solidFill>
                <a:latin typeface="Glacial Indifference"/>
              </a:rPr>
              <a:t>          </a:t>
            </a:r>
            <a:r>
              <a:rPr lang="en-GB" sz="1900" spc="120" dirty="0">
                <a:solidFill>
                  <a:srgbClr val="456A2C"/>
                </a:solidFill>
                <a:latin typeface="Glacial Indifference"/>
              </a:rPr>
              <a:t>-</a:t>
            </a:r>
            <a:r>
              <a:rPr lang="el-GR" sz="1900" spc="120" dirty="0">
                <a:solidFill>
                  <a:srgbClr val="456A2C"/>
                </a:solidFill>
                <a:latin typeface="Glacial Indifference"/>
              </a:rPr>
              <a:t> </a:t>
            </a:r>
            <a:r>
              <a:rPr lang="en-GB" sz="1900" spc="120" dirty="0">
                <a:solidFill>
                  <a:srgbClr val="456A2C"/>
                </a:solidFill>
                <a:latin typeface="Glacial Indifference"/>
              </a:rPr>
              <a:t> </a:t>
            </a:r>
            <a:r>
              <a:rPr lang="el-GR" sz="1900" spc="120" dirty="0" err="1">
                <a:solidFill>
                  <a:srgbClr val="456A2C"/>
                </a:solidFill>
                <a:latin typeface="Glacial Indifference"/>
              </a:rPr>
              <a:t>Πολυδιαιρούμενος</a:t>
            </a:r>
            <a:r>
              <a:rPr lang="el-GR" sz="1900" spc="120" dirty="0">
                <a:solidFill>
                  <a:srgbClr val="456A2C"/>
                </a:solidFill>
                <a:latin typeface="Glacial Indifference"/>
              </a:rPr>
              <a:t> τύπος </a:t>
            </a:r>
            <a:endParaRPr lang="en-GB" sz="1900" spc="120" dirty="0">
              <a:solidFill>
                <a:srgbClr val="456A2C"/>
              </a:solidFill>
              <a:latin typeface="Glacial Indifference"/>
            </a:endParaRPr>
          </a:p>
          <a:p>
            <a:pPr algn="just">
              <a:spcAft>
                <a:spcPts val="600"/>
              </a:spcAft>
            </a:pPr>
            <a:r>
              <a:rPr lang="en-GB" sz="1900" spc="120" dirty="0">
                <a:solidFill>
                  <a:srgbClr val="456A2C"/>
                </a:solidFill>
                <a:latin typeface="Glacial Indifference"/>
              </a:rPr>
              <a:t>4.3 </a:t>
            </a:r>
            <a:r>
              <a:rPr lang="el-GR" sz="1900" spc="120" dirty="0">
                <a:solidFill>
                  <a:srgbClr val="456A2C"/>
                </a:solidFill>
                <a:latin typeface="Glacial Indifference"/>
              </a:rPr>
              <a:t>Κεντρικά συστήματα</a:t>
            </a:r>
            <a:endParaRPr lang="en-GB" sz="1900" spc="120" dirty="0">
              <a:solidFill>
                <a:srgbClr val="456A2C"/>
              </a:solidFill>
              <a:latin typeface="Glacial Indifference"/>
            </a:endParaRPr>
          </a:p>
          <a:p>
            <a:pPr algn="just">
              <a:spcAft>
                <a:spcPts val="600"/>
              </a:spcAft>
            </a:pPr>
            <a:r>
              <a:rPr lang="en-GB" sz="1900" spc="120" dirty="0">
                <a:solidFill>
                  <a:srgbClr val="456A2C"/>
                </a:solidFill>
                <a:latin typeface="Glacial Indifference"/>
              </a:rPr>
              <a:t>    - </a:t>
            </a:r>
            <a:r>
              <a:rPr lang="el-GR" sz="1900" spc="120" dirty="0">
                <a:solidFill>
                  <a:srgbClr val="456A2C"/>
                </a:solidFill>
                <a:latin typeface="Glacial Indifference"/>
              </a:rPr>
              <a:t>Μικτό</a:t>
            </a:r>
            <a:r>
              <a:rPr lang="en-GB" sz="1900" spc="120" dirty="0">
                <a:solidFill>
                  <a:srgbClr val="456A2C"/>
                </a:solidFill>
                <a:latin typeface="Glacial Indifference"/>
              </a:rPr>
              <a:t> (</a:t>
            </a:r>
            <a:r>
              <a:rPr lang="el-GR" sz="1900" spc="120" dirty="0">
                <a:solidFill>
                  <a:srgbClr val="456A2C"/>
                </a:solidFill>
                <a:latin typeface="Glacial Indifference"/>
              </a:rPr>
              <a:t>επαγωγικό ή με ανεμιστήρα-στοιχείο</a:t>
            </a:r>
            <a:r>
              <a:rPr lang="en-GB" sz="1900" spc="120" dirty="0">
                <a:solidFill>
                  <a:srgbClr val="456A2C"/>
                </a:solidFill>
                <a:latin typeface="Glacial Indifference"/>
              </a:rPr>
              <a:t>)  </a:t>
            </a:r>
          </a:p>
          <a:p>
            <a:pPr algn="just">
              <a:spcAft>
                <a:spcPts val="600"/>
              </a:spcAft>
            </a:pPr>
            <a:r>
              <a:rPr lang="en-GB" sz="1900" spc="120" dirty="0">
                <a:solidFill>
                  <a:srgbClr val="456A2C"/>
                </a:solidFill>
                <a:latin typeface="Glacial Indifference"/>
              </a:rPr>
              <a:t>    - </a:t>
            </a:r>
            <a:r>
              <a:rPr lang="el-GR" sz="1900" spc="120" dirty="0">
                <a:solidFill>
                  <a:srgbClr val="456A2C"/>
                </a:solidFill>
                <a:latin typeface="Glacial Indifference"/>
              </a:rPr>
              <a:t>Όλο αέρας</a:t>
            </a:r>
            <a:r>
              <a:rPr lang="en-GB" sz="1900" spc="120" dirty="0">
                <a:solidFill>
                  <a:srgbClr val="456A2C"/>
                </a:solidFill>
                <a:latin typeface="Glacial Indifference"/>
              </a:rPr>
              <a:t> (</a:t>
            </a:r>
            <a:r>
              <a:rPr lang="el-GR" sz="1900" spc="120" dirty="0">
                <a:solidFill>
                  <a:srgbClr val="456A2C"/>
                </a:solidFill>
                <a:latin typeface="Glacial Indifference"/>
              </a:rPr>
              <a:t>σταθερή ροή, μεταβλητός όγκος, δύο αγωγοί</a:t>
            </a:r>
            <a:r>
              <a:rPr lang="en-GB" sz="1900" spc="120" dirty="0">
                <a:solidFill>
                  <a:srgbClr val="456A2C"/>
                </a:solidFill>
                <a:latin typeface="Glacial Indifference"/>
              </a:rPr>
              <a:t>)</a:t>
            </a:r>
            <a:r>
              <a:rPr lang="el-GR" sz="1900" spc="120" dirty="0">
                <a:solidFill>
                  <a:srgbClr val="456A2C"/>
                </a:solidFill>
                <a:latin typeface="Glacial Indifference"/>
              </a:rPr>
              <a:t>.</a:t>
            </a:r>
            <a:endParaRPr lang="en-GB" sz="1900" spc="120" dirty="0">
              <a:solidFill>
                <a:srgbClr val="456A2C"/>
              </a:solidFill>
              <a:latin typeface="Glacial Indifference"/>
            </a:endParaRPr>
          </a:p>
        </p:txBody>
      </p:sp>
      <p:pic>
        <p:nvPicPr>
          <p:cNvPr id="12" name="Imagen 11">
            <a:extLst>
              <a:ext uri="{FF2B5EF4-FFF2-40B4-BE49-F238E27FC236}">
                <a16:creationId xmlns:a16="http://schemas.microsoft.com/office/drawing/2014/main" id="{33204134-B5D3-4D95-B5D1-13744B085D54}"/>
              </a:ext>
            </a:extLst>
          </p:cNvPr>
          <p:cNvPicPr/>
          <p:nvPr/>
        </p:nvPicPr>
        <p:blipFill rotWithShape="1">
          <a:blip r:embed="rId2" cstate="print">
            <a:alphaModFix amt="83000"/>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l="10981" t="12732" r="-2159" b="23935"/>
          <a:stretch/>
        </p:blipFill>
        <p:spPr bwMode="auto">
          <a:xfrm>
            <a:off x="1082040" y="3089700"/>
            <a:ext cx="5212715" cy="2715260"/>
          </a:xfrm>
          <a:prstGeom prst="rect">
            <a:avLst/>
          </a:prstGeom>
          <a:noFill/>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EF3B55D9-9220-4E20-BD5A-C030AA385C77}"/>
              </a:ext>
            </a:extLst>
          </p:cNvPr>
          <p:cNvPicPr/>
          <p:nvPr/>
        </p:nvPicPr>
        <p:blipFill rotWithShape="1">
          <a:blip r:embed="rId4" cstate="print">
            <a:alphaModFix/>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rcRect l="5954" t="14606" r="5001" b="12379"/>
          <a:stretch/>
        </p:blipFill>
        <p:spPr bwMode="auto">
          <a:xfrm>
            <a:off x="4201408" y="6028910"/>
            <a:ext cx="5212715" cy="3205351"/>
          </a:xfrm>
          <a:prstGeom prst="rect">
            <a:avLst/>
          </a:prstGeom>
          <a:noFill/>
          <a:ln>
            <a:noFill/>
          </a:ln>
          <a:effectLst>
            <a:outerShdw dir="4800000" algn="ctr" rotWithShape="0">
              <a:schemeClr val="tx1"/>
            </a:outerShdw>
          </a:effectLst>
          <a:extLst>
            <a:ext uri="{53640926-AAD7-44D8-BBD7-CCE9431645EC}">
              <a14:shadowObscured xmlns:a14="http://schemas.microsoft.com/office/drawing/2010/main"/>
            </a:ext>
          </a:extLst>
        </p:spPr>
      </p:pic>
      <p:sp>
        <p:nvSpPr>
          <p:cNvPr id="15" name="TextBox 5">
            <a:extLst>
              <a:ext uri="{FF2B5EF4-FFF2-40B4-BE49-F238E27FC236}">
                <a16:creationId xmlns:a16="http://schemas.microsoft.com/office/drawing/2014/main" id="{A387614D-734B-4AC8-9976-D5C34F4D22A5}"/>
              </a:ext>
            </a:extLst>
          </p:cNvPr>
          <p:cNvSpPr txBox="1"/>
          <p:nvPr/>
        </p:nvSpPr>
        <p:spPr>
          <a:xfrm>
            <a:off x="9651560" y="9334500"/>
            <a:ext cx="8255440" cy="822533"/>
          </a:xfrm>
          <a:prstGeom prst="rect">
            <a:avLst/>
          </a:prstGeom>
        </p:spPr>
        <p:txBody>
          <a:bodyPr wrap="square" lIns="0" tIns="0" rIns="0" bIns="0" rtlCol="0" anchor="t">
            <a:spAutoFit/>
          </a:bodyPr>
          <a:lstStyle/>
          <a:p>
            <a:pPr>
              <a:lnSpc>
                <a:spcPts val="2240"/>
              </a:lnSpc>
            </a:pPr>
            <a:r>
              <a:rPr lang="el-GR" sz="1600" spc="80" dirty="0">
                <a:solidFill>
                  <a:srgbClr val="52584D"/>
                </a:solidFill>
                <a:latin typeface="Glacial Indifference"/>
              </a:rPr>
              <a:t>ΜΑΘΗΜΑ </a:t>
            </a:r>
            <a:r>
              <a:rPr lang="en-US" sz="1600" spc="80" dirty="0">
                <a:solidFill>
                  <a:srgbClr val="52584D"/>
                </a:solidFill>
                <a:latin typeface="Glacial Indifference"/>
              </a:rPr>
              <a:t>4:</a:t>
            </a:r>
            <a:r>
              <a:rPr lang="el-GR" sz="1600" spc="80" dirty="0">
                <a:solidFill>
                  <a:srgbClr val="52584D"/>
                </a:solidFill>
              </a:rPr>
              <a:t>Θέρμανση, κλιματισμός, φωτισμός, συστήματα τεχνολογιών πληροφορίας και επικοινωνιών και οι εφαρμογές τους στα σύγχρονα κτήρια.</a:t>
            </a:r>
            <a:endParaRPr lang="en-U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extLst>
      <p:ext uri="{BB962C8B-B14F-4D97-AF65-F5344CB8AC3E}">
        <p14:creationId xmlns:p14="http://schemas.microsoft.com/office/powerpoint/2010/main" val="701768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pPr marL="0" marR="17780" indent="-457200" algn="just">
              <a:lnSpc>
                <a:spcPct val="130000"/>
              </a:lnSpc>
              <a:spcAft>
                <a:spcPts val="600"/>
              </a:spcAft>
              <a:buClr>
                <a:srgbClr val="385623"/>
              </a:buClr>
            </a:pPr>
            <a:endParaRPr lang="en-GB" sz="1800"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5847756"/>
            </a:xfrm>
            <a:prstGeom prst="rect">
              <a:avLst/>
            </a:prstGeom>
          </p:spPr>
          <p:txBody>
            <a:bodyPr lIns="0" tIns="0" rIns="0" bIns="0" rtlCol="0" anchor="t">
              <a:spAutoFit/>
            </a:bodyPr>
            <a:lstStyle/>
            <a:p>
              <a:pPr>
                <a:lnSpc>
                  <a:spcPts val="8370"/>
                </a:lnSpc>
                <a:spcAft>
                  <a:spcPts val="600"/>
                </a:spcAft>
                <a:tabLst>
                  <a:tab pos="228600" algn="l"/>
                </a:tabLst>
              </a:pPr>
              <a:r>
                <a:rPr lang="el-GR" sz="5400" spc="150" dirty="0">
                  <a:solidFill>
                    <a:srgbClr val="FEFFF8"/>
                  </a:solidFill>
                  <a:latin typeface="Glacial Indifference Bold"/>
                </a:rPr>
                <a:t>ΕΝΝΟΙΕΣ ΣΧΕΤΙΚΑ ΜΕ ΤΙΣ ΤΗΛΕΠΙΚΟΙΝΩΝΙΕΣ</a:t>
              </a:r>
              <a:endParaRPr lang="es-ES" sz="5400" spc="150" dirty="0">
                <a:solidFill>
                  <a:srgbClr val="FEFFF8"/>
                </a:solidFill>
                <a:latin typeface="Glacial Indifference Bold"/>
              </a:endParaRP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7</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521952"/>
            <a:ext cx="7114272" cy="8245334"/>
          </a:xfrm>
          <a:prstGeom prst="rect">
            <a:avLst/>
          </a:prstGeom>
        </p:spPr>
        <p:txBody>
          <a:bodyPr wrap="square" lIns="0" tIns="0" rIns="0" bIns="0" rtlCol="0" anchor="t">
            <a:spAutoFit/>
          </a:bodyPr>
          <a:lstStyle/>
          <a:p>
            <a:pPr algn="just">
              <a:lnSpc>
                <a:spcPts val="3359"/>
              </a:lnSpc>
            </a:pPr>
            <a:r>
              <a:rPr lang="el-GR" sz="2400" b="1" dirty="0">
                <a:solidFill>
                  <a:srgbClr val="456A2C"/>
                </a:solidFill>
                <a:latin typeface="Glacial Indifference"/>
              </a:rPr>
              <a:t>Αυτός ο τύπος εγκαταστάσεων περιλαμβάνει, προσαρμόζει και διανέμει σε σπίτια και επιχειρήσεις κάθε είδους τηλεπικοινωνιακή συσκευή. Το σύνολο του εξοπλισμού πρέπει να είναι επαρκές για όλους τους χρήστες του κτηρίου,  περιλαμβάνοντας όλες τις υπηρεσίες, όπως τηλεόραση, τηλέφωνο και τηλεπικοινωνίες μέσω γραμμής.</a:t>
            </a:r>
            <a:r>
              <a:rPr lang="en-GB" sz="2400" b="1" spc="120" dirty="0">
                <a:solidFill>
                  <a:srgbClr val="456A2C"/>
                </a:solidFill>
                <a:latin typeface="Glacial Indifference"/>
              </a:rPr>
              <a:t> </a:t>
            </a:r>
            <a:r>
              <a:rPr lang="el-GR" sz="2400" b="1" dirty="0">
                <a:solidFill>
                  <a:srgbClr val="456A2C"/>
                </a:solidFill>
                <a:latin typeface="Glacial Indifference"/>
              </a:rPr>
              <a:t>Ο σχεδιασμός του κτηρίου θα πρέπει να λαμβάνει υπόψη αυτού του είδους τις ανέσεις και να βοηθά στην προσαρμογή τους σε μελλοντικές εγκαταστάσεις. Η έναρξη των κατασκευαστικών έργων δεν επιτρέπεται χωρίς την κατάλληλη επικύρωση ενός έργου εγκατάστασης τηλεπικοινωνιών.</a:t>
            </a:r>
          </a:p>
          <a:p>
            <a:pPr algn="just">
              <a:lnSpc>
                <a:spcPts val="3359"/>
              </a:lnSpc>
            </a:pPr>
            <a:r>
              <a:rPr lang="el-GR" sz="2400" b="1" dirty="0">
                <a:solidFill>
                  <a:srgbClr val="456A2C"/>
                </a:solidFill>
                <a:latin typeface="Glacial Indifference"/>
              </a:rPr>
              <a:t>Κατά τα πρώτα στάδια των κατασκευαστικών εργασιών, επιτρέπονται μικρές αλλαγές στο έργο, αλλά σε περίπτωση σημαντικών αλλαγών πρέπει να παρουσιαστεί ένα νέο σχέδιο στις αρχές και να εγκριθεί.</a:t>
            </a:r>
            <a:endParaRPr lang="en-GB" sz="2400" b="1" spc="120" dirty="0">
              <a:solidFill>
                <a:srgbClr val="456A2C"/>
              </a:solidFill>
              <a:latin typeface="Glacial Indifference"/>
            </a:endParaRPr>
          </a:p>
        </p:txBody>
      </p:sp>
      <p:pic>
        <p:nvPicPr>
          <p:cNvPr id="14" name="Imagen 13" descr="With this floor divided into 6 wiring zones, each zone can be fed with a large composite cable, which contains multiple fibers and copper conductors. The composite cables provide data and power to the electronics in each zone.">
            <a:extLst>
              <a:ext uri="{FF2B5EF4-FFF2-40B4-BE49-F238E27FC236}">
                <a16:creationId xmlns:a16="http://schemas.microsoft.com/office/drawing/2014/main" id="{4BF09F3E-6B2A-4A51-BEC2-EEB0A7543F7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5205" y="5435073"/>
            <a:ext cx="6332247" cy="3746193"/>
          </a:xfrm>
          <a:prstGeom prst="rect">
            <a:avLst/>
          </a:prstGeom>
          <a:noFill/>
          <a:ln>
            <a:noFill/>
          </a:ln>
        </p:spPr>
      </p:pic>
      <p:sp>
        <p:nvSpPr>
          <p:cNvPr id="15" name="TextBox 5">
            <a:extLst>
              <a:ext uri="{FF2B5EF4-FFF2-40B4-BE49-F238E27FC236}">
                <a16:creationId xmlns:a16="http://schemas.microsoft.com/office/drawing/2014/main" id="{10383929-2E8E-475F-A05A-C188F6C61758}"/>
              </a:ext>
            </a:extLst>
          </p:cNvPr>
          <p:cNvSpPr txBox="1"/>
          <p:nvPr/>
        </p:nvSpPr>
        <p:spPr>
          <a:xfrm>
            <a:off x="9574444" y="9584513"/>
            <a:ext cx="8255440" cy="822533"/>
          </a:xfrm>
          <a:prstGeom prst="rect">
            <a:avLst/>
          </a:prstGeom>
        </p:spPr>
        <p:txBody>
          <a:bodyPr wrap="square" lIns="0" tIns="0" rIns="0" bIns="0" rtlCol="0" anchor="t">
            <a:spAutoFit/>
          </a:bodyPr>
          <a:lstStyle/>
          <a:p>
            <a:pPr>
              <a:lnSpc>
                <a:spcPts val="2240"/>
              </a:lnSpc>
            </a:pPr>
            <a:r>
              <a:rPr lang="el-GR" sz="1600" spc="80" dirty="0">
                <a:solidFill>
                  <a:srgbClr val="52584D"/>
                </a:solidFill>
                <a:latin typeface="Glacial Indifference"/>
              </a:rPr>
              <a:t>ΜΑΘΗΜΑ </a:t>
            </a:r>
            <a:r>
              <a:rPr lang="en-US" sz="1600" spc="80" dirty="0">
                <a:solidFill>
                  <a:srgbClr val="52584D"/>
                </a:solidFill>
                <a:latin typeface="Glacial Indifference"/>
              </a:rPr>
              <a:t>4:</a:t>
            </a:r>
            <a:r>
              <a:rPr lang="el-GR" sz="1600" spc="80" dirty="0">
                <a:solidFill>
                  <a:srgbClr val="52584D"/>
                </a:solidFill>
              </a:rPr>
              <a:t>Θέρμανση, κλιματισμός, φωτισμός, συστήματα τεχνολογιών πληροφορίας και επικοινωνιών και οι εφαρμογές τους στα σύγχρονα κτήρια.</a:t>
            </a:r>
            <a:endParaRPr lang="en-U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extLst>
      <p:ext uri="{BB962C8B-B14F-4D97-AF65-F5344CB8AC3E}">
        <p14:creationId xmlns:p14="http://schemas.microsoft.com/office/powerpoint/2010/main" val="10651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sp>
        <p:nvSpPr>
          <p:cNvPr id="5" name="TextBox 5"/>
          <p:cNvSpPr txBox="1"/>
          <p:nvPr/>
        </p:nvSpPr>
        <p:spPr>
          <a:xfrm>
            <a:off x="7407138" y="746756"/>
            <a:ext cx="10880862" cy="1046440"/>
          </a:xfrm>
          <a:prstGeom prst="rect">
            <a:avLst/>
          </a:prstGeom>
        </p:spPr>
        <p:txBody>
          <a:bodyPr wrap="square" lIns="0" tIns="0" rIns="0" bIns="0" rtlCol="0" anchor="t">
            <a:spAutoFit/>
          </a:bodyPr>
          <a:lstStyle/>
          <a:p>
            <a:pPr algn="l">
              <a:lnSpc>
                <a:spcPts val="8370"/>
              </a:lnSpc>
            </a:pPr>
            <a:r>
              <a:rPr lang="el-GR" sz="6200" b="1" spc="310" dirty="0">
                <a:solidFill>
                  <a:srgbClr val="456A2C"/>
                </a:solidFill>
                <a:latin typeface="League Spartan"/>
              </a:rPr>
              <a:t>Εγκαταστάσεις</a:t>
            </a:r>
            <a:endParaRPr lang="en-US" sz="6200" b="1" spc="310" dirty="0">
              <a:solidFill>
                <a:srgbClr val="456A2C"/>
              </a:solidFill>
              <a:latin typeface="League Spartan"/>
            </a:endParaRPr>
          </a:p>
        </p:txBody>
      </p:sp>
      <p:sp>
        <p:nvSpPr>
          <p:cNvPr id="10" name="AutoShape 10"/>
          <p:cNvSpPr/>
          <p:nvPr/>
        </p:nvSpPr>
        <p:spPr>
          <a:xfrm>
            <a:off x="2057400" y="9258300"/>
            <a:ext cx="16230600" cy="38100"/>
          </a:xfrm>
          <a:prstGeom prst="rect">
            <a:avLst/>
          </a:prstGeom>
          <a:solidFill>
            <a:srgbClr val="456A2C"/>
          </a:solidFill>
        </p:spPr>
      </p:sp>
      <p:sp>
        <p:nvSpPr>
          <p:cNvPr id="14" name="Θέση αριθμού διαφάνειας 12">
            <a:extLst>
              <a:ext uri="{FF2B5EF4-FFF2-40B4-BE49-F238E27FC236}">
                <a16:creationId xmlns:a16="http://schemas.microsoft.com/office/drawing/2014/main" id="{6A035BD0-ECB5-432E-BE44-A821EF204E89}"/>
              </a:ext>
            </a:extLst>
          </p:cNvPr>
          <p:cNvSpPr txBox="1">
            <a:spLocks/>
          </p:cNvSpPr>
          <p:nvPr/>
        </p:nvSpPr>
        <p:spPr>
          <a:xfrm>
            <a:off x="-38100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8</a:t>
            </a:fld>
            <a:endParaRPr lang="en-US" sz="2400" spc="120" dirty="0">
              <a:solidFill>
                <a:srgbClr val="1E4D65"/>
              </a:solidFill>
              <a:latin typeface="Glacial Indifference"/>
            </a:endParaRPr>
          </a:p>
        </p:txBody>
      </p:sp>
      <p:sp>
        <p:nvSpPr>
          <p:cNvPr id="11" name="Rectángulo 10">
            <a:extLst>
              <a:ext uri="{FF2B5EF4-FFF2-40B4-BE49-F238E27FC236}">
                <a16:creationId xmlns:a16="http://schemas.microsoft.com/office/drawing/2014/main" id="{8323D29E-49F7-4BE7-9537-CD459825D837}"/>
              </a:ext>
            </a:extLst>
          </p:cNvPr>
          <p:cNvSpPr/>
          <p:nvPr/>
        </p:nvSpPr>
        <p:spPr>
          <a:xfrm>
            <a:off x="381000" y="2958432"/>
            <a:ext cx="6498801" cy="43779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52" name="Picture 4" descr="What is the Difference Between IT And Telecommunications? | by Irene  Rufferty | BSG SMS | Medium">
            <a:extLst>
              <a:ext uri="{FF2B5EF4-FFF2-40B4-BE49-F238E27FC236}">
                <a16:creationId xmlns:a16="http://schemas.microsoft.com/office/drawing/2014/main" id="{6628766A-71B2-4C75-89EA-B3D88D769B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391" y="3073394"/>
            <a:ext cx="6563113" cy="4269372"/>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EAE65516-0165-47E0-A4D9-0138B1403FC2}"/>
              </a:ext>
            </a:extLst>
          </p:cNvPr>
          <p:cNvSpPr txBox="1"/>
          <p:nvPr/>
        </p:nvSpPr>
        <p:spPr>
          <a:xfrm>
            <a:off x="7289360" y="3612394"/>
            <a:ext cx="4724400" cy="3934410"/>
          </a:xfrm>
          <a:prstGeom prst="rect">
            <a:avLst/>
          </a:prstGeom>
          <a:noFill/>
        </p:spPr>
        <p:txBody>
          <a:bodyPr wrap="square" rtlCol="0">
            <a:spAutoFit/>
          </a:bodyPr>
          <a:lstStyle/>
          <a:p>
            <a:pPr algn="just">
              <a:lnSpc>
                <a:spcPts val="3359"/>
              </a:lnSpc>
              <a:spcAft>
                <a:spcPts val="600"/>
              </a:spcAft>
            </a:pPr>
            <a:r>
              <a:rPr lang="el-GR" sz="2400" b="1" dirty="0">
                <a:solidFill>
                  <a:srgbClr val="456A2C"/>
                </a:solidFill>
                <a:latin typeface="Glacial Indifference"/>
              </a:rPr>
              <a:t>Οι εγκαταστάσεις που επιλέχθηκαν στα τελικά έργα τοποθετούνται σε δίκτυο κάθετης μεταφοράς οπτικών ινών που εκτείνεται από το υπόγειο έως την οροφή και εμφανίζεται σε κάθε ντουλάπι τηλεπικοινωνιών. </a:t>
            </a:r>
            <a:endParaRPr lang="en-GB" sz="2400" b="1" spc="120" dirty="0">
              <a:solidFill>
                <a:srgbClr val="456A2C"/>
              </a:solidFill>
              <a:latin typeface="Glacial Indifference"/>
            </a:endParaRPr>
          </a:p>
          <a:p>
            <a:endParaRPr lang="en-GB" dirty="0"/>
          </a:p>
        </p:txBody>
      </p:sp>
      <p:pic>
        <p:nvPicPr>
          <p:cNvPr id="45" name="Imagen 44" descr="A common vertical optical transport network extends from the basement to the roof and appears in every telecom room. The physical cabling and active electronics for the vertical transport need to be segregated and identified separate from tenant networks.">
            <a:extLst>
              <a:ext uri="{FF2B5EF4-FFF2-40B4-BE49-F238E27FC236}">
                <a16:creationId xmlns:a16="http://schemas.microsoft.com/office/drawing/2014/main" id="{27AEBCE8-03B1-44D2-B72B-504AA211C7D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47569" y="2101629"/>
            <a:ext cx="4784875" cy="6519924"/>
          </a:xfrm>
          <a:prstGeom prst="rect">
            <a:avLst/>
          </a:prstGeom>
          <a:noFill/>
          <a:ln>
            <a:noFill/>
          </a:ln>
        </p:spPr>
      </p:pic>
      <p:sp>
        <p:nvSpPr>
          <p:cNvPr id="46" name="TextBox 5">
            <a:extLst>
              <a:ext uri="{FF2B5EF4-FFF2-40B4-BE49-F238E27FC236}">
                <a16:creationId xmlns:a16="http://schemas.microsoft.com/office/drawing/2014/main" id="{C64A6BDB-3F75-4232-AAC1-2F43FB2E302D}"/>
              </a:ext>
            </a:extLst>
          </p:cNvPr>
          <p:cNvSpPr txBox="1"/>
          <p:nvPr/>
        </p:nvSpPr>
        <p:spPr>
          <a:xfrm>
            <a:off x="9651560" y="9334500"/>
            <a:ext cx="8255440" cy="822533"/>
          </a:xfrm>
          <a:prstGeom prst="rect">
            <a:avLst/>
          </a:prstGeom>
        </p:spPr>
        <p:txBody>
          <a:bodyPr wrap="square" lIns="0" tIns="0" rIns="0" bIns="0" rtlCol="0" anchor="t">
            <a:spAutoFit/>
          </a:bodyPr>
          <a:lstStyle/>
          <a:p>
            <a:pPr>
              <a:lnSpc>
                <a:spcPts val="2240"/>
              </a:lnSpc>
            </a:pPr>
            <a:r>
              <a:rPr lang="el-GR" sz="1600" spc="80" dirty="0">
                <a:solidFill>
                  <a:srgbClr val="52584D"/>
                </a:solidFill>
                <a:latin typeface="Glacial Indifference"/>
              </a:rPr>
              <a:t>ΜΑΘΗΜΑ </a:t>
            </a:r>
            <a:r>
              <a:rPr lang="en-US" sz="1600" spc="80" dirty="0">
                <a:solidFill>
                  <a:srgbClr val="52584D"/>
                </a:solidFill>
                <a:latin typeface="Glacial Indifference"/>
              </a:rPr>
              <a:t>4:</a:t>
            </a:r>
            <a:r>
              <a:rPr lang="el-GR" sz="1600" spc="80" dirty="0">
                <a:solidFill>
                  <a:srgbClr val="52584D"/>
                </a:solidFill>
              </a:rPr>
              <a:t>Θέρμανση, κλιματισμός, φωτισμός, συστήματα τεχνολογιών πληροφορίας και επικοινωνιών και οι εφαρμογές τους στα σύγχρονα κτήρια.</a:t>
            </a:r>
            <a:endParaRPr lang="en-U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1366</TotalTime>
  <Words>720</Words>
  <Application>Microsoft Office PowerPoint</Application>
  <PresentationFormat>Custom</PresentationFormat>
  <Paragraphs>87</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Wingdings</vt:lpstr>
      <vt:lpstr>Glacial Indifference</vt:lpstr>
      <vt:lpstr>Glacial Indifference Bold</vt:lpstr>
      <vt:lpstr>Gabriel Indifference</vt:lpstr>
      <vt:lpstr>Calibri</vt:lpstr>
      <vt:lpstr>Verdana</vt:lpstr>
      <vt:lpstr>League Spartan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m-i pav</cp:lastModifiedBy>
  <cp:revision>93</cp:revision>
  <dcterms:created xsi:type="dcterms:W3CDTF">2006-08-16T00:00:00Z</dcterms:created>
  <dcterms:modified xsi:type="dcterms:W3CDTF">2021-08-27T09:00:13Z</dcterms:modified>
  <dc:identifier>DAD7Xzioke4</dc:identifier>
</cp:coreProperties>
</file>