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6" r:id="rId5"/>
    <p:sldId id="259" r:id="rId6"/>
    <p:sldId id="268" r:id="rId7"/>
    <p:sldId id="260"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Segoe UI Black" panose="020B0A02040204020203" pitchFamily="34" charset="0"/>
      <p:bold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08" y="17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3/3/2022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TYÖTURVALLISUUS JA ERGONOMIA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0" name="Kuva 9" descr="Rakennustyöntekijä leikkaamassa metallia">
            <a:extLst>
              <a:ext uri="{FF2B5EF4-FFF2-40B4-BE49-F238E27FC236}">
                <a16:creationId xmlns:a16="http://schemas.microsoft.com/office/drawing/2014/main" id="{F6095BCC-E4B1-41C1-932A-856B7ADED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4300"/>
            <a:ext cx="19874107" cy="1067456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lv-LV" sz="6600" dirty="0">
                  <a:solidFill>
                    <a:srgbClr val="FEFFF8"/>
                  </a:solidFill>
                  <a:latin typeface="Segoe UI Black" panose="020B0A02040204020203" pitchFamily="34" charset="0"/>
                  <a:ea typeface="Segoe UI Black" panose="020B0A02040204020203" pitchFamily="34" charset="0"/>
                </a:rPr>
                <a:t>ERGONOMIKA UN DARBA DROŠĪBA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Arial" panose="020B0604020202020204" pitchFamily="34" charset="0"/>
                  <a:cs typeface="Arial" panose="020B0604020202020204" pitchFamily="34" charset="0"/>
                </a:rPr>
                <a:t>02-2/ LU3: KOKA KONSTRUKCIJU MONTĀŽAS VADĪBA OBJEKTĀ</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Työntekijä suojavarusteissa katsomassa ylöspäin työmaalla">
            <a:extLst>
              <a:ext uri="{FF2B5EF4-FFF2-40B4-BE49-F238E27FC236}">
                <a16:creationId xmlns:a16="http://schemas.microsoft.com/office/drawing/2014/main" id="{C9A077FD-12B2-4F5E-89DC-BB9065F9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04952" y="595399"/>
            <a:ext cx="12483048" cy="83200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dirty="0">
                  <a:solidFill>
                    <a:srgbClr val="456A2C"/>
                  </a:solidFill>
                  <a:latin typeface="Segoe UI Black" panose="020B0A02040204020203" pitchFamily="34" charset="0"/>
                  <a:ea typeface="Segoe UI Black" panose="020B0A02040204020203" pitchFamily="34" charset="0"/>
                </a:rPr>
                <a:t>PREZENTĀCIJAS PĀRSKATS</a:t>
              </a:r>
            </a:p>
          </p:txBody>
        </p:sp>
        <p:sp>
          <p:nvSpPr>
            <p:cNvPr id="6" name="TextBox 6"/>
            <p:cNvSpPr txBox="1"/>
            <p:nvPr/>
          </p:nvSpPr>
          <p:spPr>
            <a:xfrm>
              <a:off x="982007" y="6492488"/>
              <a:ext cx="9214823" cy="3445388"/>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Tiesību akti</a:t>
              </a: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Ergonomika </a:t>
              </a: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Riski</a:t>
              </a: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Drošība kā kopīgs jautājums </a:t>
              </a: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Ieguvumi</a:t>
              </a: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Biež</a:t>
              </a:r>
              <a:r>
                <a:rPr lang="en-US" sz="2400" dirty="0" err="1">
                  <a:solidFill>
                    <a:srgbClr val="456A2C"/>
                  </a:solidFill>
                  <a:latin typeface="Arial" panose="020B0604020202020204" pitchFamily="34" charset="0"/>
                  <a:cs typeface="Arial" panose="020B0604020202020204" pitchFamily="34" charset="0"/>
                </a:rPr>
                <a:t>āk</a:t>
              </a:r>
              <a:r>
                <a:rPr lang="lv-LV" sz="2400" dirty="0">
                  <a:solidFill>
                    <a:srgbClr val="456A2C"/>
                  </a:solidFill>
                  <a:latin typeface="Arial" panose="020B0604020202020204" pitchFamily="34" charset="0"/>
                  <a:cs typeface="Arial" panose="020B0604020202020204" pitchFamily="34" charset="0"/>
                </a:rPr>
                <a:t> uzdotie jautājumi</a:t>
              </a:r>
            </a:p>
          </p:txBody>
        </p:sp>
        <p:sp>
          <p:nvSpPr>
            <p:cNvPr id="7" name="TextBox 7"/>
            <p:cNvSpPr txBox="1"/>
            <p:nvPr/>
          </p:nvSpPr>
          <p:spPr>
            <a:xfrm>
              <a:off x="982007" y="4952984"/>
              <a:ext cx="9215776" cy="758756"/>
            </a:xfrm>
            <a:prstGeom prst="rect">
              <a:avLst/>
            </a:prstGeom>
            <a:grpFill/>
          </p:spPr>
          <p:txBody>
            <a:bodyPr lIns="0" tIns="0" rIns="0" bIns="0" rtlCol="0" anchor="t">
              <a:spAutoFit/>
            </a:bodyPr>
            <a:lstStyle/>
            <a:p>
              <a:pPr algn="l">
                <a:lnSpc>
                  <a:spcPts val="4810"/>
                </a:lnSpc>
              </a:pPr>
              <a:r>
                <a:rPr lang="lv-LV" sz="3700" dirty="0">
                  <a:solidFill>
                    <a:srgbClr val="456A2C"/>
                  </a:solidFill>
                  <a:latin typeface="Segoe UI Black" panose="020B0A02040204020203" pitchFamily="34" charset="0"/>
                  <a:ea typeface="Segoe UI Black" panose="020B0A02040204020203" pitchFamily="34" charset="0"/>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5629233"/>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Eiropas Savienībā darba drošību reglamentē direktīva.</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Direktīva ir daļa no valsts likuma, un saskaņā ar Līgumu par Eiropas Savienību pieņemts tiesību akts ir saistošs kopumā.</a:t>
            </a:r>
          </a:p>
          <a:p>
            <a:pPr marL="342900" indent="-342900">
              <a:lnSpc>
                <a:spcPts val="3359"/>
              </a:lnSpc>
              <a:buFont typeface="Arial" panose="020B0604020202020204" pitchFamily="34" charset="0"/>
              <a:buChar char="•"/>
            </a:pPr>
            <a:endParaRPr lang="en-US" sz="2400" spc="120" dirty="0">
              <a:solidFill>
                <a:srgbClr val="456A2C"/>
              </a:solidFill>
              <a:latin typeface="Arial" panose="020B0604020202020204" pitchFamily="34" charset="0"/>
              <a:cs typeface="Arial" panose="020B0604020202020204" pitchFamily="34" charset="0"/>
            </a:endParaRP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ES dalībvalstī var pastāvēt valsts tiesību akti par darba drošību, kam jāatbilst ES direktīvai.</a:t>
            </a:r>
          </a:p>
          <a:p>
            <a:pPr marL="342900" indent="-342900">
              <a:lnSpc>
                <a:spcPts val="3359"/>
              </a:lnSpc>
              <a:buFont typeface="Arial" panose="020B0604020202020204" pitchFamily="34" charset="0"/>
              <a:buChar char="•"/>
            </a:pPr>
            <a:endParaRPr lang="en-US" sz="2400" spc="120" dirty="0">
              <a:solidFill>
                <a:srgbClr val="456A2C"/>
              </a:solidFill>
              <a:latin typeface="Arial" panose="020B0604020202020204" pitchFamily="34" charset="0"/>
              <a:cs typeface="Arial" panose="020B0604020202020204" pitchFamily="34" charset="0"/>
            </a:endParaRP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Dalībvalsts var izdot Republikas </a:t>
            </a:r>
            <a:r>
              <a:rPr lang="en-US" sz="2400" dirty="0" err="1">
                <a:solidFill>
                  <a:srgbClr val="456A2C"/>
                </a:solidFill>
                <a:latin typeface="Arial" panose="020B0604020202020204" pitchFamily="34" charset="0"/>
                <a:cs typeface="Arial" panose="020B0604020202020204" pitchFamily="34" charset="0"/>
              </a:rPr>
              <a:t>tiesības</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aktus</a:t>
            </a:r>
            <a:r>
              <a:rPr lang="lv-LV" sz="2400" dirty="0">
                <a:solidFill>
                  <a:srgbClr val="456A2C"/>
                </a:solidFill>
                <a:latin typeface="Arial" panose="020B0604020202020204" pitchFamily="34" charset="0"/>
                <a:cs typeface="Arial" panose="020B0604020202020204" pitchFamily="34" charset="0"/>
              </a:rPr>
              <a:t> vai valsts padomes noteikumus.</a:t>
            </a:r>
          </a:p>
          <a:p>
            <a:pPr marL="342900" indent="-342900">
              <a:lnSpc>
                <a:spcPts val="3359"/>
              </a:lnSpc>
              <a:buFont typeface="Arial" panose="020B0604020202020204" pitchFamily="34" charset="0"/>
              <a:buChar char="•"/>
            </a:pPr>
            <a:endParaRPr lang="en-US" sz="2400" spc="120" dirty="0">
              <a:solidFill>
                <a:srgbClr val="456A2C"/>
              </a:solidFill>
              <a:latin typeface="Arial" panose="020B0604020202020204" pitchFamily="34" charset="0"/>
              <a:cs typeface="Arial" panose="020B0604020202020204" pitchFamily="34" charset="0"/>
            </a:endParaRP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Turklāt dalībvalsts var pieņemt lēmumu, kurā precizē likumu vai noteikumu.</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987963"/>
          </a:xfrm>
          <a:prstGeom prst="rect">
            <a:avLst/>
          </a:prstGeom>
        </p:spPr>
        <p:txBody>
          <a:bodyPr lIns="0" tIns="0" rIns="0" bIns="0" rtlCol="0" anchor="t">
            <a:spAutoFit/>
          </a:bodyPr>
          <a:lstStyle/>
          <a:p>
            <a:pPr algn="l">
              <a:lnSpc>
                <a:spcPts val="8370"/>
              </a:lnSpc>
            </a:pPr>
            <a:r>
              <a:rPr lang="lv-LV" sz="6200" dirty="0">
                <a:solidFill>
                  <a:schemeClr val="bg1"/>
                </a:solidFill>
                <a:latin typeface="Segoe UI Black" panose="020B0A02040204020203" pitchFamily="34" charset="0"/>
                <a:ea typeface="Segoe UI Black" panose="020B0A02040204020203" pitchFamily="34" charset="0"/>
              </a:rPr>
              <a:t>Tiesību akti</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3885166"/>
          </a:xfrm>
          <a:prstGeom prst="rect">
            <a:avLst/>
          </a:prstGeom>
        </p:spPr>
        <p:txBody>
          <a:bodyPr wrap="square" lIns="0" tIns="0" rIns="0" bIns="0" rtlCol="0" anchor="t">
            <a:spAutoFit/>
          </a:bodyPr>
          <a:lstStyle/>
          <a:p>
            <a:pPr>
              <a:lnSpc>
                <a:spcPts val="3359"/>
              </a:lnSpc>
            </a:pPr>
            <a:r>
              <a:rPr lang="lv-LV" sz="2400" dirty="0">
                <a:solidFill>
                  <a:srgbClr val="456A2C"/>
                </a:solidFill>
                <a:latin typeface="Arial" panose="020B0604020202020204" pitchFamily="34" charset="0"/>
                <a:cs typeface="Arial" panose="020B0604020202020204" pitchFamily="34" charset="0"/>
              </a:rPr>
              <a:t>Ergonomikas mērķis ir attīstīt darba veikšanas veidu, lai tas būtu maksimāli katrai personai piemērts attiecībā uz atkārtojumu skaitu un stiprības vajadzībām, kā arī lai darba poza un darba vide veicinātu darba izpildi.</a:t>
            </a:r>
          </a:p>
          <a:p>
            <a:pPr>
              <a:lnSpc>
                <a:spcPts val="3359"/>
              </a:lnSpc>
            </a:pPr>
            <a:endParaRPr lang="en-US" sz="2400" spc="120" dirty="0">
              <a:solidFill>
                <a:srgbClr val="456A2C"/>
              </a:solidFill>
              <a:latin typeface="Arial" panose="020B0604020202020204" pitchFamily="34" charset="0"/>
              <a:cs typeface="Arial" panose="020B0604020202020204" pitchFamily="34" charset="0"/>
            </a:endParaRPr>
          </a:p>
          <a:p>
            <a:pPr>
              <a:lnSpc>
                <a:spcPts val="3359"/>
              </a:lnSpc>
            </a:pPr>
            <a:r>
              <a:rPr lang="lv-LV" sz="2400" dirty="0">
                <a:solidFill>
                  <a:srgbClr val="456A2C"/>
                </a:solidFill>
                <a:latin typeface="Arial" panose="020B0604020202020204" pitchFamily="34" charset="0"/>
                <a:cs typeface="Arial" panose="020B0604020202020204" pitchFamily="34" charset="0"/>
              </a:rPr>
              <a:t>Prasības darba jaudai var regulēt, izmantojot ergonomiku.</a:t>
            </a:r>
          </a:p>
          <a:p>
            <a:pPr>
              <a:lnSpc>
                <a:spcPts val="3359"/>
              </a:lnSpc>
            </a:pPr>
            <a:endParaRPr lang="en-US" sz="2400" spc="120" dirty="0">
              <a:solidFill>
                <a:srgbClr val="456A2C"/>
              </a:solidFill>
              <a:latin typeface="Arial" panose="020B0604020202020204" pitchFamily="34" charset="0"/>
              <a:cs typeface="Arial" panose="020B0604020202020204" pitchFamily="34" charset="0"/>
            </a:endParaRPr>
          </a:p>
          <a:p>
            <a:pPr>
              <a:lnSpc>
                <a:spcPts val="3359"/>
              </a:lnSpc>
            </a:pPr>
            <a:r>
              <a:rPr lang="lv-LV" sz="2400" dirty="0">
                <a:solidFill>
                  <a:srgbClr val="456A2C"/>
                </a:solidFill>
                <a:latin typeface="Arial" panose="020B0604020202020204" pitchFamily="34" charset="0"/>
                <a:cs typeface="Arial" panose="020B0604020202020204" pitchFamily="34" charset="0"/>
              </a:rPr>
              <a:t>Lai palielinātu ergonomiku, darbā var izmantot tādus tehniskos palīglīdzekļus kā mašīnas un iekārtas.</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987963"/>
          </a:xfrm>
          <a:prstGeom prst="rect">
            <a:avLst/>
          </a:prstGeom>
        </p:spPr>
        <p:txBody>
          <a:bodyPr lIns="0" tIns="0" rIns="0" bIns="0" rtlCol="0" anchor="t">
            <a:spAutoFit/>
          </a:bodyPr>
          <a:lstStyle/>
          <a:p>
            <a:pPr algn="l">
              <a:lnSpc>
                <a:spcPts val="8370"/>
              </a:lnSpc>
            </a:pPr>
            <a:r>
              <a:rPr lang="lv-LV" sz="6200" dirty="0">
                <a:solidFill>
                  <a:schemeClr val="bg1"/>
                </a:solidFill>
                <a:latin typeface="Segoe UI Black" panose="020B0A02040204020203" pitchFamily="34" charset="0"/>
                <a:ea typeface="Segoe UI Black" panose="020B0A02040204020203" pitchFamily="34" charset="0"/>
              </a:rPr>
              <a:t>Ergonomika</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9641559" y="923710"/>
            <a:ext cx="8385422" cy="7809317"/>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Darba apstākļu radītie riski: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Putekļi, pelējuma sporas, baktērijas, GOS un gāzes</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Troksnis, vibrācija, karstums, aukstums un tonnāža</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Apgaismojums, atspulgs, migla vai izplūdes dūmi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Iedarbība, toksīni, gāzes un šķīdinātāji</a:t>
            </a:r>
          </a:p>
          <a:p>
            <a:pPr marL="800100" lvl="1" indent="-342900">
              <a:lnSpc>
                <a:spcPts val="3359"/>
              </a:lnSpc>
              <a:buFont typeface="Arial" panose="020B0604020202020204" pitchFamily="34" charset="0"/>
              <a:buChar char="•"/>
            </a:pPr>
            <a:endParaRPr lang="en-US" sz="2400" spc="120" dirty="0">
              <a:solidFill>
                <a:srgbClr val="456A2C"/>
              </a:solidFill>
              <a:latin typeface="Arial" panose="020B0604020202020204" pitchFamily="34" charset="0"/>
              <a:cs typeface="Arial" panose="020B0604020202020204" pitchFamily="34" charset="0"/>
            </a:endParaRP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Riski, kas saistīti ar darba vidi: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Iekšējā un ārējā satiksme objektā</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Darbarīku un instrumentu lietošana</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Atkritumu un bīstamu vielu uzglabāšana un apstrāde</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Ārējie dalībnieki (piem., iedzīvotāji, ziņkārīgie, u.c.)</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	Darba telpu izmantošana un kustīgu mašīnu vai iekārtu pārvietošana</a:t>
            </a:r>
            <a:endParaRPr lang="en-US" sz="2400" dirty="0">
              <a:solidFill>
                <a:srgbClr val="456A2C"/>
              </a:solidFill>
              <a:latin typeface="Arial" panose="020B0604020202020204" pitchFamily="34" charset="0"/>
              <a:cs typeface="Arial" panose="020B0604020202020204" pitchFamily="34" charset="0"/>
            </a:endParaRPr>
          </a:p>
          <a:p>
            <a:pPr lvl="1">
              <a:lnSpc>
                <a:spcPts val="3359"/>
              </a:lnSpc>
            </a:pPr>
            <a:endParaRPr lang="en-US" sz="2400" spc="120" dirty="0">
              <a:solidFill>
                <a:srgbClr val="456A2C"/>
              </a:solidFill>
              <a:latin typeface="Arial" panose="020B0604020202020204" pitchFamily="34" charset="0"/>
              <a:cs typeface="Arial" panose="020B0604020202020204" pitchFamily="34" charset="0"/>
            </a:endParaRPr>
          </a:p>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Riski, kas izriet no darba plānošanas un vadības:</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Darba posmu grafiks un laika noteikšana objektā</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Vienlaicīgs darbs</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Nekonsekventa pārvaldība un kvalitātes pasliktināšana</a:t>
            </a:r>
          </a:p>
        </p:txBody>
      </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17284"/>
            </a:xfrm>
            <a:prstGeom prst="rect">
              <a:avLst/>
            </a:prstGeom>
            <a:grpFill/>
          </p:spPr>
          <p:txBody>
            <a:bodyPr wrap="square" lIns="0" tIns="0" rIns="0" bIns="0" rtlCol="0" anchor="t">
              <a:spAutoFit/>
            </a:bodyPr>
            <a:lstStyle/>
            <a:p>
              <a:pPr algn="l">
                <a:lnSpc>
                  <a:spcPts val="8370"/>
                </a:lnSpc>
              </a:pPr>
              <a:r>
                <a:rPr lang="lv-LV" sz="6200" dirty="0">
                  <a:solidFill>
                    <a:srgbClr val="FEFFF8"/>
                  </a:solidFill>
                  <a:latin typeface="Segoe UI Black" panose="020B0A02040204020203" pitchFamily="34" charset="0"/>
                  <a:ea typeface="Segoe UI Black" panose="020B0A02040204020203" pitchFamily="34" charset="0"/>
                </a:rPr>
                <a:t>Riski</a:t>
              </a:r>
            </a:p>
          </p:txBody>
        </p:sp>
      </p:grpSp>
      <p:sp>
        <p:nvSpPr>
          <p:cNvPr id="16" name="TextBox 3">
            <a:extLst>
              <a:ext uri="{FF2B5EF4-FFF2-40B4-BE49-F238E27FC236}">
                <a16:creationId xmlns:a16="http://schemas.microsoft.com/office/drawing/2014/main" id="{8251BD57-DF4A-4786-9DA0-D4F84A416FEC}"/>
              </a:ext>
            </a:extLst>
          </p:cNvPr>
          <p:cNvSpPr txBox="1"/>
          <p:nvPr/>
        </p:nvSpPr>
        <p:spPr>
          <a:xfrm>
            <a:off x="1024110" y="4000500"/>
            <a:ext cx="7617741" cy="4757200"/>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Ar darba veikšanu saistītie riski: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Materiālu un personāla pirkšana</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nolīgšana</a:t>
            </a:r>
            <a:r>
              <a:rPr lang="lv-LV" sz="2400" dirty="0">
                <a:solidFill>
                  <a:srgbClr val="456A2C"/>
                </a:solidFill>
                <a:latin typeface="Arial" panose="020B0604020202020204" pitchFamily="34" charset="0"/>
                <a:cs typeface="Arial" panose="020B0604020202020204" pitchFamily="34" charset="0"/>
              </a:rPr>
              <a:t> un nosūtīšana</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Darbs uz sastatnēm un </a:t>
            </a:r>
            <a:r>
              <a:rPr lang="en-US" sz="2400" dirty="0" err="1">
                <a:solidFill>
                  <a:srgbClr val="456A2C"/>
                </a:solidFill>
                <a:latin typeface="Arial" panose="020B0604020202020204" pitchFamily="34" charset="0"/>
                <a:cs typeface="Arial" panose="020B0604020202020204" pitchFamily="34" charset="0"/>
              </a:rPr>
              <a:t>atbalstiem</a:t>
            </a:r>
            <a:endParaRPr lang="lv-LV" sz="2400" dirty="0">
              <a:solidFill>
                <a:srgbClr val="456A2C"/>
              </a:solidFill>
              <a:latin typeface="Arial" panose="020B0604020202020204" pitchFamily="34" charset="0"/>
              <a:cs typeface="Arial" panose="020B0604020202020204" pitchFamily="34" charset="0"/>
            </a:endParaRP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Elementu un veidņu uzstādīšana</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Nojaukšanas un rakšanas darbi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Elektrodarbi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Darbi ar uguni</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Darbs uz ceļa vai sliežu zonā</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Darbs ar azbestu</a:t>
            </a:r>
          </a:p>
          <a:p>
            <a:pPr marL="800100" lvl="1" indent="-342900">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Darbs pie rūpniecības procesa līnijas</a:t>
            </a:r>
          </a:p>
        </p:txBody>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345607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Kopējs būvlaukums</a:t>
            </a:r>
          </a:p>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0 negadījumu domāšana</a:t>
            </a:r>
          </a:p>
          <a:p>
            <a:pPr marL="342900" indent="-342900" algn="just">
              <a:lnSpc>
                <a:spcPts val="3359"/>
              </a:lnSpc>
              <a:buFont typeface="Arial" panose="020B0604020202020204" pitchFamily="34" charset="0"/>
              <a:buChar char="•"/>
            </a:pPr>
            <a:r>
              <a:rPr lang="en-US" sz="2400" dirty="0" err="1">
                <a:solidFill>
                  <a:srgbClr val="456A2C"/>
                </a:solidFill>
                <a:latin typeface="Arial" panose="020B0604020202020204" pitchFamily="34" charset="0"/>
                <a:cs typeface="Arial" panose="020B0604020202020204" pitchFamily="34" charset="0"/>
              </a:rPr>
              <a:t>Darba</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drošības</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novērošana</a:t>
            </a:r>
            <a:endParaRPr lang="lv-LV" sz="2400" dirty="0">
              <a:solidFill>
                <a:srgbClr val="456A2C"/>
              </a:solidFill>
              <a:latin typeface="Arial" panose="020B0604020202020204" pitchFamily="34" charset="0"/>
              <a:cs typeface="Arial" panose="020B0604020202020204" pitchFamily="34" charset="0"/>
            </a:endParaRPr>
          </a:p>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Darbs ar </a:t>
            </a:r>
            <a:r>
              <a:rPr lang="en-US" sz="2400" dirty="0" err="1">
                <a:solidFill>
                  <a:srgbClr val="456A2C"/>
                </a:solidFill>
                <a:latin typeface="Arial" panose="020B0604020202020204" pitchFamily="34" charset="0"/>
                <a:cs typeface="Arial" panose="020B0604020202020204" pitchFamily="34" charset="0"/>
              </a:rPr>
              <a:t>drošības</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jostu</a:t>
            </a:r>
            <a:endParaRPr lang="lv-LV" sz="2400" dirty="0">
              <a:solidFill>
                <a:srgbClr val="456A2C"/>
              </a:solidFill>
              <a:latin typeface="Arial" panose="020B0604020202020204" pitchFamily="34" charset="0"/>
              <a:cs typeface="Arial" panose="020B0604020202020204" pitchFamily="34" charset="0"/>
            </a:endParaRPr>
          </a:p>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Aizsargaprīkojums</a:t>
            </a:r>
          </a:p>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Pacelšanas līdzekļi</a:t>
            </a:r>
          </a:p>
          <a:p>
            <a:pPr marL="342900" indent="-342900" algn="just">
              <a:lnSpc>
                <a:spcPts val="3359"/>
              </a:lnSpc>
              <a:buFont typeface="Arial" panose="020B0604020202020204" pitchFamily="34" charset="0"/>
              <a:buChar char="•"/>
            </a:pPr>
            <a:r>
              <a:rPr lang="en-US" sz="2400" dirty="0" err="1">
                <a:solidFill>
                  <a:srgbClr val="456A2C"/>
                </a:solidFill>
                <a:latin typeface="Arial" panose="020B0604020202020204" pitchFamily="34" charset="0"/>
                <a:cs typeface="Arial" panose="020B0604020202020204" pitchFamily="34" charset="0"/>
              </a:rPr>
              <a:t>Darba</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drošības</a:t>
            </a:r>
            <a:r>
              <a:rPr lang="en-US" sz="2400" dirty="0">
                <a:solidFill>
                  <a:srgbClr val="456A2C"/>
                </a:solidFill>
                <a:latin typeface="Arial" panose="020B0604020202020204" pitchFamily="34" charset="0"/>
                <a:cs typeface="Arial" panose="020B0604020202020204" pitchFamily="34" charset="0"/>
              </a:rPr>
              <a:t> </a:t>
            </a:r>
            <a:r>
              <a:rPr lang="en-US" sz="2400" dirty="0" err="1">
                <a:solidFill>
                  <a:srgbClr val="456A2C"/>
                </a:solidFill>
                <a:latin typeface="Arial" panose="020B0604020202020204" pitchFamily="34" charset="0"/>
                <a:cs typeface="Arial" panose="020B0604020202020204" pitchFamily="34" charset="0"/>
              </a:rPr>
              <a:t>apmācība</a:t>
            </a:r>
            <a:endParaRPr lang="lv-LV" sz="2400" dirty="0">
              <a:solidFill>
                <a:srgbClr val="456A2C"/>
              </a:solidFill>
              <a:latin typeface="Arial" panose="020B0604020202020204" pitchFamily="34" charset="0"/>
              <a:cs typeface="Arial" panose="020B0604020202020204" pitchFamily="34" charset="0"/>
            </a:endParaRPr>
          </a:p>
          <a:p>
            <a:pPr marL="342900" indent="-342900" algn="just">
              <a:lnSpc>
                <a:spcPts val="3359"/>
              </a:lnSpc>
              <a:buFont typeface="Arial" panose="020B0604020202020204" pitchFamily="34" charset="0"/>
              <a:buChar char="•"/>
            </a:pPr>
            <a:r>
              <a:rPr lang="lv-LV" sz="2400" dirty="0">
                <a:solidFill>
                  <a:srgbClr val="456A2C"/>
                </a:solidFill>
                <a:latin typeface="Arial" panose="020B0604020202020204" pitchFamily="34" charset="0"/>
                <a:cs typeface="Arial" panose="020B0604020202020204" pitchFamily="34" charset="0"/>
              </a:rPr>
              <a:t>Darba norādījumi</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lv-LV" sz="6200" dirty="0">
                <a:solidFill>
                  <a:schemeClr val="bg1"/>
                </a:solidFill>
                <a:latin typeface="Segoe UI Black" panose="020B0A02040204020203" pitchFamily="34" charset="0"/>
                <a:ea typeface="Segoe UI Black" panose="020B0A02040204020203" pitchFamily="34" charset="0"/>
              </a:rPr>
              <a:t>Drošība kā kopīgs jautājums</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a:solidFill>
                <a:srgbClr val="D9D9D9"/>
              </a:solidFill>
              <a:latin typeface="Glacial Indifference"/>
            </a:endParaRPr>
          </a:p>
        </p:txBody>
      </p:sp>
    </p:spTree>
    <p:extLst>
      <p:ext uri="{BB962C8B-B14F-4D97-AF65-F5344CB8AC3E}">
        <p14:creationId xmlns:p14="http://schemas.microsoft.com/office/powerpoint/2010/main" val="183029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789575"/>
          </a:xfrm>
          <a:prstGeom prst="rect">
            <a:avLst/>
          </a:prstGeom>
        </p:spPr>
        <p:txBody>
          <a:bodyPr wrap="square" lIns="0" tIns="0" rIns="0" bIns="0" rtlCol="0" anchor="t">
            <a:spAutoFit/>
          </a:bodyPr>
          <a:lstStyle/>
          <a:p>
            <a:pPr algn="l">
              <a:lnSpc>
                <a:spcPts val="6682"/>
              </a:lnSpc>
            </a:pPr>
            <a:r>
              <a:rPr lang="lv-LV" sz="5000" dirty="0">
                <a:solidFill>
                  <a:srgbClr val="456A2C"/>
                </a:solidFill>
                <a:latin typeface="Segoe UI Black" panose="020B0A02040204020203" pitchFamily="34" charset="0"/>
                <a:ea typeface="Segoe UI Black" panose="020B0A02040204020203" pitchFamily="34" charset="0"/>
              </a:rPr>
              <a:t>Ieguvumi</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en-US" sz="3300" b="1" dirty="0">
                  <a:solidFill>
                    <a:srgbClr val="456A2C"/>
                  </a:solidFill>
                  <a:latin typeface="Arial" panose="020B0604020202020204" pitchFamily="34" charset="0"/>
                  <a:cs typeface="Arial" panose="020B0604020202020204" pitchFamily="34" charset="0"/>
                </a:rPr>
                <a:t>EFEKTIVITĀTE</a:t>
              </a:r>
              <a:endParaRPr lang="lv-LV" sz="3300" b="1" dirty="0">
                <a:solidFill>
                  <a:srgbClr val="456A2C"/>
                </a:solidFill>
                <a:latin typeface="Arial" panose="020B0604020202020204" pitchFamily="34" charset="0"/>
                <a:cs typeface="Arial" panose="020B0604020202020204" pitchFamily="34" charset="0"/>
              </a:endParaRP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dirty="0">
                  <a:solidFill>
                    <a:srgbClr val="456A2C"/>
                  </a:solidFill>
                  <a:latin typeface="Arial" panose="020B0604020202020204" pitchFamily="34" charset="0"/>
                  <a:cs typeface="Arial" panose="020B0604020202020204" pitchFamily="34" charset="0"/>
                </a:rPr>
                <a:t>Ergonomiskas darbstacijas un darba pozas atvieglo darbu, padara to ātrāk paveicamu un samazina stresa izraisītās traumas.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lv-LV" sz="3300" b="1" dirty="0">
                  <a:solidFill>
                    <a:srgbClr val="456A2C"/>
                  </a:solidFill>
                  <a:latin typeface="Arial" panose="020B0604020202020204" pitchFamily="34" charset="0"/>
                  <a:cs typeface="Arial" panose="020B0604020202020204" pitchFamily="34" charset="0"/>
                </a:rPr>
                <a:t>PRODUKTIVITĀTE</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dirty="0">
                  <a:solidFill>
                    <a:srgbClr val="456A2C"/>
                  </a:solidFill>
                  <a:latin typeface="Arial" panose="020B0604020202020204" pitchFamily="34" charset="0"/>
                  <a:cs typeface="Arial" panose="020B0604020202020204" pitchFamily="34" charset="0"/>
                </a:rPr>
                <a:t>Tiek samazināts darba </a:t>
              </a:r>
              <a:r>
                <a:rPr lang="en-US" sz="2400" dirty="0" err="1">
                  <a:solidFill>
                    <a:srgbClr val="456A2C"/>
                  </a:solidFill>
                  <a:latin typeface="Arial" panose="020B0604020202020204" pitchFamily="34" charset="0"/>
                  <a:cs typeface="Arial" panose="020B0604020202020204" pitchFamily="34" charset="0"/>
                </a:rPr>
                <a:t>aiz</a:t>
              </a:r>
              <a:r>
                <a:rPr lang="lv-LV" sz="2400" dirty="0">
                  <a:solidFill>
                    <a:srgbClr val="456A2C"/>
                  </a:solidFill>
                  <a:latin typeface="Arial" panose="020B0604020202020204" pitchFamily="34" charset="0"/>
                  <a:cs typeface="Arial" panose="020B0604020202020204" pitchFamily="34" charset="0"/>
                </a:rPr>
                <a:t>kavēšanas gadījumu skaits, uzlabojas darb</a:t>
              </a:r>
              <a:r>
                <a:rPr lang="en-US" sz="2400" dirty="0">
                  <a:solidFill>
                    <a:srgbClr val="456A2C"/>
                  </a:solidFill>
                  <a:latin typeface="Arial" panose="020B0604020202020204" pitchFamily="34" charset="0"/>
                  <a:cs typeface="Arial" panose="020B0604020202020204" pitchFamily="34" charset="0"/>
                </a:rPr>
                <a:t>a </a:t>
              </a:r>
              <a:r>
                <a:rPr lang="en-US" sz="2400" dirty="0" err="1">
                  <a:solidFill>
                    <a:srgbClr val="456A2C"/>
                  </a:solidFill>
                  <a:latin typeface="Arial" panose="020B0604020202020204" pitchFamily="34" charset="0"/>
                  <a:cs typeface="Arial" panose="020B0604020202020204" pitchFamily="34" charset="0"/>
                </a:rPr>
                <a:t>kvalitāte</a:t>
              </a:r>
              <a:r>
                <a:rPr lang="lv-LV" sz="2400" dirty="0">
                  <a:solidFill>
                    <a:srgbClr val="456A2C"/>
                  </a:solidFill>
                  <a:latin typeface="Arial" panose="020B0604020202020204" pitchFamily="34" charset="0"/>
                  <a:cs typeface="Arial" panose="020B0604020202020204" pitchFamily="34" charset="0"/>
                </a:rPr>
                <a:t> un gados vecāki strādnieki var ilgāk palikt darbā.</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1575305"/>
            <a:chOff x="0" y="-19050"/>
            <a:chExt cx="9013889" cy="2100406"/>
          </a:xfrm>
        </p:grpSpPr>
        <p:sp>
          <p:nvSpPr>
            <p:cNvPr id="13" name="TextBox 13"/>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lv-LV" sz="3300" b="1" dirty="0">
                  <a:solidFill>
                    <a:srgbClr val="456A2C"/>
                  </a:solidFill>
                  <a:latin typeface="Arial" panose="020B0604020202020204" pitchFamily="34" charset="0"/>
                  <a:cs typeface="Arial" panose="020B0604020202020204" pitchFamily="34" charset="0"/>
                </a:rPr>
                <a:t>LABSAJŪTA DARBA VIETĀ</a:t>
              </a:r>
            </a:p>
          </p:txBody>
        </p:sp>
        <p:sp>
          <p:nvSpPr>
            <p:cNvPr id="14" name="TextBox 14"/>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lv-LV" sz="2400" dirty="0">
                  <a:solidFill>
                    <a:srgbClr val="456A2C"/>
                  </a:solidFill>
                  <a:latin typeface="Arial" panose="020B0604020202020204" pitchFamily="34" charset="0"/>
                  <a:cs typeface="Arial" panose="020B0604020202020204" pitchFamily="34" charset="0"/>
                </a:rPr>
                <a:t>Drošā darba vidē uzlabojas apmierinātība ar darbu un samazinās nelaimes gadījumu risks.</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84102"/>
            <a:ext cx="6760417" cy="1993040"/>
            <a:chOff x="0" y="-6813"/>
            <a:chExt cx="9013889" cy="2147724"/>
          </a:xfrm>
        </p:grpSpPr>
        <p:sp>
          <p:nvSpPr>
            <p:cNvPr id="17" name="TextBox 17"/>
            <p:cNvSpPr txBox="1"/>
            <p:nvPr/>
          </p:nvSpPr>
          <p:spPr>
            <a:xfrm>
              <a:off x="552" y="-6813"/>
              <a:ext cx="9012784" cy="538954"/>
            </a:xfrm>
            <a:prstGeom prst="rect">
              <a:avLst/>
            </a:prstGeom>
          </p:spPr>
          <p:txBody>
            <a:bodyPr lIns="0" tIns="0" rIns="0" bIns="0" rtlCol="0" anchor="t">
              <a:spAutoFit/>
            </a:bodyPr>
            <a:lstStyle/>
            <a:p>
              <a:pPr algn="ctr">
                <a:lnSpc>
                  <a:spcPts val="4125"/>
                </a:lnSpc>
              </a:pPr>
              <a:r>
                <a:rPr lang="lv-LV" sz="3300" b="1" dirty="0">
                  <a:solidFill>
                    <a:srgbClr val="456A2C"/>
                  </a:solidFill>
                  <a:latin typeface="Arial" panose="020B0604020202020204" pitchFamily="34" charset="0"/>
                  <a:cs typeface="Arial" panose="020B0604020202020204" pitchFamily="34" charset="0"/>
                </a:rPr>
                <a:t>IZMAKSAS</a:t>
              </a:r>
            </a:p>
          </p:txBody>
        </p:sp>
        <p:sp>
          <p:nvSpPr>
            <p:cNvPr id="18" name="TextBox 18"/>
            <p:cNvSpPr txBox="1"/>
            <p:nvPr/>
          </p:nvSpPr>
          <p:spPr>
            <a:xfrm>
              <a:off x="0" y="773351"/>
              <a:ext cx="9013889" cy="1367560"/>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lv-LV" sz="2400" dirty="0">
                  <a:solidFill>
                    <a:srgbClr val="456A2C"/>
                  </a:solidFill>
                  <a:latin typeface="Arial" panose="020B0604020202020204" pitchFamily="34" charset="0"/>
                  <a:cs typeface="Arial" panose="020B0604020202020204" pitchFamily="34" charset="0"/>
                </a:rPr>
                <a:t>Produktivitāte uzlabojas, jo samazinās saslimšanu</a:t>
              </a:r>
              <a:r>
                <a:rPr lang="en-US" sz="2400" dirty="0">
                  <a:solidFill>
                    <a:srgbClr val="456A2C"/>
                  </a:solidFill>
                  <a:latin typeface="Arial" panose="020B0604020202020204" pitchFamily="34" charset="0"/>
                  <a:cs typeface="Arial" panose="020B0604020202020204" pitchFamily="34" charset="0"/>
                </a:rPr>
                <a:t> un </a:t>
              </a:r>
              <a:r>
                <a:rPr lang="en-US" sz="2400" dirty="0" err="1">
                  <a:solidFill>
                    <a:srgbClr val="456A2C"/>
                  </a:solidFill>
                  <a:latin typeface="Arial" panose="020B0604020202020204" pitchFamily="34" charset="0"/>
                  <a:cs typeface="Arial" panose="020B0604020202020204" pitchFamily="34" charset="0"/>
                </a:rPr>
                <a:t>traumu</a:t>
              </a:r>
              <a:r>
                <a:rPr lang="lv-LV" sz="2400" dirty="0">
                  <a:solidFill>
                    <a:srgbClr val="456A2C"/>
                  </a:solidFill>
                  <a:latin typeface="Arial" panose="020B0604020202020204" pitchFamily="34" charset="0"/>
                  <a:cs typeface="Arial" panose="020B0604020202020204" pitchFamily="34" charset="0"/>
                </a:rPr>
                <a:t> skaits un vienlaikus samazinās izmaksas par veselības aprūpi.</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422</Words>
  <Application>Microsoft Office PowerPoint</Application>
  <PresentationFormat>Custom</PresentationFormat>
  <Paragraphs>77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Glacial Indifference</vt:lpstr>
      <vt:lpstr>Calibri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Rasma</cp:lastModifiedBy>
  <cp:revision>58</cp:revision>
  <dcterms:created xsi:type="dcterms:W3CDTF">2006-08-16T00:00:00Z</dcterms:created>
  <dcterms:modified xsi:type="dcterms:W3CDTF">2022-03-03T08:31:53Z</dcterms:modified>
  <dc:identifier>DAD7Xzioke4</dc:identifier>
</cp:coreProperties>
</file>