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lacial Indifference" panose="020B0604020202020204" charset="0"/>
      <p:regular r:id="rId12"/>
    </p:embeddedFont>
    <p:embeddedFont>
      <p:font typeface="Glacial Indifference Bold" panose="020B0604020202020204" charset="0"/>
      <p:regular r:id="rId13"/>
    </p:embeddedFont>
    <p:embeddedFont>
      <p:font typeface="League Spartan" panose="00000800000000000000" pitchFamily="50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53" y="7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B816F-CD3E-4CC7-867F-CA4B655A8019}"/>
              </a:ext>
            </a:extLst>
          </p:cNvPr>
          <p:cNvSpPr txBox="1"/>
          <p:nvPr userDrawn="1"/>
        </p:nvSpPr>
        <p:spPr>
          <a:xfrm>
            <a:off x="9651560" y="95740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s-ES" sz="1600" spc="80" dirty="0">
                <a:solidFill>
                  <a:srgbClr val="456A2C"/>
                </a:solidFill>
                <a:latin typeface="Glacial Indifference"/>
              </a:rPr>
              <a:t>PLANIFICACIÓN DEL TRABAJO Y GESTIÓN DE EQUIPOS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33" y="0"/>
            <a:ext cx="14101901" cy="10287000"/>
          </a:xfrm>
          <a:prstGeom prst="rect">
            <a:avLst/>
          </a:prstGeom>
        </p:spPr>
      </p:pic>
      <p:pic>
        <p:nvPicPr>
          <p:cNvPr id="13" name="Kuva 12" descr="Insinöörit, joilla on digitaalinen tabletti ja piirustuksia, tehtaalla">
            <a:extLst>
              <a:ext uri="{FF2B5EF4-FFF2-40B4-BE49-F238E27FC236}">
                <a16:creationId xmlns:a16="http://schemas.microsoft.com/office/drawing/2014/main" id="{A42469AB-7772-4D52-B0BC-51A500ACE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2" y="-38100"/>
            <a:ext cx="15445508" cy="10325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47958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s-ES" sz="6000" spc="92" dirty="0">
                  <a:solidFill>
                    <a:srgbClr val="FEFFF8"/>
                  </a:solidFill>
                  <a:latin typeface="League Spartan"/>
                </a:rPr>
                <a:t>PLANIFICACI</a:t>
              </a:r>
              <a:r>
                <a:rPr lang="es-ES" sz="6000" b="1" spc="92" dirty="0">
                  <a:solidFill>
                    <a:srgbClr val="FEFFF8"/>
                  </a:solidFill>
                  <a:latin typeface="League Spartan"/>
                </a:rPr>
                <a:t>Ó</a:t>
              </a:r>
              <a:r>
                <a:rPr lang="es-ES" sz="6000" spc="92" dirty="0">
                  <a:solidFill>
                    <a:srgbClr val="FEFFF8"/>
                  </a:solidFill>
                  <a:latin typeface="League Spartan"/>
                </a:rPr>
                <a:t>N DEL TRABAJO Y GESTI</a:t>
              </a:r>
              <a:r>
                <a:rPr lang="es-ES" sz="6000" b="1" spc="92" dirty="0">
                  <a:solidFill>
                    <a:srgbClr val="FEFFF8"/>
                  </a:solidFill>
                  <a:latin typeface="League Spartan"/>
                </a:rPr>
                <a:t>Ó</a:t>
              </a:r>
              <a:r>
                <a:rPr lang="es-ES" sz="6000" spc="92" dirty="0">
                  <a:solidFill>
                    <a:srgbClr val="FEFFF8"/>
                  </a:solidFill>
                  <a:latin typeface="League Spartan"/>
                </a:rPr>
                <a:t>N DE EQUIPOS</a:t>
              </a:r>
              <a:endParaRPr lang="en-US" sz="60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s-ES" sz="2400" spc="150" dirty="0">
                  <a:solidFill>
                    <a:srgbClr val="FEFFF8"/>
                  </a:solidFill>
                  <a:latin typeface="Glacial Indifference Bold"/>
                </a:rPr>
                <a:t>02-1 / LU3: GESTIÓN DE MONTAJE DE CONSTRUCCIÓN DE MADERA IN SITU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41" y="597200"/>
            <a:ext cx="12162259" cy="8432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838393" cy="2831544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RESUMEN DE LA PRESENTACI</a:t>
              </a:r>
              <a:r>
                <a:rPr lang="en-US" sz="6200" b="1" spc="310" dirty="0">
                  <a:solidFill>
                    <a:srgbClr val="456A2C"/>
                  </a:solidFill>
                  <a:latin typeface="League Spartan"/>
                </a:rPr>
                <a:t>Ó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228267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Introducción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Gestión del trabajo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Beneficios de una buena gestión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Preguntas frecuentes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League Spartan"/>
                </a:rPr>
                <a:t>Temas</a:t>
              </a: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League Spartan"/>
                </a:rPr>
                <a:t>tratados</a:t>
              </a:r>
              <a:endParaRPr lang="en-US" sz="3700" spc="185" dirty="0">
                <a:solidFill>
                  <a:srgbClr val="456A2C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53599" y="971550"/>
            <a:ext cx="8385423" cy="6508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La persona que realiza el proyecto de construcción debe liderar y dirigir el proyecto en su conjunto, lo que tiene en cuenta tanto la planificación del proyecto, las adquisiciones y las necesidades de tiempo necesarias para las fases de construcción.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Justo al inicio del proyecto, se debe llegar a un acuerdo sobre cómo se producirá el contenido del diseño, controlando la calidad y el cronograma.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s-E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s-ES" sz="2400" spc="120" dirty="0">
                <a:solidFill>
                  <a:srgbClr val="456A2C"/>
                </a:solidFill>
                <a:latin typeface="Glacial Indifference"/>
              </a:rPr>
              <a:t>Los proyectos modelados de datos actuales determinan las prácticas de modelado de datos en la medida en que éstos estén disponibles para el proyecto, por ejemplo, en cálculo, prefabricación, construcción y supervisión.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5900" y="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2694" y="957263"/>
            <a:ext cx="6914925" cy="5214429"/>
            <a:chOff x="-3348" y="-95249"/>
            <a:chExt cx="9219899" cy="695257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95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fi-FI" sz="6200" spc="310" dirty="0">
                  <a:solidFill>
                    <a:schemeClr val="bg1"/>
                  </a:solidFill>
                  <a:latin typeface="League Spartan"/>
                </a:rPr>
                <a:t>Introducci</a:t>
              </a:r>
              <a:r>
                <a:rPr lang="fi-FI" sz="6200" b="1" spc="310" dirty="0">
                  <a:solidFill>
                    <a:schemeClr val="bg1"/>
                  </a:solidFill>
                  <a:latin typeface="League Spartan"/>
                </a:rPr>
                <a:t>ó</a:t>
              </a:r>
              <a:r>
                <a:rPr lang="fi-FI" sz="6200" spc="310" dirty="0">
                  <a:solidFill>
                    <a:schemeClr val="bg1"/>
                  </a:solidFill>
                  <a:latin typeface="League Spartan"/>
                </a:rPr>
                <a:t>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348" y="6036587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22644" y="746755"/>
            <a:ext cx="10965356" cy="6295933"/>
            <a:chOff x="-104836" y="-3114570"/>
            <a:chExt cx="13605166" cy="3947629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75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Gesti</a:t>
              </a:r>
              <a:r>
                <a:rPr lang="en-US" sz="6200" b="1" spc="310" dirty="0" err="1">
                  <a:solidFill>
                    <a:srgbClr val="456A2C"/>
                  </a:solidFill>
                  <a:latin typeface="League Spartan"/>
                </a:rPr>
                <a:t>ó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n</a:t>
              </a: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 del </a:t>
              </a:r>
              <a:r>
                <a:rPr lang="en-US" sz="6200" spc="310" dirty="0" err="1">
                  <a:solidFill>
                    <a:srgbClr val="456A2C"/>
                  </a:solidFill>
                  <a:latin typeface="League Spartan"/>
                </a:rPr>
                <a:t>trabajo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297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La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gestión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se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basa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en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: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000" spc="120" dirty="0">
                  <a:solidFill>
                    <a:srgbClr val="456A2C"/>
                  </a:solidFill>
                  <a:latin typeface="Glacial Indifference"/>
                </a:rPr>
                <a:t>Personas líderes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000" spc="120" dirty="0">
                  <a:solidFill>
                    <a:srgbClr val="456A2C"/>
                  </a:solidFill>
                  <a:latin typeface="Glacial Indifference"/>
                </a:rPr>
                <a:t>Gestión del trabajo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000" spc="120" dirty="0">
                  <a:solidFill>
                    <a:srgbClr val="456A2C"/>
                  </a:solidFill>
                  <a:latin typeface="Glacial Indifference"/>
                </a:rPr>
                <a:t>Gestión de redes de equipos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000" spc="120" dirty="0">
                  <a:solidFill>
                    <a:srgbClr val="456A2C"/>
                  </a:solidFill>
                  <a:latin typeface="Glacial Indifference"/>
                </a:rPr>
                <a:t>Planificación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Manejo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 de </a:t>
              </a:r>
              <a:r>
                <a:rPr lang="en-US" sz="2000" spc="120" dirty="0" err="1">
                  <a:solidFill>
                    <a:srgbClr val="456A2C"/>
                  </a:solidFill>
                  <a:latin typeface="Glacial Indifference"/>
                </a:rPr>
                <a:t>casos</a:t>
              </a: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: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000" spc="120" dirty="0">
                  <a:solidFill>
                    <a:srgbClr val="456A2C"/>
                  </a:solidFill>
                  <a:latin typeface="Glacial Indifference"/>
                </a:rPr>
                <a:t>Administración de diseño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000" spc="120" dirty="0">
                  <a:solidFill>
                    <a:srgbClr val="456A2C"/>
                  </a:solidFill>
                  <a:latin typeface="Glacial Indifference"/>
                </a:rPr>
                <a:t>Flujos de material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000" spc="120" dirty="0">
                  <a:solidFill>
                    <a:srgbClr val="456A2C"/>
                  </a:solidFill>
                  <a:latin typeface="Glacial Indifference"/>
                </a:rPr>
                <a:t>Base de datos electrónica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s-ES" sz="2000" spc="120" dirty="0">
                  <a:solidFill>
                    <a:srgbClr val="456A2C"/>
                  </a:solidFill>
                  <a:latin typeface="Glacial Indifference"/>
                </a:rPr>
                <a:t>Gestión y almacenamiento de datos entrantes</a:t>
              </a: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9" name="Kuva 18" descr="Henkilö työskentelee pöydän ääressä">
            <a:extLst>
              <a:ext uri="{FF2B5EF4-FFF2-40B4-BE49-F238E27FC236}">
                <a16:creationId xmlns:a16="http://schemas.microsoft.com/office/drawing/2014/main" id="{21BED2BC-34B4-46C9-8F41-75BA1A188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3521503"/>
            <a:ext cx="5400000" cy="3599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s-ES" sz="5000" spc="100" dirty="0">
                <a:solidFill>
                  <a:srgbClr val="456A2C"/>
                </a:solidFill>
                <a:latin typeface="League Spartan"/>
              </a:rPr>
              <a:t>Los beneficios de una buena gesti</a:t>
            </a:r>
            <a:r>
              <a:rPr lang="es-ES" sz="5000" b="1" spc="100" dirty="0">
                <a:solidFill>
                  <a:srgbClr val="456A2C"/>
                </a:solidFill>
                <a:latin typeface="League Spartan"/>
              </a:rPr>
              <a:t>ó</a:t>
            </a:r>
            <a:r>
              <a:rPr lang="es-ES" sz="5000" spc="100" dirty="0">
                <a:solidFill>
                  <a:srgbClr val="456A2C"/>
                </a:solidFill>
                <a:latin typeface="League Spartan"/>
              </a:rPr>
              <a:t>n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MEDIO AMBIENTE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Una buena planificación y gestión reduce la pérdida de material, lo que reduce la cantidad de residuos generados en el sitio.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990600" y="3090408"/>
            <a:ext cx="7817628" cy="2528151"/>
            <a:chOff x="-755608" y="-19050"/>
            <a:chExt cx="10423503" cy="3370867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PRODUCTIVIDAD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755608" y="889606"/>
              <a:ext cx="10423503" cy="24622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Con una buena planificación, las situaciones problemáticas futuras se pueden minimizar y la gerencia puede hacer que el proyecto sea rítmico en el momento adecuado con los recursos del tamaño adecuado.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EFICIENCIA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>
                  <a:solidFill>
                    <a:srgbClr val="456A2C"/>
                  </a:solidFill>
                  <a:latin typeface="Glacial Indifference"/>
                </a:rPr>
                <a:t>Parte del trabajo se realiza de antemano como preparación previa, y se reduce el desmantelamiento y la reconstrucción.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11321"/>
            <a:chOff x="0" y="-19050"/>
            <a:chExt cx="9013889" cy="2681760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COSTOS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s-ES" sz="2400" spc="120" dirty="0">
                  <a:solidFill>
                    <a:srgbClr val="456A2C"/>
                  </a:solidFill>
                  <a:latin typeface="Glacial Indifference"/>
                </a:rPr>
                <a:t>Los costos se reducen con menos requisitos de almacenamiento, menos desperdicio de material y una mayor eficiencia en el trabajo.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299</Words>
  <Application>Microsoft Office PowerPoint</Application>
  <PresentationFormat>Personalizado</PresentationFormat>
  <Paragraphs>38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League Spartan</vt:lpstr>
      <vt:lpstr>Calibri</vt:lpstr>
      <vt:lpstr>Glacial Indifference</vt:lpstr>
      <vt:lpstr>Glacial Indifference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Alonso García García</cp:lastModifiedBy>
  <cp:revision>41</cp:revision>
  <dcterms:created xsi:type="dcterms:W3CDTF">2006-08-16T00:00:00Z</dcterms:created>
  <dcterms:modified xsi:type="dcterms:W3CDTF">2022-01-13T12:07:57Z</dcterms:modified>
  <dc:identifier>DAD7Xzioke4</dc:identifier>
</cp:coreProperties>
</file>