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4"/>
  </p:notesMasterIdLst>
  <p:sldIdLst>
    <p:sldId id="256" r:id="rId3"/>
    <p:sldId id="272" r:id="rId4"/>
    <p:sldId id="273" r:id="rId5"/>
    <p:sldId id="282" r:id="rId6"/>
    <p:sldId id="274" r:id="rId7"/>
    <p:sldId id="283" r:id="rId8"/>
    <p:sldId id="284" r:id="rId9"/>
    <p:sldId id="276" r:id="rId10"/>
    <p:sldId id="285" r:id="rId11"/>
    <p:sldId id="286" r:id="rId12"/>
    <p:sldId id="270" r:id="rId1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6600"/>
    <a:srgbClr val="FFFFFF"/>
    <a:srgbClr val="996633"/>
    <a:srgbClr val="EFF1EB"/>
    <a:srgbClr val="7F8D67"/>
    <a:srgbClr val="CDCC97"/>
    <a:srgbClr val="95D581"/>
    <a:srgbClr val="A3C143"/>
    <a:srgbClr val="F4FD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255262-9854-42AC-B7F7-39A66128A323}" v="7" dt="2021-01-16T20:56:43.932"/>
    <p1510:client id="{713B86BD-1658-4186-ABD4-7061F3C4C309}" v="39" dt="2021-01-16T13:17:46.0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16" autoAdjust="0"/>
    <p:restoredTop sz="94660"/>
  </p:normalViewPr>
  <p:slideViewPr>
    <p:cSldViewPr snapToGrid="0">
      <p:cViewPr varScale="1">
        <p:scale>
          <a:sx n="47" d="100"/>
          <a:sy n="47" d="100"/>
        </p:scale>
        <p:origin x="48" y="79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 pav" userId="a3a2df9770f80296" providerId="LiveId" clId="{07255262-9854-42AC-B7F7-39A66128A323}"/>
    <pc:docChg chg="custSel modSld">
      <pc:chgData name="m-i pav" userId="a3a2df9770f80296" providerId="LiveId" clId="{07255262-9854-42AC-B7F7-39A66128A323}" dt="2021-01-16T20:57:29.023" v="45" actId="313"/>
      <pc:docMkLst>
        <pc:docMk/>
      </pc:docMkLst>
      <pc:sldChg chg="modSp">
        <pc:chgData name="m-i pav" userId="a3a2df9770f80296" providerId="LiveId" clId="{07255262-9854-42AC-B7F7-39A66128A323}" dt="2021-01-16T20:56:43.932" v="6" actId="20577"/>
        <pc:sldMkLst>
          <pc:docMk/>
          <pc:sldMk cId="3421305296" sldId="283"/>
        </pc:sldMkLst>
        <pc:graphicFrameChg chg="mod">
          <ac:chgData name="m-i pav" userId="a3a2df9770f80296" providerId="LiveId" clId="{07255262-9854-42AC-B7F7-39A66128A323}" dt="2021-01-16T20:56:43.932" v="6" actId="20577"/>
          <ac:graphicFrameMkLst>
            <pc:docMk/>
            <pc:sldMk cId="3421305296" sldId="283"/>
            <ac:graphicFrameMk id="4" creationId="{BD09B267-C1F5-41D1-8F45-ABCE46BA659C}"/>
          </ac:graphicFrameMkLst>
        </pc:graphicFrameChg>
      </pc:sldChg>
      <pc:sldChg chg="modSp mod">
        <pc:chgData name="m-i pav" userId="a3a2df9770f80296" providerId="LiveId" clId="{07255262-9854-42AC-B7F7-39A66128A323}" dt="2021-01-16T20:57:29.023" v="45" actId="313"/>
        <pc:sldMkLst>
          <pc:docMk/>
          <pc:sldMk cId="691399345" sldId="286"/>
        </pc:sldMkLst>
        <pc:spChg chg="mod">
          <ac:chgData name="m-i pav" userId="a3a2df9770f80296" providerId="LiveId" clId="{07255262-9854-42AC-B7F7-39A66128A323}" dt="2021-01-16T20:57:29.023" v="45" actId="313"/>
          <ac:spMkLst>
            <pc:docMk/>
            <pc:sldMk cId="691399345" sldId="286"/>
            <ac:spMk id="5" creationId="{41508338-91BA-4B55-97EC-2A237A7BDCA6}"/>
          </ac:spMkLst>
        </pc:spChg>
      </pc:sldChg>
    </pc:docChg>
  </pc:docChgLst>
  <pc:docChgLst>
    <pc:chgData name="m-i pav" userId="a3a2df9770f80296" providerId="LiveId" clId="{713B86BD-1658-4186-ABD4-7061F3C4C309}"/>
    <pc:docChg chg="modSld">
      <pc:chgData name="m-i pav" userId="a3a2df9770f80296" providerId="LiveId" clId="{713B86BD-1658-4186-ABD4-7061F3C4C309}" dt="2021-01-16T13:17:46.008" v="55" actId="20577"/>
      <pc:docMkLst>
        <pc:docMk/>
      </pc:docMkLst>
      <pc:sldChg chg="modSp mod">
        <pc:chgData name="m-i pav" userId="a3a2df9770f80296" providerId="LiveId" clId="{713B86BD-1658-4186-ABD4-7061F3C4C309}" dt="2021-01-16T13:16:16.636" v="16" actId="20577"/>
        <pc:sldMkLst>
          <pc:docMk/>
          <pc:sldMk cId="1146524043" sldId="272"/>
        </pc:sldMkLst>
        <pc:spChg chg="mod">
          <ac:chgData name="m-i pav" userId="a3a2df9770f80296" providerId="LiveId" clId="{713B86BD-1658-4186-ABD4-7061F3C4C309}" dt="2021-01-16T13:16:16.636" v="16" actId="20577"/>
          <ac:spMkLst>
            <pc:docMk/>
            <pc:sldMk cId="1146524043" sldId="272"/>
            <ac:spMk id="3" creationId="{2B5986BA-A019-41B3-98B5-0CFB552A4B98}"/>
          </ac:spMkLst>
        </pc:spChg>
      </pc:sldChg>
      <pc:sldChg chg="modSp">
        <pc:chgData name="m-i pav" userId="a3a2df9770f80296" providerId="LiveId" clId="{713B86BD-1658-4186-ABD4-7061F3C4C309}" dt="2021-01-16T13:17:46.008" v="55" actId="20577"/>
        <pc:sldMkLst>
          <pc:docMk/>
          <pc:sldMk cId="2552126422" sldId="273"/>
        </pc:sldMkLst>
        <pc:graphicFrameChg chg="mod">
          <ac:chgData name="m-i pav" userId="a3a2df9770f80296" providerId="LiveId" clId="{713B86BD-1658-4186-ABD4-7061F3C4C309}" dt="2021-01-16T13:17:46.008" v="55" actId="20577"/>
          <ac:graphicFrameMkLst>
            <pc:docMk/>
            <pc:sldMk cId="2552126422" sldId="273"/>
            <ac:graphicFrameMk id="4" creationId="{DB19CB77-D8AE-4648-AD09-A22CD8E8F5FA}"/>
          </ac:graphicFrameMkLst>
        </pc:graphicFrame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ata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BE6781-AE20-443C-A09E-E4732D5AE6DA}" type="doc">
      <dgm:prSet loTypeId="urn:microsoft.com/office/officeart/2008/layout/VerticalCurvedList" loCatId="list" qsTypeId="urn:microsoft.com/office/officeart/2005/8/quickstyle/simple1" qsCatId="simple" csTypeId="urn:microsoft.com/office/officeart/2005/8/colors/accent1_2" csCatId="accent1" phldr="1"/>
      <dgm:spPr/>
    </dgm:pt>
    <dgm:pt modelId="{20502E96-8D89-4F68-8B1B-03BFEBA6BEDA}">
      <dgm:prSet phldrT="[Texto]" custT="1"/>
      <dgm:spPr>
        <a:solidFill>
          <a:schemeClr val="accent5">
            <a:lumMod val="40000"/>
            <a:lumOff val="60000"/>
          </a:schemeClr>
        </a:solidFill>
      </dgm:spPr>
      <dgm:t>
        <a:bodyPr/>
        <a:lstStyle/>
        <a:p>
          <a:pPr algn="l"/>
          <a:r>
            <a:rPr lang="el-GR" sz="1600" b="0" kern="1200" dirty="0">
              <a:solidFill>
                <a:prstClr val="black"/>
              </a:solidFill>
              <a:latin typeface="Speak Pro" panose="020F0502020204030204"/>
              <a:ea typeface="+mn-ea"/>
              <a:cs typeface="+mn-cs"/>
            </a:rPr>
            <a:t>Ανάπτυξη νέου υλικού εκπαίδευσης πάνω σε μεθόδους και εφαρμογές ενεργειακά </a:t>
          </a:r>
          <a:r>
            <a:rPr lang="el-GR" sz="1600" b="0" kern="1200">
              <a:solidFill>
                <a:prstClr val="black"/>
              </a:solidFill>
              <a:latin typeface="Speak Pro" panose="020F0502020204030204"/>
              <a:ea typeface="+mn-ea"/>
              <a:cs typeface="+mn-cs"/>
            </a:rPr>
            <a:t>αποδοτικών ξύλινων κατασκευών</a:t>
          </a:r>
          <a:r>
            <a:rPr lang="el-GR" sz="1600" b="0" kern="1200" dirty="0">
              <a:solidFill>
                <a:prstClr val="black"/>
              </a:solidFill>
              <a:latin typeface="Speak Pro" panose="020F0502020204030204"/>
              <a:ea typeface="+mn-ea"/>
              <a:cs typeface="+mn-cs"/>
            </a:rPr>
            <a:t>.</a:t>
          </a:r>
          <a:endParaRPr lang="es-ES" sz="1600" kern="1200" dirty="0">
            <a:solidFill>
              <a:prstClr val="black"/>
            </a:solidFill>
            <a:latin typeface="Speak Pro" panose="020F0502020204030204"/>
            <a:ea typeface="+mn-ea"/>
            <a:cs typeface="+mn-cs"/>
          </a:endParaRPr>
        </a:p>
      </dgm:t>
    </dgm:pt>
    <dgm:pt modelId="{607E649F-701C-41CB-B1D7-01572233F191}" type="parTrans" cxnId="{AA494094-3AAB-48C9-8A13-7E4949D45932}">
      <dgm:prSet/>
      <dgm:spPr/>
      <dgm:t>
        <a:bodyPr/>
        <a:lstStyle/>
        <a:p>
          <a:endParaRPr lang="es-ES"/>
        </a:p>
      </dgm:t>
    </dgm:pt>
    <dgm:pt modelId="{86960F3F-DA0E-497A-8C13-276EE9D5F588}" type="sibTrans" cxnId="{AA494094-3AAB-48C9-8A13-7E4949D45932}">
      <dgm:prSet/>
      <dgm:spPr>
        <a:ln>
          <a:solidFill>
            <a:schemeClr val="accent5">
              <a:lumMod val="50000"/>
            </a:schemeClr>
          </a:solidFill>
        </a:ln>
      </dgm:spPr>
      <dgm:t>
        <a:bodyPr/>
        <a:lstStyle/>
        <a:p>
          <a:endParaRPr lang="es-ES"/>
        </a:p>
      </dgm:t>
    </dgm:pt>
    <dgm:pt modelId="{A9BCB335-A509-43C0-993F-64602AC78AB7}">
      <dgm:prSet phldrT="[Texto]" custT="1"/>
      <dgm:spPr>
        <a:solidFill>
          <a:schemeClr val="accent5">
            <a:lumMod val="40000"/>
            <a:lumOff val="60000"/>
          </a:schemeClr>
        </a:solidFill>
      </dgm:spPr>
      <dgm:t>
        <a:bodyPr/>
        <a:lstStyle/>
        <a:p>
          <a:pPr algn="l"/>
          <a:r>
            <a:rPr lang="el-GR" sz="1600" dirty="0">
              <a:solidFill>
                <a:schemeClr val="tx1"/>
              </a:solidFill>
            </a:rPr>
            <a:t>Ανάπτυξη εκπαιδευτικού υλικού,</a:t>
          </a:r>
          <a:r>
            <a:rPr lang="en-US" sz="1600" dirty="0">
              <a:solidFill>
                <a:schemeClr val="tx1"/>
              </a:solidFill>
            </a:rPr>
            <a:t> </a:t>
          </a:r>
          <a:r>
            <a:rPr lang="el-GR" sz="1600" dirty="0">
              <a:solidFill>
                <a:schemeClr val="tx1"/>
              </a:solidFill>
            </a:rPr>
            <a:t>οδηγιών ενσωμάτωσης ΕΕΚ και εκπαιδευτικού οδηγού για την υποστήριξη των παρόχων ΕΕΚ με στόχο την ενσωμάτωση νέων τεχνολογιών και διαδικασιών ξυλουργικής στις προσφορές εκμάθησης βάσει εργασίας (WBL) και μαθητείας. </a:t>
          </a:r>
          <a:endParaRPr lang="de-DE" sz="1600" dirty="0">
            <a:solidFill>
              <a:schemeClr val="tx1"/>
            </a:solidFill>
          </a:endParaRPr>
        </a:p>
      </dgm:t>
    </dgm:pt>
    <dgm:pt modelId="{490AE01A-9BCE-4982-99E3-40A33E411B38}" type="parTrans" cxnId="{C876D313-3C2E-4782-8688-E920C284DE7C}">
      <dgm:prSet/>
      <dgm:spPr/>
      <dgm:t>
        <a:bodyPr/>
        <a:lstStyle/>
        <a:p>
          <a:endParaRPr lang="es-ES"/>
        </a:p>
      </dgm:t>
    </dgm:pt>
    <dgm:pt modelId="{9683A5B5-8465-43A7-B134-97830B8B935E}" type="sibTrans" cxnId="{C876D313-3C2E-4782-8688-E920C284DE7C}">
      <dgm:prSet/>
      <dgm:spPr/>
      <dgm:t>
        <a:bodyPr/>
        <a:lstStyle/>
        <a:p>
          <a:endParaRPr lang="es-ES"/>
        </a:p>
      </dgm:t>
    </dgm:pt>
    <dgm:pt modelId="{CE1D0A50-5690-4361-9412-CA9D7ABB544A}">
      <dgm:prSet phldrT="[Texto]" custT="1"/>
      <dgm:spPr>
        <a:solidFill>
          <a:schemeClr val="accent5">
            <a:lumMod val="40000"/>
            <a:lumOff val="60000"/>
          </a:schemeClr>
        </a:solidFill>
      </dgm:spPr>
      <dgm:t>
        <a:bodyPr/>
        <a:lstStyle/>
        <a:p>
          <a:pPr algn="l"/>
          <a:r>
            <a:rPr lang="el-GR" sz="1600" kern="1200" dirty="0">
              <a:solidFill>
                <a:prstClr val="black"/>
              </a:solidFill>
              <a:latin typeface="Speak Pro" panose="020F0502020204030204"/>
              <a:ea typeface="+mn-ea"/>
              <a:cs typeface="+mn-cs"/>
            </a:rPr>
            <a:t>Βελτίωση συνεργασίας μεταξύ των παρόχων ΕΕΚ και των επιχειρήσεων, ώστε να προσφέρουν ευκαιρίες που θα επιτρέψουν στους εκπαιδευόμενους να εφαρμόσουν τις γνώσεις και τις δεξιότητες που απέκτησαν σε πραγματικές συνθήκες εργασίας. </a:t>
          </a:r>
          <a:endParaRPr lang="es-ES" sz="1600" kern="1200" dirty="0">
            <a:solidFill>
              <a:prstClr val="black"/>
            </a:solidFill>
            <a:latin typeface="Speak Pro" panose="020F0502020204030204"/>
            <a:ea typeface="+mn-ea"/>
            <a:cs typeface="+mn-cs"/>
          </a:endParaRPr>
        </a:p>
      </dgm:t>
    </dgm:pt>
    <dgm:pt modelId="{95DE575A-F8B5-48EA-9332-D878E4174345}" type="parTrans" cxnId="{6E7F2373-7350-47DD-A8B6-EC93F814F79E}">
      <dgm:prSet/>
      <dgm:spPr/>
      <dgm:t>
        <a:bodyPr/>
        <a:lstStyle/>
        <a:p>
          <a:endParaRPr lang="es-ES"/>
        </a:p>
      </dgm:t>
    </dgm:pt>
    <dgm:pt modelId="{911ED5B1-BA83-4A11-A377-7FF5747894BD}" type="sibTrans" cxnId="{6E7F2373-7350-47DD-A8B6-EC93F814F79E}">
      <dgm:prSet/>
      <dgm:spPr/>
      <dgm:t>
        <a:bodyPr/>
        <a:lstStyle/>
        <a:p>
          <a:endParaRPr lang="es-ES"/>
        </a:p>
      </dgm:t>
    </dgm:pt>
    <dgm:pt modelId="{B88CA031-5252-4AE0-A24D-367223CAD753}" type="pres">
      <dgm:prSet presAssocID="{13BE6781-AE20-443C-A09E-E4732D5AE6DA}" presName="Name0" presStyleCnt="0">
        <dgm:presLayoutVars>
          <dgm:chMax val="7"/>
          <dgm:chPref val="7"/>
          <dgm:dir/>
        </dgm:presLayoutVars>
      </dgm:prSet>
      <dgm:spPr/>
    </dgm:pt>
    <dgm:pt modelId="{E80D80EB-2ED1-4A2E-A0F1-D8379835DAA9}" type="pres">
      <dgm:prSet presAssocID="{13BE6781-AE20-443C-A09E-E4732D5AE6DA}" presName="Name1" presStyleCnt="0"/>
      <dgm:spPr/>
    </dgm:pt>
    <dgm:pt modelId="{92805113-C944-4B5D-B8BB-592995F30108}" type="pres">
      <dgm:prSet presAssocID="{13BE6781-AE20-443C-A09E-E4732D5AE6DA}" presName="cycle" presStyleCnt="0"/>
      <dgm:spPr/>
    </dgm:pt>
    <dgm:pt modelId="{0EF1D876-2391-4A2E-B811-6BD30A89336C}" type="pres">
      <dgm:prSet presAssocID="{13BE6781-AE20-443C-A09E-E4732D5AE6DA}" presName="srcNode" presStyleLbl="node1" presStyleIdx="0" presStyleCnt="3"/>
      <dgm:spPr/>
    </dgm:pt>
    <dgm:pt modelId="{76AE0B35-C20B-436B-A4E6-B711AE52CC99}" type="pres">
      <dgm:prSet presAssocID="{13BE6781-AE20-443C-A09E-E4732D5AE6DA}" presName="conn" presStyleLbl="parChTrans1D2" presStyleIdx="0" presStyleCnt="1" custLinFactNeighborX="-1119" custLinFactNeighborY="2425"/>
      <dgm:spPr/>
    </dgm:pt>
    <dgm:pt modelId="{9D38C492-3945-42C4-B380-FDC148C59958}" type="pres">
      <dgm:prSet presAssocID="{13BE6781-AE20-443C-A09E-E4732D5AE6DA}" presName="extraNode" presStyleLbl="node1" presStyleIdx="0" presStyleCnt="3"/>
      <dgm:spPr/>
    </dgm:pt>
    <dgm:pt modelId="{25B20EDB-C5D5-47A6-8B54-D07D53937E30}" type="pres">
      <dgm:prSet presAssocID="{13BE6781-AE20-443C-A09E-E4732D5AE6DA}" presName="dstNode" presStyleLbl="node1" presStyleIdx="0" presStyleCnt="3"/>
      <dgm:spPr/>
    </dgm:pt>
    <dgm:pt modelId="{FBCBA21B-C7ED-46AE-B476-4D35FF9B3278}" type="pres">
      <dgm:prSet presAssocID="{20502E96-8D89-4F68-8B1B-03BFEBA6BEDA}" presName="text_1" presStyleLbl="node1" presStyleIdx="0" presStyleCnt="3">
        <dgm:presLayoutVars>
          <dgm:bulletEnabled val="1"/>
        </dgm:presLayoutVars>
      </dgm:prSet>
      <dgm:spPr/>
    </dgm:pt>
    <dgm:pt modelId="{BFDB1173-3E20-42E7-9BC0-AF61B3BBFF94}" type="pres">
      <dgm:prSet presAssocID="{20502E96-8D89-4F68-8B1B-03BFEBA6BEDA}" presName="accent_1" presStyleCnt="0"/>
      <dgm:spPr/>
    </dgm:pt>
    <dgm:pt modelId="{0BA39AEE-9361-41D9-B635-D8C01C3D0AEE}" type="pres">
      <dgm:prSet presAssocID="{20502E96-8D89-4F68-8B1B-03BFEBA6BEDA}" presName="accentRepeatNode" presStyleLbl="solidFgAcc1" presStyleIdx="0" presStyleCnt="3"/>
      <dgm:spPr>
        <a:ln>
          <a:solidFill>
            <a:schemeClr val="accent5"/>
          </a:solidFill>
        </a:ln>
      </dgm:spPr>
    </dgm:pt>
    <dgm:pt modelId="{F9C3B530-B2F3-4B2F-A3F9-44979AA45320}" type="pres">
      <dgm:prSet presAssocID="{A9BCB335-A509-43C0-993F-64602AC78AB7}" presName="text_2" presStyleLbl="node1" presStyleIdx="1" presStyleCnt="3">
        <dgm:presLayoutVars>
          <dgm:bulletEnabled val="1"/>
        </dgm:presLayoutVars>
      </dgm:prSet>
      <dgm:spPr/>
    </dgm:pt>
    <dgm:pt modelId="{D50CEFD9-F953-42A4-A735-B6643C291B8B}" type="pres">
      <dgm:prSet presAssocID="{A9BCB335-A509-43C0-993F-64602AC78AB7}" presName="accent_2" presStyleCnt="0"/>
      <dgm:spPr/>
    </dgm:pt>
    <dgm:pt modelId="{D402C68C-ADA0-4BB8-9637-B4A5813996CC}" type="pres">
      <dgm:prSet presAssocID="{A9BCB335-A509-43C0-993F-64602AC78AB7}" presName="accentRepeatNode" presStyleLbl="solidFgAcc1" presStyleIdx="1" presStyleCnt="3"/>
      <dgm:spPr>
        <a:ln>
          <a:solidFill>
            <a:schemeClr val="accent5"/>
          </a:solidFill>
        </a:ln>
      </dgm:spPr>
    </dgm:pt>
    <dgm:pt modelId="{7BF72C44-DBA5-45A2-9B11-B152896C7DD9}" type="pres">
      <dgm:prSet presAssocID="{CE1D0A50-5690-4361-9412-CA9D7ABB544A}" presName="text_3" presStyleLbl="node1" presStyleIdx="2" presStyleCnt="3">
        <dgm:presLayoutVars>
          <dgm:bulletEnabled val="1"/>
        </dgm:presLayoutVars>
      </dgm:prSet>
      <dgm:spPr/>
    </dgm:pt>
    <dgm:pt modelId="{3AE582E5-85E2-4E05-B0CA-D4FCED250044}" type="pres">
      <dgm:prSet presAssocID="{CE1D0A50-5690-4361-9412-CA9D7ABB544A}" presName="accent_3" presStyleCnt="0"/>
      <dgm:spPr/>
    </dgm:pt>
    <dgm:pt modelId="{4A870ECE-823D-4E18-9A42-6701CC6414CF}" type="pres">
      <dgm:prSet presAssocID="{CE1D0A50-5690-4361-9412-CA9D7ABB544A}" presName="accentRepeatNode" presStyleLbl="solidFgAcc1" presStyleIdx="2" presStyleCnt="3"/>
      <dgm:spPr>
        <a:ln>
          <a:solidFill>
            <a:schemeClr val="accent5"/>
          </a:solidFill>
        </a:ln>
      </dgm:spPr>
    </dgm:pt>
  </dgm:ptLst>
  <dgm:cxnLst>
    <dgm:cxn modelId="{C876D313-3C2E-4782-8688-E920C284DE7C}" srcId="{13BE6781-AE20-443C-A09E-E4732D5AE6DA}" destId="{A9BCB335-A509-43C0-993F-64602AC78AB7}" srcOrd="1" destOrd="0" parTransId="{490AE01A-9BCE-4982-99E3-40A33E411B38}" sibTransId="{9683A5B5-8465-43A7-B134-97830B8B935E}"/>
    <dgm:cxn modelId="{D3168D34-002D-447A-BED9-9F2E359CF6F6}" type="presOf" srcId="{CE1D0A50-5690-4361-9412-CA9D7ABB544A}" destId="{7BF72C44-DBA5-45A2-9B11-B152896C7DD9}" srcOrd="0" destOrd="0" presId="urn:microsoft.com/office/officeart/2008/layout/VerticalCurvedList"/>
    <dgm:cxn modelId="{64000A46-3543-4F7F-BB53-8C26FE27396D}" type="presOf" srcId="{20502E96-8D89-4F68-8B1B-03BFEBA6BEDA}" destId="{FBCBA21B-C7ED-46AE-B476-4D35FF9B3278}" srcOrd="0" destOrd="0" presId="urn:microsoft.com/office/officeart/2008/layout/VerticalCurvedList"/>
    <dgm:cxn modelId="{6E7F2373-7350-47DD-A8B6-EC93F814F79E}" srcId="{13BE6781-AE20-443C-A09E-E4732D5AE6DA}" destId="{CE1D0A50-5690-4361-9412-CA9D7ABB544A}" srcOrd="2" destOrd="0" parTransId="{95DE575A-F8B5-48EA-9332-D878E4174345}" sibTransId="{911ED5B1-BA83-4A11-A377-7FF5747894BD}"/>
    <dgm:cxn modelId="{C381FA82-6552-4F83-9936-6ED2606A4EB4}" type="presOf" srcId="{A9BCB335-A509-43C0-993F-64602AC78AB7}" destId="{F9C3B530-B2F3-4B2F-A3F9-44979AA45320}" srcOrd="0" destOrd="0" presId="urn:microsoft.com/office/officeart/2008/layout/VerticalCurvedList"/>
    <dgm:cxn modelId="{AA494094-3AAB-48C9-8A13-7E4949D45932}" srcId="{13BE6781-AE20-443C-A09E-E4732D5AE6DA}" destId="{20502E96-8D89-4F68-8B1B-03BFEBA6BEDA}" srcOrd="0" destOrd="0" parTransId="{607E649F-701C-41CB-B1D7-01572233F191}" sibTransId="{86960F3F-DA0E-497A-8C13-276EE9D5F588}"/>
    <dgm:cxn modelId="{CE0B8CB2-68DE-4ECC-A672-6EBD825EDDE8}" type="presOf" srcId="{86960F3F-DA0E-497A-8C13-276EE9D5F588}" destId="{76AE0B35-C20B-436B-A4E6-B711AE52CC99}" srcOrd="0" destOrd="0" presId="urn:microsoft.com/office/officeart/2008/layout/VerticalCurvedList"/>
    <dgm:cxn modelId="{79F2A4FA-60C3-4E28-B053-E3EEB80204BF}" type="presOf" srcId="{13BE6781-AE20-443C-A09E-E4732D5AE6DA}" destId="{B88CA031-5252-4AE0-A24D-367223CAD753}" srcOrd="0" destOrd="0" presId="urn:microsoft.com/office/officeart/2008/layout/VerticalCurvedList"/>
    <dgm:cxn modelId="{AB2F169B-2AE1-4055-B165-E52373B7513C}" type="presParOf" srcId="{B88CA031-5252-4AE0-A24D-367223CAD753}" destId="{E80D80EB-2ED1-4A2E-A0F1-D8379835DAA9}" srcOrd="0" destOrd="0" presId="urn:microsoft.com/office/officeart/2008/layout/VerticalCurvedList"/>
    <dgm:cxn modelId="{F8E20474-5782-44AA-B994-8C530FDC5B78}" type="presParOf" srcId="{E80D80EB-2ED1-4A2E-A0F1-D8379835DAA9}" destId="{92805113-C944-4B5D-B8BB-592995F30108}" srcOrd="0" destOrd="0" presId="urn:microsoft.com/office/officeart/2008/layout/VerticalCurvedList"/>
    <dgm:cxn modelId="{0A85CC43-CDAE-478F-AE07-FE47C734E16A}" type="presParOf" srcId="{92805113-C944-4B5D-B8BB-592995F30108}" destId="{0EF1D876-2391-4A2E-B811-6BD30A89336C}" srcOrd="0" destOrd="0" presId="urn:microsoft.com/office/officeart/2008/layout/VerticalCurvedList"/>
    <dgm:cxn modelId="{BD019219-B5A9-4DD5-A682-872ACAB57929}" type="presParOf" srcId="{92805113-C944-4B5D-B8BB-592995F30108}" destId="{76AE0B35-C20B-436B-A4E6-B711AE52CC99}" srcOrd="1" destOrd="0" presId="urn:microsoft.com/office/officeart/2008/layout/VerticalCurvedList"/>
    <dgm:cxn modelId="{E2AD6BBA-018A-44BA-A988-4EFF7A2DCFE0}" type="presParOf" srcId="{92805113-C944-4B5D-B8BB-592995F30108}" destId="{9D38C492-3945-42C4-B380-FDC148C59958}" srcOrd="2" destOrd="0" presId="urn:microsoft.com/office/officeart/2008/layout/VerticalCurvedList"/>
    <dgm:cxn modelId="{B8ABA372-239E-4B99-9E1A-57865F1C5732}" type="presParOf" srcId="{92805113-C944-4B5D-B8BB-592995F30108}" destId="{25B20EDB-C5D5-47A6-8B54-D07D53937E30}" srcOrd="3" destOrd="0" presId="urn:microsoft.com/office/officeart/2008/layout/VerticalCurvedList"/>
    <dgm:cxn modelId="{15B15467-8C5B-456A-8A5E-FA8020C43146}" type="presParOf" srcId="{E80D80EB-2ED1-4A2E-A0F1-D8379835DAA9}" destId="{FBCBA21B-C7ED-46AE-B476-4D35FF9B3278}" srcOrd="1" destOrd="0" presId="urn:microsoft.com/office/officeart/2008/layout/VerticalCurvedList"/>
    <dgm:cxn modelId="{519DC909-5D31-49D7-8B6E-D6595793025C}" type="presParOf" srcId="{E80D80EB-2ED1-4A2E-A0F1-D8379835DAA9}" destId="{BFDB1173-3E20-42E7-9BC0-AF61B3BBFF94}" srcOrd="2" destOrd="0" presId="urn:microsoft.com/office/officeart/2008/layout/VerticalCurvedList"/>
    <dgm:cxn modelId="{1C233DF7-F7A7-4817-A98F-63691C8D3B28}" type="presParOf" srcId="{BFDB1173-3E20-42E7-9BC0-AF61B3BBFF94}" destId="{0BA39AEE-9361-41D9-B635-D8C01C3D0AEE}" srcOrd="0" destOrd="0" presId="urn:microsoft.com/office/officeart/2008/layout/VerticalCurvedList"/>
    <dgm:cxn modelId="{D5758229-004D-450D-B237-895D757545B8}" type="presParOf" srcId="{E80D80EB-2ED1-4A2E-A0F1-D8379835DAA9}" destId="{F9C3B530-B2F3-4B2F-A3F9-44979AA45320}" srcOrd="3" destOrd="0" presId="urn:microsoft.com/office/officeart/2008/layout/VerticalCurvedList"/>
    <dgm:cxn modelId="{F6D237C6-A52C-4835-BA37-854F7038E14E}" type="presParOf" srcId="{E80D80EB-2ED1-4A2E-A0F1-D8379835DAA9}" destId="{D50CEFD9-F953-42A4-A735-B6643C291B8B}" srcOrd="4" destOrd="0" presId="urn:microsoft.com/office/officeart/2008/layout/VerticalCurvedList"/>
    <dgm:cxn modelId="{921C1ADC-51D4-4CFE-A15A-A1DEC2B18FCB}" type="presParOf" srcId="{D50CEFD9-F953-42A4-A735-B6643C291B8B}" destId="{D402C68C-ADA0-4BB8-9637-B4A5813996CC}" srcOrd="0" destOrd="0" presId="urn:microsoft.com/office/officeart/2008/layout/VerticalCurvedList"/>
    <dgm:cxn modelId="{C56E7082-99F1-4C35-9F9A-FB4F1891602B}" type="presParOf" srcId="{E80D80EB-2ED1-4A2E-A0F1-D8379835DAA9}" destId="{7BF72C44-DBA5-45A2-9B11-B152896C7DD9}" srcOrd="5" destOrd="0" presId="urn:microsoft.com/office/officeart/2008/layout/VerticalCurvedList"/>
    <dgm:cxn modelId="{9A5B98F2-9C78-4B07-9C2C-BC11A2EE2421}" type="presParOf" srcId="{E80D80EB-2ED1-4A2E-A0F1-D8379835DAA9}" destId="{3AE582E5-85E2-4E05-B0CA-D4FCED250044}" srcOrd="6" destOrd="0" presId="urn:microsoft.com/office/officeart/2008/layout/VerticalCurvedList"/>
    <dgm:cxn modelId="{BD54DBA7-DB76-416D-8B86-187587B2BEC1}" type="presParOf" srcId="{3AE582E5-85E2-4E05-B0CA-D4FCED250044}" destId="{4A870ECE-823D-4E18-9A42-6701CC6414CF}"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D68341-B3EA-41BA-AB05-425E96CA1226}" type="doc">
      <dgm:prSet loTypeId="urn:microsoft.com/office/officeart/2018/2/layout/IconLabelDescriptionList" loCatId="icon" qsTypeId="urn:microsoft.com/office/officeart/2005/8/quickstyle/simple4" qsCatId="simple" csTypeId="urn:microsoft.com/office/officeart/2005/8/colors/colorful5" csCatId="colorful" phldr="1"/>
      <dgm:spPr/>
      <dgm:t>
        <a:bodyPr/>
        <a:lstStyle/>
        <a:p>
          <a:endParaRPr lang="es-ES"/>
        </a:p>
      </dgm:t>
    </dgm:pt>
    <dgm:pt modelId="{B3210104-D82B-456F-9232-47A07B786100}">
      <dgm:prSet phldrT="[Texto]" custT="1"/>
      <dgm:spPr/>
      <dgm:t>
        <a:bodyPr/>
        <a:lstStyle/>
        <a:p>
          <a:pPr>
            <a:lnSpc>
              <a:spcPct val="100000"/>
            </a:lnSpc>
            <a:defRPr b="1"/>
          </a:pPr>
          <a:r>
            <a:rPr lang="es-ES" sz="1800" b="1" dirty="0">
              <a:effectLst/>
              <a:latin typeface="Bahnschrift SemiBold SemiConden" panose="020B0502040204020203" pitchFamily="34" charset="0"/>
            </a:rPr>
            <a:t>O1 </a:t>
          </a:r>
          <a:r>
            <a:rPr lang="el-GR" sz="1800" b="1" dirty="0">
              <a:effectLst/>
              <a:latin typeface="Bahnschrift SemiBold SemiConden" panose="020B0502040204020203" pitchFamily="34" charset="0"/>
            </a:rPr>
            <a:t>Μαθησιακά αποτελέσματα του </a:t>
          </a:r>
          <a:r>
            <a:rPr lang="es-ES" sz="1800" b="1" dirty="0">
              <a:effectLst/>
              <a:latin typeface="Bahnschrift SemiBold SemiConden" panose="020B0502040204020203" pitchFamily="34" charset="0"/>
            </a:rPr>
            <a:t>UPWOOD </a:t>
          </a:r>
          <a:r>
            <a:rPr lang="el-GR" sz="1800" b="1" dirty="0">
              <a:effectLst/>
              <a:latin typeface="Bahnschrift SemiBold SemiConden" panose="020B0502040204020203" pitchFamily="34" charset="0"/>
            </a:rPr>
            <a:t>για εκμάθηση μέσω εργασίας</a:t>
          </a:r>
          <a:endParaRPr lang="en-GB" sz="1800" b="1" noProof="0" dirty="0">
            <a:effectLst/>
            <a:latin typeface="Bahnschrift SemiBold SemiConden" panose="020B0502040204020203" pitchFamily="34" charset="0"/>
          </a:endParaRPr>
        </a:p>
      </dgm:t>
    </dgm:pt>
    <dgm:pt modelId="{08E39308-A925-4EAB-A43C-F1E47949DD4F}" type="parTrans" cxnId="{E05185F6-9133-4FF2-90BC-BC0AFF70E57E}">
      <dgm:prSet/>
      <dgm:spPr/>
      <dgm:t>
        <a:bodyPr/>
        <a:lstStyle/>
        <a:p>
          <a:pPr algn="ctr"/>
          <a:endParaRPr lang="es-ES" sz="2000"/>
        </a:p>
      </dgm:t>
    </dgm:pt>
    <dgm:pt modelId="{E7494D77-11EF-46BD-9929-7AD3A6D494AB}" type="sibTrans" cxnId="{E05185F6-9133-4FF2-90BC-BC0AFF70E57E}">
      <dgm:prSet/>
      <dgm:spPr/>
      <dgm:t>
        <a:bodyPr/>
        <a:lstStyle/>
        <a:p>
          <a:pPr algn="ctr"/>
          <a:endParaRPr lang="es-ES"/>
        </a:p>
      </dgm:t>
    </dgm:pt>
    <dgm:pt modelId="{83B98DFA-06B7-4952-AB9E-06AB78B5F41E}">
      <dgm:prSet phldrT="[Texto]" custT="1"/>
      <dgm:spPr/>
      <dgm:t>
        <a:bodyPr/>
        <a:lstStyle/>
        <a:p>
          <a:pPr>
            <a:lnSpc>
              <a:spcPct val="100000"/>
            </a:lnSpc>
          </a:pPr>
          <a:r>
            <a:rPr lang="el-GR" sz="1600" b="0" dirty="0"/>
            <a:t>Ανάλυση των τωρινών και μελλοντικών δεξιοτήτων και γνώσης που χρειάζονται για να την ανάπτυξη των μαθησιακών αποτελεσμάτων.</a:t>
          </a:r>
          <a:endParaRPr lang="es-ES" sz="1600" b="0" dirty="0"/>
        </a:p>
      </dgm:t>
    </dgm:pt>
    <dgm:pt modelId="{723AB1A3-E6EB-44D5-9904-4467CAD2AEF5}" type="parTrans" cxnId="{9D9036A7-7097-4EC6-B4A0-8DA99CEBFA8E}">
      <dgm:prSet/>
      <dgm:spPr/>
      <dgm:t>
        <a:bodyPr/>
        <a:lstStyle/>
        <a:p>
          <a:pPr algn="ctr"/>
          <a:endParaRPr lang="es-ES" sz="2000"/>
        </a:p>
      </dgm:t>
    </dgm:pt>
    <dgm:pt modelId="{89178210-FAE3-4E1B-988B-2AEA2F3A62AB}" type="sibTrans" cxnId="{9D9036A7-7097-4EC6-B4A0-8DA99CEBFA8E}">
      <dgm:prSet/>
      <dgm:spPr/>
      <dgm:t>
        <a:bodyPr/>
        <a:lstStyle/>
        <a:p>
          <a:pPr algn="ctr"/>
          <a:endParaRPr lang="es-ES"/>
        </a:p>
      </dgm:t>
    </dgm:pt>
    <dgm:pt modelId="{4A04A4D8-40FE-4DD7-9E17-3D9CCEADD869}">
      <dgm:prSet phldrT="[Texto]" custT="1"/>
      <dgm:spPr/>
      <dgm:t>
        <a:bodyPr/>
        <a:lstStyle/>
        <a:p>
          <a:pPr>
            <a:lnSpc>
              <a:spcPct val="100000"/>
            </a:lnSpc>
            <a:defRPr b="1"/>
          </a:pPr>
          <a:r>
            <a:rPr lang="es-ES" sz="1800" b="1" kern="1200" dirty="0">
              <a:solidFill>
                <a:prstClr val="black">
                  <a:hueOff val="0"/>
                  <a:satOff val="0"/>
                  <a:lumOff val="0"/>
                  <a:alphaOff val="0"/>
                </a:prstClr>
              </a:solidFill>
              <a:effectLst/>
              <a:latin typeface="Bahnschrift SemiBold SemiConden" panose="020B0502040204020203" pitchFamily="34" charset="0"/>
              <a:ea typeface="+mn-ea"/>
              <a:cs typeface="+mn-cs"/>
            </a:rPr>
            <a:t>O2 </a:t>
          </a:r>
          <a:r>
            <a:rPr lang="el-GR" sz="1800" b="1" kern="1200" dirty="0">
              <a:solidFill>
                <a:prstClr val="black">
                  <a:hueOff val="0"/>
                  <a:satOff val="0"/>
                  <a:lumOff val="0"/>
                  <a:alphaOff val="0"/>
                </a:prstClr>
              </a:solidFill>
              <a:effectLst/>
              <a:latin typeface="Bahnschrift SemiBold SemiConden" panose="020B0502040204020203" pitchFamily="34" charset="0"/>
              <a:ea typeface="+mn-ea"/>
              <a:cs typeface="+mn-cs"/>
            </a:rPr>
            <a:t>Σχεδιασμός προγράμματος σπουδών </a:t>
          </a:r>
          <a:r>
            <a:rPr lang="es-ES" sz="1800" b="1" kern="1200" dirty="0">
              <a:solidFill>
                <a:prstClr val="black">
                  <a:hueOff val="0"/>
                  <a:satOff val="0"/>
                  <a:lumOff val="0"/>
                  <a:alphaOff val="0"/>
                </a:prstClr>
              </a:solidFill>
              <a:effectLst/>
              <a:latin typeface="Bahnschrift SemiBold SemiConden" panose="020B0502040204020203" pitchFamily="34" charset="0"/>
              <a:ea typeface="+mn-ea"/>
              <a:cs typeface="+mn-cs"/>
            </a:rPr>
            <a:t>UPWOOD</a:t>
          </a:r>
          <a:r>
            <a:rPr lang="el-GR" sz="1800" b="1" kern="1200" dirty="0">
              <a:solidFill>
                <a:prstClr val="black">
                  <a:hueOff val="0"/>
                  <a:satOff val="0"/>
                  <a:lumOff val="0"/>
                  <a:alphaOff val="0"/>
                </a:prstClr>
              </a:solidFill>
              <a:effectLst/>
              <a:latin typeface="Bahnschrift SemiBold SemiConden" panose="020B0502040204020203" pitchFamily="34" charset="0"/>
              <a:ea typeface="+mn-ea"/>
              <a:cs typeface="+mn-cs"/>
            </a:rPr>
            <a:t> &amp; Ανοικτοί Εκπαιδευτικοί Πόροι</a:t>
          </a:r>
          <a:endParaRPr lang="es-ES" sz="1800" b="1" kern="1200" dirty="0">
            <a:solidFill>
              <a:prstClr val="black">
                <a:hueOff val="0"/>
                <a:satOff val="0"/>
                <a:lumOff val="0"/>
                <a:alphaOff val="0"/>
              </a:prstClr>
            </a:solidFill>
            <a:effectLst/>
            <a:latin typeface="Bahnschrift SemiBold SemiConden" panose="020B0502040204020203" pitchFamily="34" charset="0"/>
            <a:ea typeface="+mn-ea"/>
            <a:cs typeface="+mn-cs"/>
          </a:endParaRPr>
        </a:p>
      </dgm:t>
    </dgm:pt>
    <dgm:pt modelId="{718298CD-A0FB-4226-8C6C-62350DAB0169}" type="parTrans" cxnId="{63E0BB6A-F036-424B-BC44-3134E0E972E9}">
      <dgm:prSet/>
      <dgm:spPr/>
      <dgm:t>
        <a:bodyPr/>
        <a:lstStyle/>
        <a:p>
          <a:pPr algn="ctr"/>
          <a:endParaRPr lang="es-ES" sz="2000"/>
        </a:p>
      </dgm:t>
    </dgm:pt>
    <dgm:pt modelId="{A65EEC3B-43D2-4ACF-8FC5-A0E1D8C5D9B3}" type="sibTrans" cxnId="{63E0BB6A-F036-424B-BC44-3134E0E972E9}">
      <dgm:prSet/>
      <dgm:spPr/>
      <dgm:t>
        <a:bodyPr/>
        <a:lstStyle/>
        <a:p>
          <a:pPr algn="ctr"/>
          <a:endParaRPr lang="es-ES"/>
        </a:p>
      </dgm:t>
    </dgm:pt>
    <dgm:pt modelId="{0B9D5F6F-A93F-4A8E-B0C1-7F247F553645}">
      <dgm:prSet phldrT="[Texto]" custT="1"/>
      <dgm:spPr/>
      <dgm:t>
        <a:bodyPr/>
        <a:lstStyle/>
        <a:p>
          <a:pPr>
            <a:lnSpc>
              <a:spcPct val="100000"/>
            </a:lnSpc>
          </a:pPr>
          <a:r>
            <a:rPr lang="el-GR" sz="1600" dirty="0"/>
            <a:t>Ανάπτυξη της δομής ενός προγράμματος σπουδών για καινοτόμες, ενεργειακά αποδοτικές τεχνολογίες ξυλουργικής, μεθόδους και πρακτικές εφαρμογές. Δημιουργία αντίστοιχου παιδαγωγικού υλικού που θα προσφέρεται ως Ανοικτές Εκπαιδευτικές Πηγές.</a:t>
          </a:r>
          <a:endParaRPr lang="en-GB" sz="1600" noProof="0" dirty="0"/>
        </a:p>
      </dgm:t>
    </dgm:pt>
    <dgm:pt modelId="{1ED84998-D4D0-4A22-8A2D-B5D7662328FA}" type="parTrans" cxnId="{47A9C0A0-E975-4413-A866-A31BC0DE4E5D}">
      <dgm:prSet/>
      <dgm:spPr/>
      <dgm:t>
        <a:bodyPr/>
        <a:lstStyle/>
        <a:p>
          <a:pPr algn="ctr"/>
          <a:endParaRPr lang="es-ES" sz="2000"/>
        </a:p>
      </dgm:t>
    </dgm:pt>
    <dgm:pt modelId="{1A3AFDF1-AB0C-4207-B012-690E8F5ED9B0}" type="sibTrans" cxnId="{47A9C0A0-E975-4413-A866-A31BC0DE4E5D}">
      <dgm:prSet/>
      <dgm:spPr/>
      <dgm:t>
        <a:bodyPr/>
        <a:lstStyle/>
        <a:p>
          <a:pPr algn="ctr"/>
          <a:endParaRPr lang="es-ES"/>
        </a:p>
      </dgm:t>
    </dgm:pt>
    <dgm:pt modelId="{39F9AACF-2A04-407A-81D6-115FE062FB6B}" type="pres">
      <dgm:prSet presAssocID="{27D68341-B3EA-41BA-AB05-425E96CA1226}" presName="root" presStyleCnt="0">
        <dgm:presLayoutVars>
          <dgm:dir/>
          <dgm:resizeHandles val="exact"/>
        </dgm:presLayoutVars>
      </dgm:prSet>
      <dgm:spPr/>
    </dgm:pt>
    <dgm:pt modelId="{E5106012-A21D-4532-BAD3-F200CC05DC37}" type="pres">
      <dgm:prSet presAssocID="{B3210104-D82B-456F-9232-47A07B786100}" presName="compNode" presStyleCnt="0"/>
      <dgm:spPr/>
    </dgm:pt>
    <dgm:pt modelId="{BC6D5DE7-F7FC-4CB3-81A5-89530D10AE6E}" type="pres">
      <dgm:prSet presAssocID="{B3210104-D82B-456F-9232-47A07B786100}" presName="iconRect" presStyleLbl="node1" presStyleIdx="0" presStyleCnt="2" custScaleX="87301" custScaleY="85531" custLinFactX="3751" custLinFactNeighborX="100000" custLinFactNeighborY="-5306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resentación con gráfico circular"/>
        </a:ext>
      </dgm:extLst>
    </dgm:pt>
    <dgm:pt modelId="{A3A89421-65FA-4AE6-8D0A-907A75668B8C}" type="pres">
      <dgm:prSet presAssocID="{B3210104-D82B-456F-9232-47A07B786100}" presName="iconSpace" presStyleCnt="0"/>
      <dgm:spPr/>
    </dgm:pt>
    <dgm:pt modelId="{DFA55830-17BD-43B0-AC51-F79C46BBCFF3}" type="pres">
      <dgm:prSet presAssocID="{B3210104-D82B-456F-9232-47A07B786100}" presName="parTx" presStyleLbl="revTx" presStyleIdx="0" presStyleCnt="4" custScaleX="87339" custLinFactNeighborX="4721" custLinFactNeighborY="-85784">
        <dgm:presLayoutVars>
          <dgm:chMax val="0"/>
          <dgm:chPref val="0"/>
        </dgm:presLayoutVars>
      </dgm:prSet>
      <dgm:spPr/>
    </dgm:pt>
    <dgm:pt modelId="{B782C832-A819-412A-AD0A-64208374F48E}" type="pres">
      <dgm:prSet presAssocID="{B3210104-D82B-456F-9232-47A07B786100}" presName="txSpace" presStyleCnt="0"/>
      <dgm:spPr/>
    </dgm:pt>
    <dgm:pt modelId="{98670840-0329-4479-BC9E-FBB20689B381}" type="pres">
      <dgm:prSet presAssocID="{B3210104-D82B-456F-9232-47A07B786100}" presName="desTx" presStyleLbl="revTx" presStyleIdx="1" presStyleCnt="4" custScaleX="84259" custScaleY="841573" custLinFactY="100000" custLinFactNeighborX="3578" custLinFactNeighborY="152269">
        <dgm:presLayoutVars/>
      </dgm:prSet>
      <dgm:spPr/>
    </dgm:pt>
    <dgm:pt modelId="{8C964767-ED2D-4C57-983E-0E6C17356F2C}" type="pres">
      <dgm:prSet presAssocID="{E7494D77-11EF-46BD-9929-7AD3A6D494AB}" presName="sibTrans" presStyleCnt="0"/>
      <dgm:spPr/>
    </dgm:pt>
    <dgm:pt modelId="{A978FAE5-1EF7-40EA-8C94-E73D68DD0C21}" type="pres">
      <dgm:prSet presAssocID="{4A04A4D8-40FE-4DD7-9E17-3D9CCEADD869}" presName="compNode" presStyleCnt="0"/>
      <dgm:spPr/>
    </dgm:pt>
    <dgm:pt modelId="{9D6C4125-FA12-4B07-AA07-87A6395B0533}" type="pres">
      <dgm:prSet presAssocID="{4A04A4D8-40FE-4DD7-9E17-3D9CCEADD869}" presName="iconRect" presStyleLbl="node1" presStyleIdx="1" presStyleCnt="2" custScaleX="87301" custScaleY="85531" custLinFactNeighborX="72842" custLinFactNeighborY="-2609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144B1282-5C68-4AAF-8E7A-C38158570DA0}" type="pres">
      <dgm:prSet presAssocID="{4A04A4D8-40FE-4DD7-9E17-3D9CCEADD869}" presName="iconSpace" presStyleCnt="0"/>
      <dgm:spPr/>
    </dgm:pt>
    <dgm:pt modelId="{4F7CDD7F-A9C2-4E62-BF77-FF20C73DD6CD}" type="pres">
      <dgm:prSet presAssocID="{4A04A4D8-40FE-4DD7-9E17-3D9CCEADD869}" presName="parTx" presStyleLbl="revTx" presStyleIdx="2" presStyleCnt="4" custScaleX="118409" custLinFactNeighborX="-10150" custLinFactNeighborY="-78859">
        <dgm:presLayoutVars>
          <dgm:chMax val="0"/>
          <dgm:chPref val="0"/>
        </dgm:presLayoutVars>
      </dgm:prSet>
      <dgm:spPr/>
    </dgm:pt>
    <dgm:pt modelId="{18B68629-A0F7-4A73-9BCE-69B37C4E138C}" type="pres">
      <dgm:prSet presAssocID="{4A04A4D8-40FE-4DD7-9E17-3D9CCEADD869}" presName="txSpace" presStyleCnt="0"/>
      <dgm:spPr/>
    </dgm:pt>
    <dgm:pt modelId="{22B52FA8-323D-4237-8579-6C0956CDE855}" type="pres">
      <dgm:prSet presAssocID="{4A04A4D8-40FE-4DD7-9E17-3D9CCEADD869}" presName="desTx" presStyleLbl="revTx" presStyleIdx="3" presStyleCnt="4" custScaleX="120387" custScaleY="646587" custLinFactNeighborX="-10177" custLinFactNeighborY="91374">
        <dgm:presLayoutVars/>
      </dgm:prSet>
      <dgm:spPr/>
    </dgm:pt>
  </dgm:ptLst>
  <dgm:cxnLst>
    <dgm:cxn modelId="{29C27243-17FF-4465-94F6-47B88301C494}" type="presOf" srcId="{83B98DFA-06B7-4952-AB9E-06AB78B5F41E}" destId="{98670840-0329-4479-BC9E-FBB20689B381}" srcOrd="0" destOrd="0" presId="urn:microsoft.com/office/officeart/2018/2/layout/IconLabelDescriptionList"/>
    <dgm:cxn modelId="{7D463A47-344E-4A58-B14A-1C6ECCBF264E}" type="presOf" srcId="{4A04A4D8-40FE-4DD7-9E17-3D9CCEADD869}" destId="{4F7CDD7F-A9C2-4E62-BF77-FF20C73DD6CD}" srcOrd="0" destOrd="0" presId="urn:microsoft.com/office/officeart/2018/2/layout/IconLabelDescriptionList"/>
    <dgm:cxn modelId="{63E0BB6A-F036-424B-BC44-3134E0E972E9}" srcId="{27D68341-B3EA-41BA-AB05-425E96CA1226}" destId="{4A04A4D8-40FE-4DD7-9E17-3D9CCEADD869}" srcOrd="1" destOrd="0" parTransId="{718298CD-A0FB-4226-8C6C-62350DAB0169}" sibTransId="{A65EEC3B-43D2-4ACF-8FC5-A0E1D8C5D9B3}"/>
    <dgm:cxn modelId="{E2703A82-BFB9-4373-A437-7EBB70FD0452}" type="presOf" srcId="{0B9D5F6F-A93F-4A8E-B0C1-7F247F553645}" destId="{22B52FA8-323D-4237-8579-6C0956CDE855}" srcOrd="0" destOrd="0" presId="urn:microsoft.com/office/officeart/2018/2/layout/IconLabelDescriptionList"/>
    <dgm:cxn modelId="{12258399-BC30-4F78-A188-02A1C84F186F}" type="presOf" srcId="{27D68341-B3EA-41BA-AB05-425E96CA1226}" destId="{39F9AACF-2A04-407A-81D6-115FE062FB6B}" srcOrd="0" destOrd="0" presId="urn:microsoft.com/office/officeart/2018/2/layout/IconLabelDescriptionList"/>
    <dgm:cxn modelId="{47A9C0A0-E975-4413-A866-A31BC0DE4E5D}" srcId="{4A04A4D8-40FE-4DD7-9E17-3D9CCEADD869}" destId="{0B9D5F6F-A93F-4A8E-B0C1-7F247F553645}" srcOrd="0" destOrd="0" parTransId="{1ED84998-D4D0-4A22-8A2D-B5D7662328FA}" sibTransId="{1A3AFDF1-AB0C-4207-B012-690E8F5ED9B0}"/>
    <dgm:cxn modelId="{9D9036A7-7097-4EC6-B4A0-8DA99CEBFA8E}" srcId="{B3210104-D82B-456F-9232-47A07B786100}" destId="{83B98DFA-06B7-4952-AB9E-06AB78B5F41E}" srcOrd="0" destOrd="0" parTransId="{723AB1A3-E6EB-44D5-9904-4467CAD2AEF5}" sibTransId="{89178210-FAE3-4E1B-988B-2AEA2F3A62AB}"/>
    <dgm:cxn modelId="{E5C03CB5-A02D-4A96-B666-0C7FE932B786}" type="presOf" srcId="{B3210104-D82B-456F-9232-47A07B786100}" destId="{DFA55830-17BD-43B0-AC51-F79C46BBCFF3}" srcOrd="0" destOrd="0" presId="urn:microsoft.com/office/officeart/2018/2/layout/IconLabelDescriptionList"/>
    <dgm:cxn modelId="{E05185F6-9133-4FF2-90BC-BC0AFF70E57E}" srcId="{27D68341-B3EA-41BA-AB05-425E96CA1226}" destId="{B3210104-D82B-456F-9232-47A07B786100}" srcOrd="0" destOrd="0" parTransId="{08E39308-A925-4EAB-A43C-F1E47949DD4F}" sibTransId="{E7494D77-11EF-46BD-9929-7AD3A6D494AB}"/>
    <dgm:cxn modelId="{8A1B2F72-1A00-47A2-A9B9-3DCFC4B7FE0E}" type="presParOf" srcId="{39F9AACF-2A04-407A-81D6-115FE062FB6B}" destId="{E5106012-A21D-4532-BAD3-F200CC05DC37}" srcOrd="0" destOrd="0" presId="urn:microsoft.com/office/officeart/2018/2/layout/IconLabelDescriptionList"/>
    <dgm:cxn modelId="{12E632D7-5097-4A8D-9D07-4ED0873A5C55}" type="presParOf" srcId="{E5106012-A21D-4532-BAD3-F200CC05DC37}" destId="{BC6D5DE7-F7FC-4CB3-81A5-89530D10AE6E}" srcOrd="0" destOrd="0" presId="urn:microsoft.com/office/officeart/2018/2/layout/IconLabelDescriptionList"/>
    <dgm:cxn modelId="{DE14CB16-936B-4A7C-961F-ED4B5668B746}" type="presParOf" srcId="{E5106012-A21D-4532-BAD3-F200CC05DC37}" destId="{A3A89421-65FA-4AE6-8D0A-907A75668B8C}" srcOrd="1" destOrd="0" presId="urn:microsoft.com/office/officeart/2018/2/layout/IconLabelDescriptionList"/>
    <dgm:cxn modelId="{C7A610A0-5A3E-4F4C-AD51-A29E425F307D}" type="presParOf" srcId="{E5106012-A21D-4532-BAD3-F200CC05DC37}" destId="{DFA55830-17BD-43B0-AC51-F79C46BBCFF3}" srcOrd="2" destOrd="0" presId="urn:microsoft.com/office/officeart/2018/2/layout/IconLabelDescriptionList"/>
    <dgm:cxn modelId="{F18E959A-95F4-4D86-A4CE-63FDE412523F}" type="presParOf" srcId="{E5106012-A21D-4532-BAD3-F200CC05DC37}" destId="{B782C832-A819-412A-AD0A-64208374F48E}" srcOrd="3" destOrd="0" presId="urn:microsoft.com/office/officeart/2018/2/layout/IconLabelDescriptionList"/>
    <dgm:cxn modelId="{114D88B0-299A-48B1-9950-E65A3128B4FB}" type="presParOf" srcId="{E5106012-A21D-4532-BAD3-F200CC05DC37}" destId="{98670840-0329-4479-BC9E-FBB20689B381}" srcOrd="4" destOrd="0" presId="urn:microsoft.com/office/officeart/2018/2/layout/IconLabelDescriptionList"/>
    <dgm:cxn modelId="{860AC545-9A93-4DD2-83FE-8366F3FFA466}" type="presParOf" srcId="{39F9AACF-2A04-407A-81D6-115FE062FB6B}" destId="{8C964767-ED2D-4C57-983E-0E6C17356F2C}" srcOrd="1" destOrd="0" presId="urn:microsoft.com/office/officeart/2018/2/layout/IconLabelDescriptionList"/>
    <dgm:cxn modelId="{AA863AB2-6F42-46F0-933C-F8D1D08F92C0}" type="presParOf" srcId="{39F9AACF-2A04-407A-81D6-115FE062FB6B}" destId="{A978FAE5-1EF7-40EA-8C94-E73D68DD0C21}" srcOrd="2" destOrd="0" presId="urn:microsoft.com/office/officeart/2018/2/layout/IconLabelDescriptionList"/>
    <dgm:cxn modelId="{D0F1C6C3-5C5E-43F2-9D7F-9F2833A5401C}" type="presParOf" srcId="{A978FAE5-1EF7-40EA-8C94-E73D68DD0C21}" destId="{9D6C4125-FA12-4B07-AA07-87A6395B0533}" srcOrd="0" destOrd="0" presId="urn:microsoft.com/office/officeart/2018/2/layout/IconLabelDescriptionList"/>
    <dgm:cxn modelId="{6A0E56E3-D826-42B3-93F2-CC9099E94AEF}" type="presParOf" srcId="{A978FAE5-1EF7-40EA-8C94-E73D68DD0C21}" destId="{144B1282-5C68-4AAF-8E7A-C38158570DA0}" srcOrd="1" destOrd="0" presId="urn:microsoft.com/office/officeart/2018/2/layout/IconLabelDescriptionList"/>
    <dgm:cxn modelId="{14F16A55-9F94-4FF9-8E29-4FC094534BF0}" type="presParOf" srcId="{A978FAE5-1EF7-40EA-8C94-E73D68DD0C21}" destId="{4F7CDD7F-A9C2-4E62-BF77-FF20C73DD6CD}" srcOrd="2" destOrd="0" presId="urn:microsoft.com/office/officeart/2018/2/layout/IconLabelDescriptionList"/>
    <dgm:cxn modelId="{47FDB7F7-1E61-4D18-8A5E-BFE5BC50ECBA}" type="presParOf" srcId="{A978FAE5-1EF7-40EA-8C94-E73D68DD0C21}" destId="{18B68629-A0F7-4A73-9BCE-69B37C4E138C}" srcOrd="3" destOrd="0" presId="urn:microsoft.com/office/officeart/2018/2/layout/IconLabelDescriptionList"/>
    <dgm:cxn modelId="{0B7EE1B0-DA7E-4408-AC0A-8BC678B6100A}" type="presParOf" srcId="{A978FAE5-1EF7-40EA-8C94-E73D68DD0C21}" destId="{22B52FA8-323D-4237-8579-6C0956CDE855}"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D68341-B3EA-41BA-AB05-425E96CA1226}" type="doc">
      <dgm:prSet loTypeId="urn:microsoft.com/office/officeart/2018/2/layout/IconLabelDescriptionList" loCatId="icon" qsTypeId="urn:microsoft.com/office/officeart/2005/8/quickstyle/simple4" qsCatId="simple" csTypeId="urn:microsoft.com/office/officeart/2005/8/colors/colorful5" csCatId="colorful" phldr="1"/>
      <dgm:spPr/>
      <dgm:t>
        <a:bodyPr/>
        <a:lstStyle/>
        <a:p>
          <a:endParaRPr lang="es-ES"/>
        </a:p>
      </dgm:t>
    </dgm:pt>
    <dgm:pt modelId="{B3210104-D82B-456F-9232-47A07B786100}">
      <dgm:prSet phldrT="[Texto]" custT="1"/>
      <dgm:spPr/>
      <dgm:t>
        <a:bodyPr/>
        <a:lstStyle/>
        <a:p>
          <a:pPr algn="ctr">
            <a:lnSpc>
              <a:spcPct val="100000"/>
            </a:lnSpc>
            <a:defRPr b="1"/>
          </a:pPr>
          <a:r>
            <a:rPr lang="en-GB" sz="2000" b="1" kern="1200" noProof="0" dirty="0">
              <a:effectLst>
                <a:outerShdw blurRad="38100" dist="38100" dir="2700000" algn="tl">
                  <a:srgbClr val="000000">
                    <a:alpha val="43137"/>
                  </a:srgbClr>
                </a:outerShdw>
              </a:effectLst>
            </a:rPr>
            <a:t> </a:t>
          </a: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O3 </a:t>
          </a:r>
          <a:r>
            <a:rPr lang="el-GR"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Διαδικτυακά Σενάρια Εκπαίδευσης</a:t>
          </a:r>
          <a:endPar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endParaRPr>
        </a:p>
      </dgm:t>
    </dgm:pt>
    <dgm:pt modelId="{08E39308-A925-4EAB-A43C-F1E47949DD4F}" type="parTrans" cxnId="{E05185F6-9133-4FF2-90BC-BC0AFF70E57E}">
      <dgm:prSet/>
      <dgm:spPr/>
      <dgm:t>
        <a:bodyPr/>
        <a:lstStyle/>
        <a:p>
          <a:pPr algn="ctr"/>
          <a:endParaRPr lang="es-ES" sz="3200"/>
        </a:p>
      </dgm:t>
    </dgm:pt>
    <dgm:pt modelId="{E7494D77-11EF-46BD-9929-7AD3A6D494AB}" type="sibTrans" cxnId="{E05185F6-9133-4FF2-90BC-BC0AFF70E57E}">
      <dgm:prSet/>
      <dgm:spPr/>
      <dgm:t>
        <a:bodyPr/>
        <a:lstStyle/>
        <a:p>
          <a:pPr algn="ctr"/>
          <a:endParaRPr lang="es-ES" sz="2800"/>
        </a:p>
      </dgm:t>
    </dgm:pt>
    <dgm:pt modelId="{83B98DFA-06B7-4952-AB9E-06AB78B5F41E}">
      <dgm:prSet phldrT="[Texto]" custT="1"/>
      <dgm:spPr/>
      <dgm:t>
        <a:bodyPr/>
        <a:lstStyle/>
        <a:p>
          <a:pPr algn="ctr">
            <a:lnSpc>
              <a:spcPct val="100000"/>
            </a:lnSpc>
          </a:pPr>
          <a:r>
            <a:rPr lang="el-GR" sz="1700" b="0" kern="1200" dirty="0">
              <a:solidFill>
                <a:prstClr val="black">
                  <a:hueOff val="0"/>
                  <a:satOff val="0"/>
                  <a:lumOff val="0"/>
                  <a:alphaOff val="0"/>
                </a:prstClr>
              </a:solidFill>
              <a:latin typeface="Speak Pro" panose="020F0502020204030204"/>
              <a:ea typeface="+mn-ea"/>
              <a:cs typeface="+mn-cs"/>
            </a:rPr>
            <a:t>Ανάπτυξη, δοκιμή και παράδοση Διαδικτυακών Σεναρίων Εκπαίδευσης </a:t>
          </a:r>
          <a:r>
            <a:rPr lang="el-GR" sz="1700" b="0" kern="1200" dirty="0"/>
            <a:t>για την ξυλουργική στις κατασκευές, προωθώντας την υιοθέτηση καινοτόμων και ευέλικτων πρακτικών στην ΕΕΚ.</a:t>
          </a:r>
          <a:endParaRPr lang="es-ES" sz="1700" b="0" kern="1200" dirty="0">
            <a:solidFill>
              <a:prstClr val="black">
                <a:hueOff val="0"/>
                <a:satOff val="0"/>
                <a:lumOff val="0"/>
                <a:alphaOff val="0"/>
              </a:prstClr>
            </a:solidFill>
            <a:latin typeface="Speak Pro" panose="020F0502020204030204"/>
            <a:ea typeface="+mn-ea"/>
            <a:cs typeface="+mn-cs"/>
          </a:endParaRPr>
        </a:p>
      </dgm:t>
    </dgm:pt>
    <dgm:pt modelId="{723AB1A3-E6EB-44D5-9904-4467CAD2AEF5}" type="parTrans" cxnId="{9D9036A7-7097-4EC6-B4A0-8DA99CEBFA8E}">
      <dgm:prSet/>
      <dgm:spPr/>
      <dgm:t>
        <a:bodyPr/>
        <a:lstStyle/>
        <a:p>
          <a:pPr algn="ctr"/>
          <a:endParaRPr lang="es-ES" sz="3200"/>
        </a:p>
      </dgm:t>
    </dgm:pt>
    <dgm:pt modelId="{89178210-FAE3-4E1B-988B-2AEA2F3A62AB}" type="sibTrans" cxnId="{9D9036A7-7097-4EC6-B4A0-8DA99CEBFA8E}">
      <dgm:prSet/>
      <dgm:spPr/>
      <dgm:t>
        <a:bodyPr/>
        <a:lstStyle/>
        <a:p>
          <a:pPr algn="ctr"/>
          <a:endParaRPr lang="es-ES" sz="2800"/>
        </a:p>
      </dgm:t>
    </dgm:pt>
    <dgm:pt modelId="{4A04A4D8-40FE-4DD7-9E17-3D9CCEADD869}">
      <dgm:prSet phldrT="[Texto]" custT="1"/>
      <dgm:spPr/>
      <dgm:t>
        <a:bodyPr/>
        <a:lstStyle/>
        <a:p>
          <a:pPr algn="ctr">
            <a:lnSpc>
              <a:spcPct val="100000"/>
            </a:lnSpc>
            <a:defRPr b="1"/>
          </a:pP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O4 </a:t>
          </a:r>
          <a:r>
            <a:rPr lang="el-GR"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Πλαίσιο για την ενσωμάτωση των περιβαλλοντικών στοιχείων στα οικοδομικά προγράμματα  με βάση την εργασία και συστήματα πιστοποίησης και τυποποίησης</a:t>
          </a:r>
          <a:endPar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endParaRPr>
        </a:p>
      </dgm:t>
    </dgm:pt>
    <dgm:pt modelId="{718298CD-A0FB-4226-8C6C-62350DAB0169}" type="parTrans" cxnId="{63E0BB6A-F036-424B-BC44-3134E0E972E9}">
      <dgm:prSet/>
      <dgm:spPr/>
      <dgm:t>
        <a:bodyPr/>
        <a:lstStyle/>
        <a:p>
          <a:pPr algn="ctr"/>
          <a:endParaRPr lang="es-ES" sz="3200"/>
        </a:p>
      </dgm:t>
    </dgm:pt>
    <dgm:pt modelId="{A65EEC3B-43D2-4ACF-8FC5-A0E1D8C5D9B3}" type="sibTrans" cxnId="{63E0BB6A-F036-424B-BC44-3134E0E972E9}">
      <dgm:prSet/>
      <dgm:spPr/>
      <dgm:t>
        <a:bodyPr/>
        <a:lstStyle/>
        <a:p>
          <a:pPr algn="ctr"/>
          <a:endParaRPr lang="es-ES" sz="2800"/>
        </a:p>
      </dgm:t>
    </dgm:pt>
    <dgm:pt modelId="{0B9D5F6F-A93F-4A8E-B0C1-7F247F553645}">
      <dgm:prSet phldrT="[Texto]" custT="1"/>
      <dgm:spPr/>
      <dgm:t>
        <a:bodyPr/>
        <a:lstStyle/>
        <a:p>
          <a:pPr algn="ctr">
            <a:lnSpc>
              <a:spcPct val="100000"/>
            </a:lnSpc>
          </a:pPr>
          <a:r>
            <a:rPr lang="el-GR" sz="1700" b="0" kern="1200" dirty="0">
              <a:solidFill>
                <a:prstClr val="black">
                  <a:hueOff val="0"/>
                  <a:satOff val="0"/>
                  <a:lumOff val="0"/>
                  <a:alphaOff val="0"/>
                </a:prstClr>
              </a:solidFill>
              <a:latin typeface="Speak Pro" panose="020F0502020204030204"/>
              <a:ea typeface="+mn-ea"/>
              <a:cs typeface="+mn-cs"/>
            </a:rPr>
            <a:t>Εμπλοκή των ενδιαφερόμενων μερών και αυτών που χαράζουν τις πολιτικές για την αναγνώριση των μαθησιακών αποτελεσμάτων του </a:t>
          </a:r>
          <a:r>
            <a:rPr lang="en-US" sz="1700" b="0" kern="1200" dirty="0">
              <a:solidFill>
                <a:prstClr val="black">
                  <a:hueOff val="0"/>
                  <a:satOff val="0"/>
                  <a:lumOff val="0"/>
                  <a:alphaOff val="0"/>
                </a:prstClr>
              </a:solidFill>
              <a:latin typeface="Speak Pro" panose="020F0502020204030204"/>
              <a:ea typeface="+mn-ea"/>
              <a:cs typeface="+mn-cs"/>
            </a:rPr>
            <a:t>UPWOOD </a:t>
          </a:r>
          <a:r>
            <a:rPr lang="el-GR" sz="1700" b="0" kern="1200" dirty="0">
              <a:solidFill>
                <a:prstClr val="black">
                  <a:hueOff val="0"/>
                  <a:satOff val="0"/>
                  <a:lumOff val="0"/>
                  <a:alphaOff val="0"/>
                </a:prstClr>
              </a:solidFill>
              <a:latin typeface="Speak Pro" panose="020F0502020204030204"/>
              <a:ea typeface="+mn-ea"/>
              <a:cs typeface="+mn-cs"/>
            </a:rPr>
            <a:t>καθώς και για την υποστήριξη της ενσωμάτωσης των δεξιοτήτων ξυλουργικής κατασκευής στα επαγγελματικά πρότυπα</a:t>
          </a:r>
          <a:r>
            <a:rPr lang="en-US" sz="1700" b="1" kern="1200" dirty="0">
              <a:solidFill>
                <a:prstClr val="black">
                  <a:hueOff val="0"/>
                  <a:satOff val="0"/>
                  <a:lumOff val="0"/>
                  <a:alphaOff val="0"/>
                </a:prstClr>
              </a:solidFill>
              <a:latin typeface="Speak Pro" panose="020F0502020204030204"/>
              <a:ea typeface="+mn-ea"/>
              <a:cs typeface="+mn-cs"/>
            </a:rPr>
            <a:t>.</a:t>
          </a:r>
          <a:endParaRPr lang="es-ES" sz="1700" b="1" kern="1200" dirty="0">
            <a:solidFill>
              <a:prstClr val="black">
                <a:hueOff val="0"/>
                <a:satOff val="0"/>
                <a:lumOff val="0"/>
                <a:alphaOff val="0"/>
              </a:prstClr>
            </a:solidFill>
            <a:latin typeface="Speak Pro" panose="020F0502020204030204"/>
            <a:ea typeface="+mn-ea"/>
            <a:cs typeface="+mn-cs"/>
          </a:endParaRPr>
        </a:p>
      </dgm:t>
    </dgm:pt>
    <dgm:pt modelId="{1ED84998-D4D0-4A22-8A2D-B5D7662328FA}" type="parTrans" cxnId="{47A9C0A0-E975-4413-A866-A31BC0DE4E5D}">
      <dgm:prSet/>
      <dgm:spPr/>
      <dgm:t>
        <a:bodyPr/>
        <a:lstStyle/>
        <a:p>
          <a:pPr algn="ctr"/>
          <a:endParaRPr lang="es-ES" sz="3200"/>
        </a:p>
      </dgm:t>
    </dgm:pt>
    <dgm:pt modelId="{1A3AFDF1-AB0C-4207-B012-690E8F5ED9B0}" type="sibTrans" cxnId="{47A9C0A0-E975-4413-A866-A31BC0DE4E5D}">
      <dgm:prSet/>
      <dgm:spPr/>
      <dgm:t>
        <a:bodyPr/>
        <a:lstStyle/>
        <a:p>
          <a:pPr algn="ctr"/>
          <a:endParaRPr lang="es-ES" sz="2800"/>
        </a:p>
      </dgm:t>
    </dgm:pt>
    <dgm:pt modelId="{8E5C0653-011F-4FBB-90D2-C84EE74CFDB3}" type="pres">
      <dgm:prSet presAssocID="{27D68341-B3EA-41BA-AB05-425E96CA1226}" presName="root" presStyleCnt="0">
        <dgm:presLayoutVars>
          <dgm:dir/>
          <dgm:resizeHandles val="exact"/>
        </dgm:presLayoutVars>
      </dgm:prSet>
      <dgm:spPr/>
    </dgm:pt>
    <dgm:pt modelId="{E1A8EBFE-A31C-4CEF-817E-D4B1C3AA9458}" type="pres">
      <dgm:prSet presAssocID="{B3210104-D82B-456F-9232-47A07B786100}" presName="compNode" presStyleCnt="0"/>
      <dgm:spPr/>
    </dgm:pt>
    <dgm:pt modelId="{54CE680D-155B-47C3-9A52-78843AD6D5B6}" type="pres">
      <dgm:prSet presAssocID="{B3210104-D82B-456F-9232-47A07B786100}" presName="iconRect" presStyleLbl="node1" presStyleIdx="0" presStyleCnt="2" custLinFactX="84" custLinFactNeighborX="100000" custLinFactNeighborY="-6669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Internet"/>
        </a:ext>
      </dgm:extLst>
    </dgm:pt>
    <dgm:pt modelId="{FC24B85A-5C06-4C60-97F3-6299F21BBC87}" type="pres">
      <dgm:prSet presAssocID="{B3210104-D82B-456F-9232-47A07B786100}" presName="iconSpace" presStyleCnt="0"/>
      <dgm:spPr/>
    </dgm:pt>
    <dgm:pt modelId="{B0F20899-AF1D-406D-B655-4FA20D549732}" type="pres">
      <dgm:prSet presAssocID="{B3210104-D82B-456F-9232-47A07B786100}" presName="parTx" presStyleLbl="revTx" presStyleIdx="0" presStyleCnt="4" custScaleY="11721" custLinFactY="-4655013" custLinFactNeighborX="4366" custLinFactNeighborY="-4700000">
        <dgm:presLayoutVars>
          <dgm:chMax val="0"/>
          <dgm:chPref val="0"/>
        </dgm:presLayoutVars>
      </dgm:prSet>
      <dgm:spPr/>
    </dgm:pt>
    <dgm:pt modelId="{F554291D-4B4D-47FD-B4A8-3B8E36DE61AD}" type="pres">
      <dgm:prSet presAssocID="{B3210104-D82B-456F-9232-47A07B786100}" presName="txSpace" presStyleCnt="0"/>
      <dgm:spPr/>
    </dgm:pt>
    <dgm:pt modelId="{487F79D7-FB55-41FC-A143-A3D5CDEC3469}" type="pres">
      <dgm:prSet presAssocID="{B3210104-D82B-456F-9232-47A07B786100}" presName="desTx" presStyleLbl="revTx" presStyleIdx="1" presStyleCnt="4" custLinFactNeighborX="4079" custLinFactNeighborY="9741">
        <dgm:presLayoutVars/>
      </dgm:prSet>
      <dgm:spPr/>
    </dgm:pt>
    <dgm:pt modelId="{E2673FFC-022E-493E-B6C0-1680A821674A}" type="pres">
      <dgm:prSet presAssocID="{E7494D77-11EF-46BD-9929-7AD3A6D494AB}" presName="sibTrans" presStyleCnt="0"/>
      <dgm:spPr/>
    </dgm:pt>
    <dgm:pt modelId="{3B56F857-8CED-46A3-BBB6-91C35980CD0F}" type="pres">
      <dgm:prSet presAssocID="{4A04A4D8-40FE-4DD7-9E17-3D9CCEADD869}" presName="compNode" presStyleCnt="0"/>
      <dgm:spPr/>
    </dgm:pt>
    <dgm:pt modelId="{426BE73A-46E6-404E-89AD-58C69354C72D}" type="pres">
      <dgm:prSet presAssocID="{4A04A4D8-40FE-4DD7-9E17-3D9CCEADD869}" presName="iconRect" presStyleLbl="node1" presStyleIdx="1" presStyleCnt="2" custLinFactNeighborX="81601" custLinFactNeighborY="-84538"/>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iploma"/>
        </a:ext>
      </dgm:extLst>
    </dgm:pt>
    <dgm:pt modelId="{4D3E073B-349E-4622-A252-0F270F1D9F31}" type="pres">
      <dgm:prSet presAssocID="{4A04A4D8-40FE-4DD7-9E17-3D9CCEADD869}" presName="iconSpace" presStyleCnt="0"/>
      <dgm:spPr/>
    </dgm:pt>
    <dgm:pt modelId="{9C98623C-C148-484C-BBC4-3976851C592A}" type="pres">
      <dgm:prSet presAssocID="{4A04A4D8-40FE-4DD7-9E17-3D9CCEADD869}" presName="parTx" presStyleLbl="revTx" presStyleIdx="2" presStyleCnt="4" custScaleX="127350" custLinFactY="-6634058" custLinFactNeighborX="-1673" custLinFactNeighborY="-6700000">
        <dgm:presLayoutVars>
          <dgm:chMax val="0"/>
          <dgm:chPref val="0"/>
        </dgm:presLayoutVars>
      </dgm:prSet>
      <dgm:spPr/>
    </dgm:pt>
    <dgm:pt modelId="{FB203B4E-19B0-450B-85FD-081735301421}" type="pres">
      <dgm:prSet presAssocID="{4A04A4D8-40FE-4DD7-9E17-3D9CCEADD869}" presName="txSpace" presStyleCnt="0"/>
      <dgm:spPr/>
    </dgm:pt>
    <dgm:pt modelId="{92A671D0-B4CE-4333-977F-B01118B1280A}" type="pres">
      <dgm:prSet presAssocID="{4A04A4D8-40FE-4DD7-9E17-3D9CCEADD869}" presName="desTx" presStyleLbl="revTx" presStyleIdx="3" presStyleCnt="4" custScaleX="143879" custScaleY="68027" custLinFactNeighborX="-3448" custLinFactNeighborY="58415">
        <dgm:presLayoutVars/>
      </dgm:prSet>
      <dgm:spPr/>
    </dgm:pt>
  </dgm:ptLst>
  <dgm:cxnLst>
    <dgm:cxn modelId="{2C795705-A840-44DD-92C4-71AFCD75B519}" type="presOf" srcId="{83B98DFA-06B7-4952-AB9E-06AB78B5F41E}" destId="{487F79D7-FB55-41FC-A143-A3D5CDEC3469}" srcOrd="0" destOrd="0" presId="urn:microsoft.com/office/officeart/2018/2/layout/IconLabelDescriptionList"/>
    <dgm:cxn modelId="{6604AF2B-AC43-4946-B462-ECF900C120E2}" type="presOf" srcId="{27D68341-B3EA-41BA-AB05-425E96CA1226}" destId="{8E5C0653-011F-4FBB-90D2-C84EE74CFDB3}" srcOrd="0" destOrd="0" presId="urn:microsoft.com/office/officeart/2018/2/layout/IconLabelDescriptionList"/>
    <dgm:cxn modelId="{78B61060-2D7D-4181-865B-391368AB977C}" type="presOf" srcId="{4A04A4D8-40FE-4DD7-9E17-3D9CCEADD869}" destId="{9C98623C-C148-484C-BBC4-3976851C592A}" srcOrd="0" destOrd="0" presId="urn:microsoft.com/office/officeart/2018/2/layout/IconLabelDescriptionList"/>
    <dgm:cxn modelId="{63E0BB6A-F036-424B-BC44-3134E0E972E9}" srcId="{27D68341-B3EA-41BA-AB05-425E96CA1226}" destId="{4A04A4D8-40FE-4DD7-9E17-3D9CCEADD869}" srcOrd="1" destOrd="0" parTransId="{718298CD-A0FB-4226-8C6C-62350DAB0169}" sibTransId="{A65EEC3B-43D2-4ACF-8FC5-A0E1D8C5D9B3}"/>
    <dgm:cxn modelId="{223B776B-C775-4E2B-9D8D-A1E2820E8AB9}" type="presOf" srcId="{B3210104-D82B-456F-9232-47A07B786100}" destId="{B0F20899-AF1D-406D-B655-4FA20D549732}" srcOrd="0" destOrd="0" presId="urn:microsoft.com/office/officeart/2018/2/layout/IconLabelDescriptionList"/>
    <dgm:cxn modelId="{C827E97D-FD36-44CD-8717-DC78DD8349BA}" type="presOf" srcId="{0B9D5F6F-A93F-4A8E-B0C1-7F247F553645}" destId="{92A671D0-B4CE-4333-977F-B01118B1280A}" srcOrd="0" destOrd="0" presId="urn:microsoft.com/office/officeart/2018/2/layout/IconLabelDescriptionList"/>
    <dgm:cxn modelId="{47A9C0A0-E975-4413-A866-A31BC0DE4E5D}" srcId="{4A04A4D8-40FE-4DD7-9E17-3D9CCEADD869}" destId="{0B9D5F6F-A93F-4A8E-B0C1-7F247F553645}" srcOrd="0" destOrd="0" parTransId="{1ED84998-D4D0-4A22-8A2D-B5D7662328FA}" sibTransId="{1A3AFDF1-AB0C-4207-B012-690E8F5ED9B0}"/>
    <dgm:cxn modelId="{9D9036A7-7097-4EC6-B4A0-8DA99CEBFA8E}" srcId="{B3210104-D82B-456F-9232-47A07B786100}" destId="{83B98DFA-06B7-4952-AB9E-06AB78B5F41E}" srcOrd="0" destOrd="0" parTransId="{723AB1A3-E6EB-44D5-9904-4467CAD2AEF5}" sibTransId="{89178210-FAE3-4E1B-988B-2AEA2F3A62AB}"/>
    <dgm:cxn modelId="{E05185F6-9133-4FF2-90BC-BC0AFF70E57E}" srcId="{27D68341-B3EA-41BA-AB05-425E96CA1226}" destId="{B3210104-D82B-456F-9232-47A07B786100}" srcOrd="0" destOrd="0" parTransId="{08E39308-A925-4EAB-A43C-F1E47949DD4F}" sibTransId="{E7494D77-11EF-46BD-9929-7AD3A6D494AB}"/>
    <dgm:cxn modelId="{C720D8FD-121B-42DF-B8ED-A94F6A759000}" type="presParOf" srcId="{8E5C0653-011F-4FBB-90D2-C84EE74CFDB3}" destId="{E1A8EBFE-A31C-4CEF-817E-D4B1C3AA9458}" srcOrd="0" destOrd="0" presId="urn:microsoft.com/office/officeart/2018/2/layout/IconLabelDescriptionList"/>
    <dgm:cxn modelId="{A860E117-DCE7-4864-9BA6-C0DEB86069E0}" type="presParOf" srcId="{E1A8EBFE-A31C-4CEF-817E-D4B1C3AA9458}" destId="{54CE680D-155B-47C3-9A52-78843AD6D5B6}" srcOrd="0" destOrd="0" presId="urn:microsoft.com/office/officeart/2018/2/layout/IconLabelDescriptionList"/>
    <dgm:cxn modelId="{BD4BB364-4B5E-4EA3-B3D7-AD6733AD277A}" type="presParOf" srcId="{E1A8EBFE-A31C-4CEF-817E-D4B1C3AA9458}" destId="{FC24B85A-5C06-4C60-97F3-6299F21BBC87}" srcOrd="1" destOrd="0" presId="urn:microsoft.com/office/officeart/2018/2/layout/IconLabelDescriptionList"/>
    <dgm:cxn modelId="{5B5B7696-B7D9-4FDC-871F-9C94FC607C04}" type="presParOf" srcId="{E1A8EBFE-A31C-4CEF-817E-D4B1C3AA9458}" destId="{B0F20899-AF1D-406D-B655-4FA20D549732}" srcOrd="2" destOrd="0" presId="urn:microsoft.com/office/officeart/2018/2/layout/IconLabelDescriptionList"/>
    <dgm:cxn modelId="{B258B0B6-B74A-4676-9858-297D66E65E7B}" type="presParOf" srcId="{E1A8EBFE-A31C-4CEF-817E-D4B1C3AA9458}" destId="{F554291D-4B4D-47FD-B4A8-3B8E36DE61AD}" srcOrd="3" destOrd="0" presId="urn:microsoft.com/office/officeart/2018/2/layout/IconLabelDescriptionList"/>
    <dgm:cxn modelId="{017F5147-6B5A-4866-A167-3B5AAC9EBBE1}" type="presParOf" srcId="{E1A8EBFE-A31C-4CEF-817E-D4B1C3AA9458}" destId="{487F79D7-FB55-41FC-A143-A3D5CDEC3469}" srcOrd="4" destOrd="0" presId="urn:microsoft.com/office/officeart/2018/2/layout/IconLabelDescriptionList"/>
    <dgm:cxn modelId="{B2F9AC27-0E52-40F3-866E-7FFC70D65565}" type="presParOf" srcId="{8E5C0653-011F-4FBB-90D2-C84EE74CFDB3}" destId="{E2673FFC-022E-493E-B6C0-1680A821674A}" srcOrd="1" destOrd="0" presId="urn:microsoft.com/office/officeart/2018/2/layout/IconLabelDescriptionList"/>
    <dgm:cxn modelId="{DBCA06F2-D18D-45AD-8111-88D564DE34BC}" type="presParOf" srcId="{8E5C0653-011F-4FBB-90D2-C84EE74CFDB3}" destId="{3B56F857-8CED-46A3-BBB6-91C35980CD0F}" srcOrd="2" destOrd="0" presId="urn:microsoft.com/office/officeart/2018/2/layout/IconLabelDescriptionList"/>
    <dgm:cxn modelId="{930F9AC0-FA60-41AB-AE5A-15FB67622C43}" type="presParOf" srcId="{3B56F857-8CED-46A3-BBB6-91C35980CD0F}" destId="{426BE73A-46E6-404E-89AD-58C69354C72D}" srcOrd="0" destOrd="0" presId="urn:microsoft.com/office/officeart/2018/2/layout/IconLabelDescriptionList"/>
    <dgm:cxn modelId="{534661FD-59A6-4140-8C2F-39874788AD4C}" type="presParOf" srcId="{3B56F857-8CED-46A3-BBB6-91C35980CD0F}" destId="{4D3E073B-349E-4622-A252-0F270F1D9F31}" srcOrd="1" destOrd="0" presId="urn:microsoft.com/office/officeart/2018/2/layout/IconLabelDescriptionList"/>
    <dgm:cxn modelId="{D4DFEFD1-9710-4ACE-BFEA-B6EE89C373D4}" type="presParOf" srcId="{3B56F857-8CED-46A3-BBB6-91C35980CD0F}" destId="{9C98623C-C148-484C-BBC4-3976851C592A}" srcOrd="2" destOrd="0" presId="urn:microsoft.com/office/officeart/2018/2/layout/IconLabelDescriptionList"/>
    <dgm:cxn modelId="{AFA32010-50CE-4759-862F-616580FEC438}" type="presParOf" srcId="{3B56F857-8CED-46A3-BBB6-91C35980CD0F}" destId="{FB203B4E-19B0-450B-85FD-081735301421}" srcOrd="3" destOrd="0" presId="urn:microsoft.com/office/officeart/2018/2/layout/IconLabelDescriptionList"/>
    <dgm:cxn modelId="{10CC45E0-903D-417B-8EF5-9958353CB557}" type="presParOf" srcId="{3B56F857-8CED-46A3-BBB6-91C35980CD0F}" destId="{92A671D0-B4CE-4333-977F-B01118B1280A}"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E0B35-C20B-436B-A4E6-B711AE52CC99}">
      <dsp:nvSpPr>
        <dsp:cNvPr id="0" name=""/>
        <dsp:cNvSpPr/>
      </dsp:nvSpPr>
      <dsp:spPr>
        <a:xfrm>
          <a:off x="-4571346" y="-568859"/>
          <a:ext cx="5445505" cy="5445505"/>
        </a:xfrm>
        <a:prstGeom prst="blockArc">
          <a:avLst>
            <a:gd name="adj1" fmla="val 18900000"/>
            <a:gd name="adj2" fmla="val 2700000"/>
            <a:gd name="adj3" fmla="val 397"/>
          </a:avLst>
        </a:prstGeom>
        <a:noFill/>
        <a:ln w="15875" cap="flat" cmpd="sng" algn="ctr">
          <a:solidFill>
            <a:schemeClr val="accent5">
              <a:lumMod val="50000"/>
            </a:schemeClr>
          </a:solidFill>
          <a:prstDash val="solid"/>
        </a:ln>
        <a:effectLst/>
      </dsp:spPr>
      <dsp:style>
        <a:lnRef idx="2">
          <a:scrgbClr r="0" g="0" b="0"/>
        </a:lnRef>
        <a:fillRef idx="0">
          <a:scrgbClr r="0" g="0" b="0"/>
        </a:fillRef>
        <a:effectRef idx="0">
          <a:scrgbClr r="0" g="0" b="0"/>
        </a:effectRef>
        <a:fontRef idx="minor"/>
      </dsp:style>
    </dsp:sp>
    <dsp:sp modelId="{FBCBA21B-C7ED-46AE-B476-4D35FF9B3278}">
      <dsp:nvSpPr>
        <dsp:cNvPr id="0" name=""/>
        <dsp:cNvSpPr/>
      </dsp:nvSpPr>
      <dsp:spPr>
        <a:xfrm>
          <a:off x="562199" y="404368"/>
          <a:ext cx="9472131" cy="808736"/>
        </a:xfrm>
        <a:prstGeom prst="rect">
          <a:avLst/>
        </a:prstGeom>
        <a:solidFill>
          <a:schemeClr val="accent5">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1934" tIns="40640" rIns="40640" bIns="40640" numCol="1" spcCol="1270" anchor="ctr" anchorCtr="0">
          <a:noAutofit/>
        </a:bodyPr>
        <a:lstStyle/>
        <a:p>
          <a:pPr marL="0" lvl="0" indent="0" algn="l" defTabSz="711200">
            <a:lnSpc>
              <a:spcPct val="90000"/>
            </a:lnSpc>
            <a:spcBef>
              <a:spcPct val="0"/>
            </a:spcBef>
            <a:spcAft>
              <a:spcPct val="35000"/>
            </a:spcAft>
            <a:buNone/>
          </a:pPr>
          <a:r>
            <a:rPr lang="el-GR" sz="1600" b="0" kern="1200" dirty="0">
              <a:solidFill>
                <a:prstClr val="black"/>
              </a:solidFill>
              <a:latin typeface="Speak Pro" panose="020F0502020204030204"/>
              <a:ea typeface="+mn-ea"/>
              <a:cs typeface="+mn-cs"/>
            </a:rPr>
            <a:t>Ανάπτυξη νέου υλικού εκπαίδευσης πάνω σε μεθόδους και εφαρμογές ενεργειακά </a:t>
          </a:r>
          <a:r>
            <a:rPr lang="el-GR" sz="1600" b="0" kern="1200">
              <a:solidFill>
                <a:prstClr val="black"/>
              </a:solidFill>
              <a:latin typeface="Speak Pro" panose="020F0502020204030204"/>
              <a:ea typeface="+mn-ea"/>
              <a:cs typeface="+mn-cs"/>
            </a:rPr>
            <a:t>αποδοτικών ξύλινων κατασκευών</a:t>
          </a:r>
          <a:r>
            <a:rPr lang="el-GR" sz="1600" b="0" kern="1200" dirty="0">
              <a:solidFill>
                <a:prstClr val="black"/>
              </a:solidFill>
              <a:latin typeface="Speak Pro" panose="020F0502020204030204"/>
              <a:ea typeface="+mn-ea"/>
              <a:cs typeface="+mn-cs"/>
            </a:rPr>
            <a:t>.</a:t>
          </a:r>
          <a:endParaRPr lang="es-ES" sz="1600" kern="1200" dirty="0">
            <a:solidFill>
              <a:prstClr val="black"/>
            </a:solidFill>
            <a:latin typeface="Speak Pro" panose="020F0502020204030204"/>
            <a:ea typeface="+mn-ea"/>
            <a:cs typeface="+mn-cs"/>
          </a:endParaRPr>
        </a:p>
      </dsp:txBody>
      <dsp:txXfrm>
        <a:off x="562199" y="404368"/>
        <a:ext cx="9472131" cy="808736"/>
      </dsp:txXfrm>
    </dsp:sp>
    <dsp:sp modelId="{0BA39AEE-9361-41D9-B635-D8C01C3D0AEE}">
      <dsp:nvSpPr>
        <dsp:cNvPr id="0" name=""/>
        <dsp:cNvSpPr/>
      </dsp:nvSpPr>
      <dsp:spPr>
        <a:xfrm>
          <a:off x="56739" y="303276"/>
          <a:ext cx="1010920" cy="1010920"/>
        </a:xfrm>
        <a:prstGeom prst="ellipse">
          <a:avLst/>
        </a:prstGeom>
        <a:solidFill>
          <a:schemeClr val="lt1">
            <a:hueOff val="0"/>
            <a:satOff val="0"/>
            <a:lumOff val="0"/>
            <a:alphaOff val="0"/>
          </a:schemeClr>
        </a:solidFill>
        <a:ln w="15875"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F9C3B530-B2F3-4B2F-A3F9-44979AA45320}">
      <dsp:nvSpPr>
        <dsp:cNvPr id="0" name=""/>
        <dsp:cNvSpPr/>
      </dsp:nvSpPr>
      <dsp:spPr>
        <a:xfrm>
          <a:off x="856175" y="1617471"/>
          <a:ext cx="9178155" cy="808736"/>
        </a:xfrm>
        <a:prstGeom prst="rect">
          <a:avLst/>
        </a:prstGeom>
        <a:solidFill>
          <a:schemeClr val="accent5">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1934" tIns="40640" rIns="40640" bIns="40640" numCol="1" spcCol="1270" anchor="ctr" anchorCtr="0">
          <a:noAutofit/>
        </a:bodyPr>
        <a:lstStyle/>
        <a:p>
          <a:pPr marL="0" lvl="0" indent="0" algn="l" defTabSz="711200">
            <a:lnSpc>
              <a:spcPct val="90000"/>
            </a:lnSpc>
            <a:spcBef>
              <a:spcPct val="0"/>
            </a:spcBef>
            <a:spcAft>
              <a:spcPct val="35000"/>
            </a:spcAft>
            <a:buNone/>
          </a:pPr>
          <a:r>
            <a:rPr lang="el-GR" sz="1600" kern="1200" dirty="0">
              <a:solidFill>
                <a:schemeClr val="tx1"/>
              </a:solidFill>
            </a:rPr>
            <a:t>Ανάπτυξη εκπαιδευτικού υλικού,</a:t>
          </a:r>
          <a:r>
            <a:rPr lang="en-US" sz="1600" kern="1200" dirty="0">
              <a:solidFill>
                <a:schemeClr val="tx1"/>
              </a:solidFill>
            </a:rPr>
            <a:t> </a:t>
          </a:r>
          <a:r>
            <a:rPr lang="el-GR" sz="1600" kern="1200" dirty="0">
              <a:solidFill>
                <a:schemeClr val="tx1"/>
              </a:solidFill>
            </a:rPr>
            <a:t>οδηγιών ενσωμάτωσης ΕΕΚ και εκπαιδευτικού οδηγού για την υποστήριξη των παρόχων ΕΕΚ με στόχο την ενσωμάτωση νέων τεχνολογιών και διαδικασιών ξυλουργικής στις προσφορές εκμάθησης βάσει εργασίας (WBL) και μαθητείας. </a:t>
          </a:r>
          <a:endParaRPr lang="de-DE" sz="1600" kern="1200" dirty="0">
            <a:solidFill>
              <a:schemeClr val="tx1"/>
            </a:solidFill>
          </a:endParaRPr>
        </a:p>
      </dsp:txBody>
      <dsp:txXfrm>
        <a:off x="856175" y="1617471"/>
        <a:ext cx="9178155" cy="808736"/>
      </dsp:txXfrm>
    </dsp:sp>
    <dsp:sp modelId="{D402C68C-ADA0-4BB8-9637-B4A5813996CC}">
      <dsp:nvSpPr>
        <dsp:cNvPr id="0" name=""/>
        <dsp:cNvSpPr/>
      </dsp:nvSpPr>
      <dsp:spPr>
        <a:xfrm>
          <a:off x="350715" y="1516379"/>
          <a:ext cx="1010920" cy="1010920"/>
        </a:xfrm>
        <a:prstGeom prst="ellipse">
          <a:avLst/>
        </a:prstGeom>
        <a:solidFill>
          <a:schemeClr val="lt1">
            <a:hueOff val="0"/>
            <a:satOff val="0"/>
            <a:lumOff val="0"/>
            <a:alphaOff val="0"/>
          </a:schemeClr>
        </a:solidFill>
        <a:ln w="15875"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7BF72C44-DBA5-45A2-9B11-B152896C7DD9}">
      <dsp:nvSpPr>
        <dsp:cNvPr id="0" name=""/>
        <dsp:cNvSpPr/>
      </dsp:nvSpPr>
      <dsp:spPr>
        <a:xfrm>
          <a:off x="562199" y="2830576"/>
          <a:ext cx="9472131" cy="808736"/>
        </a:xfrm>
        <a:prstGeom prst="rect">
          <a:avLst/>
        </a:prstGeom>
        <a:solidFill>
          <a:schemeClr val="accent5">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1934" tIns="40640" rIns="40640" bIns="40640" numCol="1" spcCol="1270" anchor="ctr" anchorCtr="0">
          <a:noAutofit/>
        </a:bodyPr>
        <a:lstStyle/>
        <a:p>
          <a:pPr marL="0" lvl="0" indent="0" algn="l" defTabSz="711200">
            <a:lnSpc>
              <a:spcPct val="90000"/>
            </a:lnSpc>
            <a:spcBef>
              <a:spcPct val="0"/>
            </a:spcBef>
            <a:spcAft>
              <a:spcPct val="35000"/>
            </a:spcAft>
            <a:buNone/>
          </a:pPr>
          <a:r>
            <a:rPr lang="el-GR" sz="1600" kern="1200" dirty="0">
              <a:solidFill>
                <a:prstClr val="black"/>
              </a:solidFill>
              <a:latin typeface="Speak Pro" panose="020F0502020204030204"/>
              <a:ea typeface="+mn-ea"/>
              <a:cs typeface="+mn-cs"/>
            </a:rPr>
            <a:t>Βελτίωση συνεργασίας μεταξύ των παρόχων ΕΕΚ και των επιχειρήσεων, ώστε να προσφέρουν ευκαιρίες που θα επιτρέψουν στους εκπαιδευόμενους να εφαρμόσουν τις γνώσεις και τις δεξιότητες που απέκτησαν σε πραγματικές συνθήκες εργασίας. </a:t>
          </a:r>
          <a:endParaRPr lang="es-ES" sz="1600" kern="1200" dirty="0">
            <a:solidFill>
              <a:prstClr val="black"/>
            </a:solidFill>
            <a:latin typeface="Speak Pro" panose="020F0502020204030204"/>
            <a:ea typeface="+mn-ea"/>
            <a:cs typeface="+mn-cs"/>
          </a:endParaRPr>
        </a:p>
      </dsp:txBody>
      <dsp:txXfrm>
        <a:off x="562199" y="2830576"/>
        <a:ext cx="9472131" cy="808736"/>
      </dsp:txXfrm>
    </dsp:sp>
    <dsp:sp modelId="{4A870ECE-823D-4E18-9A42-6701CC6414CF}">
      <dsp:nvSpPr>
        <dsp:cNvPr id="0" name=""/>
        <dsp:cNvSpPr/>
      </dsp:nvSpPr>
      <dsp:spPr>
        <a:xfrm>
          <a:off x="56739" y="2729484"/>
          <a:ext cx="1010920" cy="1010920"/>
        </a:xfrm>
        <a:prstGeom prst="ellipse">
          <a:avLst/>
        </a:prstGeom>
        <a:solidFill>
          <a:schemeClr val="lt1">
            <a:hueOff val="0"/>
            <a:satOff val="0"/>
            <a:lumOff val="0"/>
            <a:alphaOff val="0"/>
          </a:schemeClr>
        </a:solidFill>
        <a:ln w="15875"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D5DE7-F7FC-4CB3-81A5-89530D10AE6E}">
      <dsp:nvSpPr>
        <dsp:cNvPr id="0" name=""/>
        <dsp:cNvSpPr/>
      </dsp:nvSpPr>
      <dsp:spPr>
        <a:xfrm>
          <a:off x="1711920" y="635494"/>
          <a:ext cx="1151240" cy="110503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DFA55830-17BD-43B0-AC51-F79C46BBCFF3}">
      <dsp:nvSpPr>
        <dsp:cNvPr id="0" name=""/>
        <dsp:cNvSpPr/>
      </dsp:nvSpPr>
      <dsp:spPr>
        <a:xfrm>
          <a:off x="676594" y="2072468"/>
          <a:ext cx="329212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s-ES" sz="1800" b="1" kern="1200" dirty="0">
              <a:effectLst/>
              <a:latin typeface="Bahnschrift SemiBold SemiConden" panose="020B0502040204020203" pitchFamily="34" charset="0"/>
            </a:rPr>
            <a:t>O1 </a:t>
          </a:r>
          <a:r>
            <a:rPr lang="el-GR" sz="1800" b="1" kern="1200" dirty="0">
              <a:effectLst/>
              <a:latin typeface="Bahnschrift SemiBold SemiConden" panose="020B0502040204020203" pitchFamily="34" charset="0"/>
            </a:rPr>
            <a:t>Μαθησιακά αποτελέσματα του </a:t>
          </a:r>
          <a:r>
            <a:rPr lang="es-ES" sz="1800" b="1" kern="1200" dirty="0">
              <a:effectLst/>
              <a:latin typeface="Bahnschrift SemiBold SemiConden" panose="020B0502040204020203" pitchFamily="34" charset="0"/>
            </a:rPr>
            <a:t>UPWOOD </a:t>
          </a:r>
          <a:r>
            <a:rPr lang="el-GR" sz="1800" b="1" kern="1200" dirty="0">
              <a:effectLst/>
              <a:latin typeface="Bahnschrift SemiBold SemiConden" panose="020B0502040204020203" pitchFamily="34" charset="0"/>
            </a:rPr>
            <a:t>για εκμάθηση μέσω εργασίας</a:t>
          </a:r>
          <a:endParaRPr lang="en-GB" sz="1800" b="1" kern="1200" noProof="0" dirty="0">
            <a:effectLst/>
            <a:latin typeface="Bahnschrift SemiBold SemiConden" panose="020B0502040204020203" pitchFamily="34" charset="0"/>
          </a:endParaRPr>
        </a:p>
      </dsp:txBody>
      <dsp:txXfrm>
        <a:off x="676594" y="2072468"/>
        <a:ext cx="3292121" cy="647367"/>
      </dsp:txXfrm>
    </dsp:sp>
    <dsp:sp modelId="{98670840-0329-4479-BC9E-FBB20689B381}">
      <dsp:nvSpPr>
        <dsp:cNvPr id="0" name=""/>
        <dsp:cNvSpPr/>
      </dsp:nvSpPr>
      <dsp:spPr>
        <a:xfrm>
          <a:off x="676340" y="3086513"/>
          <a:ext cx="3064023" cy="1697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l-GR" sz="1600" b="0" kern="1200" dirty="0"/>
            <a:t>Ανάλυση των τωρινών και μελλοντικών δεξιοτήτων και γνώσης που χρειάζονται για να την ανάπτυξη των μαθησιακών αποτελεσμάτων.</a:t>
          </a:r>
          <a:endParaRPr lang="es-ES" sz="1600" b="0" kern="1200" dirty="0"/>
        </a:p>
      </dsp:txBody>
      <dsp:txXfrm>
        <a:off x="676340" y="3086513"/>
        <a:ext cx="3064023" cy="1697270"/>
      </dsp:txXfrm>
    </dsp:sp>
    <dsp:sp modelId="{9D6C4125-FA12-4B07-AA07-87A6395B0533}">
      <dsp:nvSpPr>
        <dsp:cNvPr id="0" name=""/>
        <dsp:cNvSpPr/>
      </dsp:nvSpPr>
      <dsp:spPr>
        <a:xfrm>
          <a:off x="6809913" y="1082171"/>
          <a:ext cx="1151240" cy="11050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4F7CDD7F-A9C2-4E62-BF77-FF20C73DD6CD}">
      <dsp:nvSpPr>
        <dsp:cNvPr id="0" name=""/>
        <dsp:cNvSpPr/>
      </dsp:nvSpPr>
      <dsp:spPr>
        <a:xfrm>
          <a:off x="4931131" y="2215610"/>
          <a:ext cx="5105282"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s-ES" sz="1800" b="1" kern="1200" dirty="0">
              <a:solidFill>
                <a:prstClr val="black">
                  <a:hueOff val="0"/>
                  <a:satOff val="0"/>
                  <a:lumOff val="0"/>
                  <a:alphaOff val="0"/>
                </a:prstClr>
              </a:solidFill>
              <a:effectLst/>
              <a:latin typeface="Bahnschrift SemiBold SemiConden" panose="020B0502040204020203" pitchFamily="34" charset="0"/>
              <a:ea typeface="+mn-ea"/>
              <a:cs typeface="+mn-cs"/>
            </a:rPr>
            <a:t>O2 </a:t>
          </a:r>
          <a:r>
            <a:rPr lang="el-GR" sz="1800" b="1" kern="1200" dirty="0">
              <a:solidFill>
                <a:prstClr val="black">
                  <a:hueOff val="0"/>
                  <a:satOff val="0"/>
                  <a:lumOff val="0"/>
                  <a:alphaOff val="0"/>
                </a:prstClr>
              </a:solidFill>
              <a:effectLst/>
              <a:latin typeface="Bahnschrift SemiBold SemiConden" panose="020B0502040204020203" pitchFamily="34" charset="0"/>
              <a:ea typeface="+mn-ea"/>
              <a:cs typeface="+mn-cs"/>
            </a:rPr>
            <a:t>Σχεδιασμός προγράμματος σπουδών </a:t>
          </a:r>
          <a:r>
            <a:rPr lang="es-ES" sz="1800" b="1" kern="1200" dirty="0">
              <a:solidFill>
                <a:prstClr val="black">
                  <a:hueOff val="0"/>
                  <a:satOff val="0"/>
                  <a:lumOff val="0"/>
                  <a:alphaOff val="0"/>
                </a:prstClr>
              </a:solidFill>
              <a:effectLst/>
              <a:latin typeface="Bahnschrift SemiBold SemiConden" panose="020B0502040204020203" pitchFamily="34" charset="0"/>
              <a:ea typeface="+mn-ea"/>
              <a:cs typeface="+mn-cs"/>
            </a:rPr>
            <a:t>UPWOOD</a:t>
          </a:r>
          <a:r>
            <a:rPr lang="el-GR" sz="1800" b="1" kern="1200" dirty="0">
              <a:solidFill>
                <a:prstClr val="black">
                  <a:hueOff val="0"/>
                  <a:satOff val="0"/>
                  <a:lumOff val="0"/>
                  <a:alphaOff val="0"/>
                </a:prstClr>
              </a:solidFill>
              <a:effectLst/>
              <a:latin typeface="Bahnschrift SemiBold SemiConden" panose="020B0502040204020203" pitchFamily="34" charset="0"/>
              <a:ea typeface="+mn-ea"/>
              <a:cs typeface="+mn-cs"/>
            </a:rPr>
            <a:t> &amp; Ανοικτοί Εκπαιδευτικοί Πόροι</a:t>
          </a:r>
          <a:endParaRPr lang="es-ES" sz="1800" b="1" kern="1200" dirty="0">
            <a:solidFill>
              <a:prstClr val="black">
                <a:hueOff val="0"/>
                <a:satOff val="0"/>
                <a:lumOff val="0"/>
                <a:alphaOff val="0"/>
              </a:prstClr>
            </a:solidFill>
            <a:effectLst/>
            <a:latin typeface="Bahnschrift SemiBold SemiConden" panose="020B0502040204020203" pitchFamily="34" charset="0"/>
            <a:ea typeface="+mn-ea"/>
            <a:cs typeface="+mn-cs"/>
          </a:endParaRPr>
        </a:p>
      </dsp:txBody>
      <dsp:txXfrm>
        <a:off x="4931131" y="2215610"/>
        <a:ext cx="5105282" cy="647367"/>
      </dsp:txXfrm>
    </dsp:sp>
    <dsp:sp modelId="{22B52FA8-323D-4237-8579-6C0956CDE855}">
      <dsp:nvSpPr>
        <dsp:cNvPr id="0" name=""/>
        <dsp:cNvSpPr/>
      </dsp:nvSpPr>
      <dsp:spPr>
        <a:xfrm>
          <a:off x="4887325" y="3056956"/>
          <a:ext cx="5190565" cy="1304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l-GR" sz="1600" kern="1200" dirty="0"/>
            <a:t>Ανάπτυξη της δομής ενός προγράμματος σπουδών για καινοτόμες, ενεργειακά αποδοτικές τεχνολογίες ξυλουργικής, μεθόδους και πρακτικές εφαρμογές. Δημιουργία αντίστοιχου παιδαγωγικού υλικού που θα προσφέρεται ως Ανοικτές Εκπαιδευτικές Πηγές.</a:t>
          </a:r>
          <a:endParaRPr lang="en-GB" sz="1600" kern="1200" noProof="0" dirty="0"/>
        </a:p>
      </dsp:txBody>
      <dsp:txXfrm>
        <a:off x="4887325" y="3056956"/>
        <a:ext cx="5190565" cy="13040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E680D-155B-47C3-9A52-78843AD6D5B6}">
      <dsp:nvSpPr>
        <dsp:cNvPr id="0" name=""/>
        <dsp:cNvSpPr/>
      </dsp:nvSpPr>
      <dsp:spPr>
        <a:xfrm>
          <a:off x="1427321" y="629716"/>
          <a:ext cx="1411785" cy="103236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B0F20899-AF1D-406D-B655-4FA20D549732}">
      <dsp:nvSpPr>
        <dsp:cNvPr id="0" name=""/>
        <dsp:cNvSpPr/>
      </dsp:nvSpPr>
      <dsp:spPr>
        <a:xfrm>
          <a:off x="190459" y="1772352"/>
          <a:ext cx="4033672" cy="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GB" sz="2000" b="1" kern="1200" noProof="0" dirty="0">
              <a:effectLst>
                <a:outerShdw blurRad="38100" dist="38100" dir="2700000" algn="tl">
                  <a:srgbClr val="000000">
                    <a:alpha val="43137"/>
                  </a:srgbClr>
                </a:outerShdw>
              </a:effectLst>
            </a:rPr>
            <a:t> </a:t>
          </a: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O3 </a:t>
          </a:r>
          <a:r>
            <a:rPr lang="el-GR"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Διαδικτυακά Σενάρια Εκπαίδευσης</a:t>
          </a:r>
          <a:endPar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endParaRPr>
        </a:p>
      </dsp:txBody>
      <dsp:txXfrm>
        <a:off x="190459" y="1772352"/>
        <a:ext cx="4033672" cy="813"/>
      </dsp:txXfrm>
    </dsp:sp>
    <dsp:sp modelId="{487F79D7-FB55-41FC-A143-A3D5CDEC3469}">
      <dsp:nvSpPr>
        <dsp:cNvPr id="0" name=""/>
        <dsp:cNvSpPr/>
      </dsp:nvSpPr>
      <dsp:spPr>
        <a:xfrm>
          <a:off x="178883" y="2556810"/>
          <a:ext cx="4033672" cy="1017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l-GR" sz="1700" b="0" kern="1200" dirty="0">
              <a:solidFill>
                <a:prstClr val="black">
                  <a:hueOff val="0"/>
                  <a:satOff val="0"/>
                  <a:lumOff val="0"/>
                  <a:alphaOff val="0"/>
                </a:prstClr>
              </a:solidFill>
              <a:latin typeface="Speak Pro" panose="020F0502020204030204"/>
              <a:ea typeface="+mn-ea"/>
              <a:cs typeface="+mn-cs"/>
            </a:rPr>
            <a:t>Ανάπτυξη, δοκιμή και παράδοση Διαδικτυακών Σεναρίων Εκπαίδευσης </a:t>
          </a:r>
          <a:r>
            <a:rPr lang="el-GR" sz="1700" b="0" kern="1200" dirty="0"/>
            <a:t>για την ξυλουργική στις κατασκευές, προωθώντας την υιοθέτηση καινοτόμων και ευέλικτων πρακτικών στην ΕΕΚ.</a:t>
          </a:r>
          <a:endParaRPr lang="es-ES" sz="1700" b="0" kern="1200" dirty="0">
            <a:solidFill>
              <a:prstClr val="black">
                <a:hueOff val="0"/>
                <a:satOff val="0"/>
                <a:lumOff val="0"/>
                <a:alphaOff val="0"/>
              </a:prstClr>
            </a:solidFill>
            <a:latin typeface="Speak Pro" panose="020F0502020204030204"/>
            <a:ea typeface="+mn-ea"/>
            <a:cs typeface="+mn-cs"/>
          </a:endParaRPr>
        </a:p>
      </dsp:txBody>
      <dsp:txXfrm>
        <a:off x="178883" y="2556810"/>
        <a:ext cx="4033672" cy="1017685"/>
      </dsp:txXfrm>
    </dsp:sp>
    <dsp:sp modelId="{426BE73A-46E6-404E-89AD-58C69354C72D}">
      <dsp:nvSpPr>
        <dsp:cNvPr id="0" name=""/>
        <dsp:cNvSpPr/>
      </dsp:nvSpPr>
      <dsp:spPr>
        <a:xfrm>
          <a:off x="6790913" y="629718"/>
          <a:ext cx="1411785" cy="103236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9C98623C-C148-484C-BBC4-3976851C592A}">
      <dsp:nvSpPr>
        <dsp:cNvPr id="0" name=""/>
        <dsp:cNvSpPr/>
      </dsp:nvSpPr>
      <dsp:spPr>
        <a:xfrm>
          <a:off x="5019794" y="1677178"/>
          <a:ext cx="5136882" cy="6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O4 </a:t>
          </a:r>
          <a:r>
            <a:rPr lang="el-GR"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Πλαίσιο για την ενσωμάτωση των περιβαλλοντικών στοιχείων στα οικοδομικά προγράμματα  με βάση την εργασία και συστήματα πιστοποίησης και τυποποίησης</a:t>
          </a:r>
          <a:endPar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endParaRPr>
        </a:p>
      </dsp:txBody>
      <dsp:txXfrm>
        <a:off x="5019794" y="1677178"/>
        <a:ext cx="5136882" cy="6944"/>
      </dsp:txXfrm>
    </dsp:sp>
    <dsp:sp modelId="{92A671D0-B4CE-4333-977F-B01118B1280A}">
      <dsp:nvSpPr>
        <dsp:cNvPr id="0" name=""/>
        <dsp:cNvSpPr/>
      </dsp:nvSpPr>
      <dsp:spPr>
        <a:xfrm>
          <a:off x="4614834" y="3216866"/>
          <a:ext cx="5803607" cy="525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l-GR" sz="1700" b="0" kern="1200" dirty="0">
              <a:solidFill>
                <a:prstClr val="black">
                  <a:hueOff val="0"/>
                  <a:satOff val="0"/>
                  <a:lumOff val="0"/>
                  <a:alphaOff val="0"/>
                </a:prstClr>
              </a:solidFill>
              <a:latin typeface="Speak Pro" panose="020F0502020204030204"/>
              <a:ea typeface="+mn-ea"/>
              <a:cs typeface="+mn-cs"/>
            </a:rPr>
            <a:t>Εμπλοκή των ενδιαφερόμενων μερών και αυτών που χαράζουν τις πολιτικές για την αναγνώριση των μαθησιακών αποτελεσμάτων του </a:t>
          </a:r>
          <a:r>
            <a:rPr lang="en-US" sz="1700" b="0" kern="1200" dirty="0">
              <a:solidFill>
                <a:prstClr val="black">
                  <a:hueOff val="0"/>
                  <a:satOff val="0"/>
                  <a:lumOff val="0"/>
                  <a:alphaOff val="0"/>
                </a:prstClr>
              </a:solidFill>
              <a:latin typeface="Speak Pro" panose="020F0502020204030204"/>
              <a:ea typeface="+mn-ea"/>
              <a:cs typeface="+mn-cs"/>
            </a:rPr>
            <a:t>UPWOOD </a:t>
          </a:r>
          <a:r>
            <a:rPr lang="el-GR" sz="1700" b="0" kern="1200" dirty="0">
              <a:solidFill>
                <a:prstClr val="black">
                  <a:hueOff val="0"/>
                  <a:satOff val="0"/>
                  <a:lumOff val="0"/>
                  <a:alphaOff val="0"/>
                </a:prstClr>
              </a:solidFill>
              <a:latin typeface="Speak Pro" panose="020F0502020204030204"/>
              <a:ea typeface="+mn-ea"/>
              <a:cs typeface="+mn-cs"/>
            </a:rPr>
            <a:t>καθώς και για την υποστήριξη της ενσωμάτωσης των δεξιοτήτων ξυλουργικής κατασκευής στα επαγγελματικά πρότυπα</a:t>
          </a:r>
          <a:r>
            <a:rPr lang="en-US" sz="1700" b="1" kern="1200" dirty="0">
              <a:solidFill>
                <a:prstClr val="black">
                  <a:hueOff val="0"/>
                  <a:satOff val="0"/>
                  <a:lumOff val="0"/>
                  <a:alphaOff val="0"/>
                </a:prstClr>
              </a:solidFill>
              <a:latin typeface="Speak Pro" panose="020F0502020204030204"/>
              <a:ea typeface="+mn-ea"/>
              <a:cs typeface="+mn-cs"/>
            </a:rPr>
            <a:t>.</a:t>
          </a:r>
          <a:endParaRPr lang="es-ES" sz="1700" b="1" kern="1200" dirty="0">
            <a:solidFill>
              <a:prstClr val="black">
                <a:hueOff val="0"/>
                <a:satOff val="0"/>
                <a:lumOff val="0"/>
                <a:alphaOff val="0"/>
              </a:prstClr>
            </a:solidFill>
            <a:latin typeface="Speak Pro" panose="020F0502020204030204"/>
            <a:ea typeface="+mn-ea"/>
            <a:cs typeface="+mn-cs"/>
          </a:endParaRPr>
        </a:p>
      </dsp:txBody>
      <dsp:txXfrm>
        <a:off x="4614834" y="3216866"/>
        <a:ext cx="5803607" cy="52570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D6C7B-EC63-4E10-A7BD-4994A49A961F}" type="datetimeFigureOut">
              <a:rPr lang="de-DE" smtClean="0"/>
              <a:t>16.01.2021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964F1-F3AD-486C-BFDF-9051747A3CBC}" type="slidenum">
              <a:rPr lang="de-DE" smtClean="0"/>
              <a:t>‹#›</a:t>
            </a:fld>
            <a:endParaRPr lang="de-DE"/>
          </a:p>
        </p:txBody>
      </p:sp>
    </p:spTree>
    <p:extLst>
      <p:ext uri="{BB962C8B-B14F-4D97-AF65-F5344CB8AC3E}">
        <p14:creationId xmlns:p14="http://schemas.microsoft.com/office/powerpoint/2010/main" val="3851224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F3964F1-F3AD-486C-BFDF-9051747A3CBC}" type="slidenum">
              <a:rPr lang="de-DE" smtClean="0"/>
              <a:t>7</a:t>
            </a:fld>
            <a:endParaRPr lang="de-DE" dirty="0"/>
          </a:p>
        </p:txBody>
      </p:sp>
    </p:spTree>
    <p:extLst>
      <p:ext uri="{BB962C8B-B14F-4D97-AF65-F5344CB8AC3E}">
        <p14:creationId xmlns:p14="http://schemas.microsoft.com/office/powerpoint/2010/main" val="3309501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a:xfrm>
            <a:off x="8218426" y="6446838"/>
            <a:ext cx="2584850" cy="365125"/>
          </a:xfrm>
          <a:prstGeom prst="rect">
            <a:avLst/>
          </a:prstGeom>
        </p:spPr>
        <p:txBody>
          <a:bodyPr/>
          <a:lstStyle/>
          <a:p>
            <a:fld id="{9184DA70-C731-4C70-880D-CCD4705E623C}" type="datetime1">
              <a:rPr lang="en-US" smtClean="0"/>
              <a:t>1/16/2021</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60252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a:xfrm>
            <a:off x="8218426" y="6446838"/>
            <a:ext cx="2584850" cy="365125"/>
          </a:xfrm>
          <a:prstGeom prst="rect">
            <a:avLst/>
          </a:prstGeom>
        </p:spPr>
        <p:txBody>
          <a:bodyPr/>
          <a:lstStyle/>
          <a:p>
            <a:fld id="{B612A279-0833-481D-8C56-F67FD0AC6C50}" type="datetime1">
              <a:rPr lang="en-US" smtClean="0"/>
              <a:t>1/16/2021</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3095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userDrawn="1"/>
        </p:nvSpPr>
        <p:spPr>
          <a:xfrm>
            <a:off x="3175" y="6400800"/>
            <a:ext cx="12188825" cy="4572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a:xfrm>
            <a:off x="8218426" y="6446838"/>
            <a:ext cx="2584850" cy="365125"/>
          </a:xfrm>
          <a:prstGeom prst="rect">
            <a:avLst/>
          </a:prstGeom>
        </p:spPr>
        <p:txBody>
          <a:bodyPr/>
          <a:lstStyle/>
          <a:p>
            <a:fld id="{6587DA83-5663-4C9C-B9AA-0B40A3DAFF81}" type="datetime1">
              <a:rPr lang="en-US" smtClean="0"/>
              <a:t>1/16/2021</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52522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16/01/2021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2423648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16/01/2021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3696107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131A97-590D-4772-8836-2429AAC1B5CB}" type="datetimeFigureOut">
              <a:rPr lang="en-GB" smtClean="0"/>
              <a:t>16/01/2021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3919854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8131A97-590D-4772-8836-2429AAC1B5CB}" type="datetimeFigureOut">
              <a:rPr lang="en-GB" smtClean="0"/>
              <a:t>16/01/2021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1742655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8131A97-590D-4772-8836-2429AAC1B5CB}" type="datetimeFigureOut">
              <a:rPr lang="en-GB" smtClean="0"/>
              <a:t>16/01/2021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2605354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8131A97-590D-4772-8836-2429AAC1B5CB}" type="datetimeFigureOut">
              <a:rPr lang="en-GB" smtClean="0"/>
              <a:t>16/01/2021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3292032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31A97-590D-4772-8836-2429AAC1B5CB}" type="datetimeFigureOut">
              <a:rPr lang="en-GB" smtClean="0"/>
              <a:t>16/01/2021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263404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31A97-590D-4772-8836-2429AAC1B5CB}" type="datetimeFigureOut">
              <a:rPr lang="en-GB" smtClean="0"/>
              <a:t>16/01/2021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648959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a:xfrm>
            <a:off x="8218426" y="6446838"/>
            <a:ext cx="2584850" cy="365125"/>
          </a:xfrm>
          <a:prstGeom prst="rect">
            <a:avLst/>
          </a:prstGeom>
        </p:spPr>
        <p:txBody>
          <a:bodyPr/>
          <a:lstStyle/>
          <a:p>
            <a:fld id="{4BE1D723-8F53-4F53-90B0-1982A396982E}" type="datetime1">
              <a:rPr lang="en-US" smtClean="0"/>
              <a:t>1/16/2021</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770668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31A97-590D-4772-8836-2429AAC1B5CB}" type="datetimeFigureOut">
              <a:rPr lang="en-GB" smtClean="0"/>
              <a:t>16/01/2021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4275988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16/01/2021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2191261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16/01/2021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140564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a:xfrm>
            <a:off x="8218426" y="6446838"/>
            <a:ext cx="2584850" cy="365125"/>
          </a:xfrm>
          <a:prstGeom prst="rect">
            <a:avLst/>
          </a:prstGeom>
        </p:spPr>
        <p:txBody>
          <a:bodyPr/>
          <a:lstStyle/>
          <a:p>
            <a:fld id="{97669AF7-7BEB-44E4-9852-375E34362B5B}" type="datetime1">
              <a:rPr lang="en-US" smtClean="0"/>
              <a:t>1/16/2021</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146626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a:xfrm>
            <a:off x="8218426" y="6446838"/>
            <a:ext cx="2584850" cy="365125"/>
          </a:xfrm>
          <a:prstGeom prst="rect">
            <a:avLst/>
          </a:prstGeom>
        </p:spPr>
        <p:txBody>
          <a:bodyPr/>
          <a:lstStyle/>
          <a:p>
            <a:fld id="{BAAAC38D-0552-4C82-B593-E6124DFADBE2}" type="datetime1">
              <a:rPr lang="en-US" smtClean="0"/>
              <a:t>1/16/2021</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9074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a:xfrm>
            <a:off x="8218426" y="6446838"/>
            <a:ext cx="2584850" cy="365125"/>
          </a:xfrm>
          <a:prstGeom prst="rect">
            <a:avLst/>
          </a:prstGeom>
        </p:spPr>
        <p:txBody>
          <a:bodyPr/>
          <a:lstStyle/>
          <a:p>
            <a:fld id="{D9DF0F1C-5577-4ACB-BB62-DF8F3C494C7E}" type="datetime1">
              <a:rPr lang="en-US" smtClean="0"/>
              <a:t>1/16/2021</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72267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a:xfrm>
            <a:off x="8218426" y="6446838"/>
            <a:ext cx="2584850" cy="365125"/>
          </a:xfrm>
          <a:prstGeom prst="rect">
            <a:avLst/>
          </a:prstGeom>
        </p:spPr>
        <p:txBody>
          <a:bodyPr/>
          <a:lstStyle/>
          <a:p>
            <a:fld id="{1775B394-D9F9-4F0C-B15D-605F45CB9E9F}" type="datetime1">
              <a:rPr lang="en-US" smtClean="0"/>
              <a:t>1/16/2021</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94307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a:xfrm>
            <a:off x="8218426" y="6446838"/>
            <a:ext cx="2584850" cy="365125"/>
          </a:xfrm>
          <a:prstGeom prst="rect">
            <a:avLst/>
          </a:prstGeom>
        </p:spPr>
        <p:txBody>
          <a:bodyPr/>
          <a:lstStyle/>
          <a:p>
            <a:fld id="{39667345-2558-425A-8533-9BFDBCE15005}" type="datetime1">
              <a:rPr lang="en-US" smtClean="0"/>
              <a:t>1/16/2021</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1311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a:prstGeom prst="rect">
            <a:avLst/>
          </a:prstGeom>
        </p:spPr>
        <p:txBody>
          <a:bodyPr/>
          <a:lstStyle>
            <a:lvl1pPr algn="l">
              <a:defRPr/>
            </a:lvl1pPr>
          </a:lstStyle>
          <a:p>
            <a:fld id="{92BEA474-078D-4E9B-9B14-09A87B19DC46}" type="datetime1">
              <a:rPr lang="en-US" smtClean="0"/>
              <a:t>1/16/2021</a:t>
            </a:fld>
            <a:endParaRPr lang="en-US"/>
          </a:p>
        </p:txBody>
      </p:sp>
      <p:sp>
        <p:nvSpPr>
          <p:cNvPr id="6" name="Footer Placeholder 5"/>
          <p:cNvSpPr>
            <a:spLocks noGrp="1"/>
          </p:cNvSpPr>
          <p:nvPr>
            <p:ph type="ftr" sz="quarter" idx="11"/>
          </p:nvPr>
        </p:nvSpPr>
        <p:spPr>
          <a:xfrm>
            <a:off x="5458983" y="6446520"/>
            <a:ext cx="5334019" cy="365125"/>
          </a:xfrm>
          <a:prstGeom prst="rect">
            <a:avLst/>
          </a:prstGeo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45074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218426" y="6446838"/>
            <a:ext cx="2584850" cy="365125"/>
          </a:xfrm>
          <a:prstGeom prst="rect">
            <a:avLst/>
          </a:prstGeom>
        </p:spPr>
        <p:txBody>
          <a:bodyPr/>
          <a:lstStyle>
            <a:lvl1pPr>
              <a:defRPr/>
            </a:lvl1pPr>
          </a:lstStyle>
          <a:p>
            <a:fld id="{4907D986-8816-4272-A432-0437A28A9828}" type="datetime1">
              <a:rPr lang="en-US" smtClean="0"/>
              <a:t>1/16/2021</a:t>
            </a:fld>
            <a:endParaRPr lang="en-US"/>
          </a:p>
        </p:txBody>
      </p:sp>
      <p:sp>
        <p:nvSpPr>
          <p:cNvPr id="6" name="Footer Placeholder 5"/>
          <p:cNvSpPr>
            <a:spLocks noGrp="1"/>
          </p:cNvSpPr>
          <p:nvPr>
            <p:ph type="ftr" sz="quarter" idx="11"/>
          </p:nvPr>
        </p:nvSpPr>
        <p:spPr>
          <a:xfrm>
            <a:off x="1097279" y="6446838"/>
            <a:ext cx="6818262" cy="365125"/>
          </a:xfrm>
          <a:prstGeom prst="rect">
            <a:avLst/>
          </a:prstGeom>
        </p:spPr>
        <p:txBody>
          <a:bodyPr/>
          <a:lstStyle/>
          <a:p>
            <a:pPr algn="l"/>
            <a:endParaRPr lang="en-US" dirty="0"/>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56743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3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1/16/2021</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2874261525"/>
      </p:ext>
    </p:extLst>
  </p:cSld>
  <p:clrMap bg1="lt1" tx1="dk1" bg2="lt2" tx2="dk2" accent1="accent1" accent2="accent2" accent3="accent3" accent4="accent4" accent5="accent5" accent6="accent6" hlink="hlink" folHlink="folHlink"/>
  <p:sldLayoutIdLst>
    <p:sldLayoutId id="2147483695" r:id="rId1"/>
    <p:sldLayoutId id="2147483694"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85" r:id="rId11"/>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Bahnschrift Light SemiCondensed" panose="020B0502040204020203" pitchFamily="34" charset="0"/>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3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131A97-590D-4772-8836-2429AAC1B5CB}" type="datetimeFigureOut">
              <a:rPr lang="en-GB" smtClean="0"/>
              <a:t>16/01/2021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07EA6-3509-4608-AB46-E8703AC1324C}" type="slidenum">
              <a:rPr lang="en-GB" smtClean="0"/>
              <a:t>‹#›</a:t>
            </a:fld>
            <a:endParaRPr lang="en-GB"/>
          </a:p>
        </p:txBody>
      </p:sp>
    </p:spTree>
    <p:extLst>
      <p:ext uri="{BB962C8B-B14F-4D97-AF65-F5344CB8AC3E}">
        <p14:creationId xmlns:p14="http://schemas.microsoft.com/office/powerpoint/2010/main" val="25540812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hyperlink" Target="https://www.linkedin.com/company/upwoodeu/" TargetMode="External"/><Relationship Id="rId3" Type="http://schemas.openxmlformats.org/officeDocument/2006/relationships/hyperlink" Target="http://www.linkedin.com/company/upwoodeu/" TargetMode="External"/><Relationship Id="rId7" Type="http://schemas.openxmlformats.org/officeDocument/2006/relationships/hyperlink" Target="https://www.instagram.com/upwoodproject/?hl=ru" TargetMode="External"/><Relationship Id="rId12" Type="http://schemas.openxmlformats.org/officeDocument/2006/relationships/hyperlink" Target="http://www.upwoodproject.eu/" TargetMode="External"/><Relationship Id="rId2" Type="http://schemas.openxmlformats.org/officeDocument/2006/relationships/hyperlink" Target="mailto:pavlopoulou@exelia.gr" TargetMode="External"/><Relationship Id="rId16"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hyperlink" Target="mailto:upwood2019@gmail.com" TargetMode="External"/><Relationship Id="rId11" Type="http://schemas.openxmlformats.org/officeDocument/2006/relationships/image" Target="../media/image29.png"/><Relationship Id="rId5" Type="http://schemas.openxmlformats.org/officeDocument/2006/relationships/hyperlink" Target="https://twitter.com/upwoodeu" TargetMode="External"/><Relationship Id="rId15" Type="http://schemas.openxmlformats.org/officeDocument/2006/relationships/image" Target="../media/image31.png"/><Relationship Id="rId10" Type="http://schemas.openxmlformats.org/officeDocument/2006/relationships/image" Target="../media/image28.jpeg"/><Relationship Id="rId4" Type="http://schemas.openxmlformats.org/officeDocument/2006/relationships/hyperlink" Target="https://www.facebook.com/upwoodproject/" TargetMode="External"/><Relationship Id="rId9" Type="http://schemas.openxmlformats.org/officeDocument/2006/relationships/image" Target="../media/image12.png"/><Relationship Id="rId1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8" name="Rectangle 12">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707E5E"/>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4">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Imagen 5" descr="Imagen que contiene edificio, puerta&#10;&#10;Descripción generada automáticamente">
            <a:extLst>
              <a:ext uri="{FF2B5EF4-FFF2-40B4-BE49-F238E27FC236}">
                <a16:creationId xmlns:a16="http://schemas.microsoft.com/office/drawing/2014/main" id="{3BD83308-DB7A-4A1C-AA28-BC7D64F6C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6320" y="1042630"/>
            <a:ext cx="3722738" cy="4772739"/>
          </a:xfrm>
          <a:prstGeom prst="rect">
            <a:avLst/>
          </a:prstGeom>
        </p:spPr>
      </p:pic>
      <p:pic>
        <p:nvPicPr>
          <p:cNvPr id="20" name="Marcador de contenido 4">
            <a:extLst>
              <a:ext uri="{FF2B5EF4-FFF2-40B4-BE49-F238E27FC236}">
                <a16:creationId xmlns:a16="http://schemas.microsoft.com/office/drawing/2014/main" id="{9A351692-DAC4-4AB4-9AB8-829CFC530089}"/>
              </a:ext>
            </a:extLst>
          </p:cNvPr>
          <p:cNvPicPr>
            <a:picLocks noChangeAspect="1"/>
          </p:cNvPicPr>
          <p:nvPr/>
        </p:nvPicPr>
        <p:blipFill>
          <a:blip r:embed="rId3">
            <a:duotone>
              <a:schemeClr val="accent6">
                <a:shade val="45000"/>
                <a:satMod val="135000"/>
              </a:schemeClr>
              <a:prstClr val="white"/>
            </a:duotone>
            <a:alphaModFix amt="20000"/>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tretch>
            <a:fillRect/>
          </a:stretch>
        </p:blipFill>
        <p:spPr>
          <a:xfrm>
            <a:off x="0" y="4162760"/>
            <a:ext cx="4635094" cy="5543760"/>
          </a:xfrm>
          <a:prstGeom prst="rect">
            <a:avLst/>
          </a:prstGeom>
        </p:spPr>
      </p:pic>
      <p:pic>
        <p:nvPicPr>
          <p:cNvPr id="8" name="Imagen 7">
            <a:extLst>
              <a:ext uri="{FF2B5EF4-FFF2-40B4-BE49-F238E27FC236}">
                <a16:creationId xmlns:a16="http://schemas.microsoft.com/office/drawing/2014/main" id="{A62241BE-A040-418A-B6B9-8D0766E3D49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322833" y="6268969"/>
            <a:ext cx="2869167" cy="589030"/>
          </a:xfrm>
          <a:prstGeom prst="rect">
            <a:avLst/>
          </a:prstGeom>
          <a:solidFill>
            <a:schemeClr val="accent6">
              <a:lumMod val="20000"/>
              <a:lumOff val="80000"/>
            </a:schemeClr>
          </a:solidFill>
          <a:effectLst>
            <a:outerShdw blurRad="50800" dist="50800" dir="5400000" algn="ctr" rotWithShape="0">
              <a:srgbClr val="000000">
                <a:alpha val="0"/>
              </a:srgbClr>
            </a:outerShdw>
          </a:effectLst>
        </p:spPr>
      </p:pic>
      <p:sp>
        <p:nvSpPr>
          <p:cNvPr id="2" name="Título 1">
            <a:extLst>
              <a:ext uri="{FF2B5EF4-FFF2-40B4-BE49-F238E27FC236}">
                <a16:creationId xmlns:a16="http://schemas.microsoft.com/office/drawing/2014/main" id="{216851F4-0335-4326-B4DD-7A42FDAF801F}"/>
              </a:ext>
            </a:extLst>
          </p:cNvPr>
          <p:cNvSpPr>
            <a:spLocks noGrp="1"/>
          </p:cNvSpPr>
          <p:nvPr>
            <p:ph type="ctrTitle"/>
          </p:nvPr>
        </p:nvSpPr>
        <p:spPr>
          <a:xfrm>
            <a:off x="413370" y="513470"/>
            <a:ext cx="3673084" cy="3063978"/>
          </a:xfrm>
        </p:spPr>
        <p:txBody>
          <a:bodyPr>
            <a:normAutofit fontScale="90000"/>
          </a:bodyPr>
          <a:lstStyle/>
          <a:p>
            <a:r>
              <a:rPr lang="el-GR"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Ενίσχυση δεξιοτήτων των τεχνιτών οικοδομικών εργασιών στις μεθόδους ξύλινων κατασκευών για ενεργειακά αποδοτικά κτίρια</a:t>
            </a:r>
            <a:endParaRPr lang="es-ES" sz="1400" dirty="0">
              <a:solidFill>
                <a:schemeClr val="bg1"/>
              </a:solidFill>
              <a:effectLst>
                <a:outerShdw blurRad="38100" dist="38100" dir="2700000" algn="tl">
                  <a:srgbClr val="000000">
                    <a:alpha val="43137"/>
                  </a:srgbClr>
                </a:outerShdw>
              </a:effectLst>
              <a:latin typeface="Bahnschrift SemiBold SemiConden" panose="020B0502040204020203" pitchFamily="34" charset="0"/>
            </a:endParaRPr>
          </a:p>
        </p:txBody>
      </p:sp>
      <p:sp>
        <p:nvSpPr>
          <p:cNvPr id="3" name="Subtítulo 2">
            <a:extLst>
              <a:ext uri="{FF2B5EF4-FFF2-40B4-BE49-F238E27FC236}">
                <a16:creationId xmlns:a16="http://schemas.microsoft.com/office/drawing/2014/main" id="{94AE9914-2044-484D-AB79-9EF73C7AADF5}"/>
              </a:ext>
            </a:extLst>
          </p:cNvPr>
          <p:cNvSpPr>
            <a:spLocks noGrp="1"/>
          </p:cNvSpPr>
          <p:nvPr>
            <p:ph type="subTitle" idx="1"/>
          </p:nvPr>
        </p:nvSpPr>
        <p:spPr>
          <a:xfrm>
            <a:off x="435869" y="3773847"/>
            <a:ext cx="3521263" cy="410465"/>
          </a:xfrm>
        </p:spPr>
        <p:txBody>
          <a:bodyPr>
            <a:normAutofit/>
          </a:bodyPr>
          <a:lstStyle/>
          <a:p>
            <a:r>
              <a:rPr lang="es-ES" sz="1500" b="1" dirty="0" err="1">
                <a:solidFill>
                  <a:srgbClr val="FFFFFF"/>
                </a:solidFill>
                <a:effectLst>
                  <a:outerShdw blurRad="38100" dist="38100" dir="2700000" algn="tl">
                    <a:srgbClr val="000000">
                      <a:alpha val="43137"/>
                    </a:srgbClr>
                  </a:outerShdw>
                </a:effectLst>
              </a:rPr>
              <a:t>Upwood</a:t>
            </a:r>
            <a:endParaRPr lang="es-ES" sz="1500" b="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8881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E8BFB-52D6-4E9A-8CD2-E65EC35284C6}"/>
              </a:ext>
            </a:extLst>
          </p:cNvPr>
          <p:cNvSpPr>
            <a:spLocks noGrp="1"/>
          </p:cNvSpPr>
          <p:nvPr>
            <p:ph type="title"/>
          </p:nvPr>
        </p:nvSpPr>
        <p:spPr>
          <a:xfrm>
            <a:off x="1066800" y="763953"/>
            <a:ext cx="10058400" cy="1450757"/>
          </a:xfrm>
        </p:spPr>
        <p:txBody>
          <a:bodyPr>
            <a:noAutofit/>
          </a:bodyPr>
          <a:lstStyle/>
          <a:p>
            <a:pPr algn="ctr"/>
            <a:r>
              <a:rPr lang="el-GR" sz="3600" dirty="0"/>
              <a:t>ΈΡΕΥΝΑ ΓΙΑ ΤΙΣ ΔΕΞΙΟΤΗΤΗΤΕΣ ΣΤΗ ΧΡΗΣΗ ΞΥΛΟΥ ΚΑΙ ΤΗ ΚΑΤΑΣΚΕΥΗ ΕΝΕΡΓΙΑΚΑ ΑΠΟΔΟΤΙΚΩΝ ΚΤΙΡΙΩΝ</a:t>
            </a:r>
            <a:endParaRPr lang="de-DE" sz="3600" dirty="0"/>
          </a:p>
        </p:txBody>
      </p:sp>
      <p:sp>
        <p:nvSpPr>
          <p:cNvPr id="5" name="Rectángulo 9">
            <a:extLst>
              <a:ext uri="{FF2B5EF4-FFF2-40B4-BE49-F238E27FC236}">
                <a16:creationId xmlns:a16="http://schemas.microsoft.com/office/drawing/2014/main" id="{41508338-91BA-4B55-97EC-2A237A7BDCA6}"/>
              </a:ext>
            </a:extLst>
          </p:cNvPr>
          <p:cNvSpPr/>
          <p:nvPr/>
        </p:nvSpPr>
        <p:spPr>
          <a:xfrm>
            <a:off x="778672" y="2214710"/>
            <a:ext cx="7218016" cy="3970318"/>
          </a:xfrm>
          <a:prstGeom prst="rect">
            <a:avLst/>
          </a:prstGeom>
        </p:spPr>
        <p:txBody>
          <a:bodyPr wrap="square">
            <a:spAutoFit/>
          </a:bodyPr>
          <a:lstStyle/>
          <a:p>
            <a:pPr marL="285750" indent="-285750" algn="just">
              <a:buClr>
                <a:schemeClr val="accent5"/>
              </a:buClr>
              <a:buFont typeface="Wingdings" panose="05000000000000000000" pitchFamily="2" charset="2"/>
              <a:buChar char="v"/>
            </a:pPr>
            <a:r>
              <a:rPr lang="el-GR" dirty="0">
                <a:solidFill>
                  <a:schemeClr val="tx1">
                    <a:lumMod val="75000"/>
                    <a:lumOff val="25000"/>
                  </a:schemeClr>
                </a:solidFill>
              </a:rPr>
              <a:t>Το διάστημα Δεκέμβριο 2019 – Φεβρουάριο 2020 οι εταίροι έτρεξαν μια διαδικτυακή έρευνα με στόχο την αναγνώριση των δεξιοτήτων, της γνώσης και των ικανοτήτων που απαιτούνται από τους </a:t>
            </a:r>
            <a:r>
              <a:rPr lang="en-US" dirty="0">
                <a:solidFill>
                  <a:schemeClr val="tx1">
                    <a:lumMod val="75000"/>
                    <a:lumOff val="25000"/>
                  </a:schemeClr>
                </a:solidFill>
              </a:rPr>
              <a:t>WBL </a:t>
            </a:r>
            <a:r>
              <a:rPr lang="el-GR" dirty="0">
                <a:solidFill>
                  <a:schemeClr val="tx1">
                    <a:lumMod val="75000"/>
                    <a:lumOff val="25000"/>
                  </a:schemeClr>
                </a:solidFill>
              </a:rPr>
              <a:t>εκπαιδευόμενους του κατασκευαστικού κλάδου ώστε να εφαρμόσουν ενεργειακά αποδοτικές ξυλουργικές εφαρμογές και μεθόδους. </a:t>
            </a:r>
          </a:p>
          <a:p>
            <a:pPr marL="285750" indent="-285750" algn="just">
              <a:buClr>
                <a:schemeClr val="accent5"/>
              </a:buClr>
              <a:buFont typeface="Wingdings" panose="05000000000000000000" pitchFamily="2" charset="2"/>
              <a:buChar char="v"/>
            </a:pPr>
            <a:endParaRPr lang="en-US" dirty="0">
              <a:solidFill>
                <a:schemeClr val="tx1">
                  <a:lumMod val="75000"/>
                  <a:lumOff val="25000"/>
                </a:schemeClr>
              </a:solidFill>
            </a:endParaRPr>
          </a:p>
          <a:p>
            <a:pPr marL="285750" indent="-285750" algn="just">
              <a:buClr>
                <a:schemeClr val="accent5"/>
              </a:buClr>
              <a:buFont typeface="Wingdings" panose="05000000000000000000" pitchFamily="2" charset="2"/>
              <a:buChar char="v"/>
            </a:pPr>
            <a:r>
              <a:rPr lang="el-GR" dirty="0">
                <a:solidFill>
                  <a:schemeClr val="tx1">
                    <a:lumMod val="75000"/>
                    <a:lumOff val="25000"/>
                  </a:schemeClr>
                </a:solidFill>
              </a:rPr>
              <a:t>Επιπλέον, οι εταίροι πραγματοποίησαν δευτερογενής έρευνα σε εθνικό και Ευρωπαϊκό επίπεδο, σχετικά  με τα υφιστάμενα προγράμματα μαθητείες στον κατασκευαστικό κλάδο.</a:t>
            </a:r>
            <a:endParaRPr lang="en-US" dirty="0">
              <a:solidFill>
                <a:schemeClr val="tx1">
                  <a:lumMod val="75000"/>
                  <a:lumOff val="25000"/>
                </a:schemeClr>
              </a:solidFill>
            </a:endParaRPr>
          </a:p>
          <a:p>
            <a:pPr marL="285750" indent="-285750" algn="just">
              <a:buClr>
                <a:schemeClr val="accent5"/>
              </a:buClr>
              <a:buFont typeface="Wingdings" panose="05000000000000000000" pitchFamily="2" charset="2"/>
              <a:buChar char="v"/>
            </a:pPr>
            <a:endParaRPr lang="en-US" b="1" dirty="0">
              <a:solidFill>
                <a:schemeClr val="tx1">
                  <a:lumMod val="75000"/>
                  <a:lumOff val="25000"/>
                </a:schemeClr>
              </a:solidFill>
            </a:endParaRPr>
          </a:p>
          <a:p>
            <a:pPr marL="285750" indent="-285750" algn="just">
              <a:buClr>
                <a:schemeClr val="accent5"/>
              </a:buClr>
              <a:buFont typeface="Wingdings" panose="05000000000000000000" pitchFamily="2" charset="2"/>
              <a:buChar char="v"/>
            </a:pPr>
            <a:r>
              <a:rPr lang="el-GR" dirty="0">
                <a:solidFill>
                  <a:schemeClr val="tx1">
                    <a:lumMod val="75000"/>
                    <a:lumOff val="25000"/>
                  </a:schemeClr>
                </a:solidFill>
              </a:rPr>
              <a:t>Η έκθεση των μαθησιακών αποτελεσμάτων του</a:t>
            </a:r>
            <a:r>
              <a:rPr lang="en-US" dirty="0">
                <a:solidFill>
                  <a:schemeClr val="tx1">
                    <a:lumMod val="75000"/>
                    <a:lumOff val="25000"/>
                  </a:schemeClr>
                </a:solidFill>
              </a:rPr>
              <a:t> UPWOOD</a:t>
            </a:r>
            <a:r>
              <a:rPr lang="el-GR" dirty="0">
                <a:solidFill>
                  <a:schemeClr val="tx1">
                    <a:lumMod val="75000"/>
                    <a:lumOff val="25000"/>
                  </a:schemeClr>
                </a:solidFill>
              </a:rPr>
              <a:t> αναπτύσσεται βάσει αυτών των συλλεγμένων στοιχείων και αναμένεται να ολοκληρωθεί σύντομα.</a:t>
            </a:r>
            <a:endParaRPr lang="es-ES" dirty="0">
              <a:solidFill>
                <a:schemeClr val="tx1">
                  <a:lumMod val="75000"/>
                  <a:lumOff val="25000"/>
                </a:schemeClr>
              </a:solidFill>
            </a:endParaRPr>
          </a:p>
        </p:txBody>
      </p:sp>
      <p:pic>
        <p:nvPicPr>
          <p:cNvPr id="3" name="Picture 2"/>
          <p:cNvPicPr>
            <a:picLocks noChangeAspect="1"/>
          </p:cNvPicPr>
          <p:nvPr/>
        </p:nvPicPr>
        <p:blipFill rotWithShape="1">
          <a:blip r:embed="rId2"/>
          <a:srcRect l="869" t="17404" r="23736" b="7789"/>
          <a:stretch/>
        </p:blipFill>
        <p:spPr>
          <a:xfrm>
            <a:off x="7996688" y="2727106"/>
            <a:ext cx="3995418" cy="2229904"/>
          </a:xfrm>
          <a:prstGeom prst="rect">
            <a:avLst/>
          </a:prstGeom>
        </p:spPr>
      </p:pic>
    </p:spTree>
    <p:extLst>
      <p:ext uri="{BB962C8B-B14F-4D97-AF65-F5344CB8AC3E}">
        <p14:creationId xmlns:p14="http://schemas.microsoft.com/office/powerpoint/2010/main" val="691399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1847B5BC-FF39-4437-A2DC-E074553BF618}"/>
              </a:ext>
            </a:extLst>
          </p:cNvPr>
          <p:cNvSpPr>
            <a:spLocks noGrp="1"/>
          </p:cNvSpPr>
          <p:nvPr>
            <p:ph type="ctrTitle"/>
          </p:nvPr>
        </p:nvSpPr>
        <p:spPr>
          <a:xfrm>
            <a:off x="815052" y="1157477"/>
            <a:ext cx="10834275" cy="3975467"/>
          </a:xfrm>
        </p:spPr>
        <p:txBody>
          <a:bodyPr>
            <a:normAutofit fontScale="90000"/>
          </a:bodyPr>
          <a:lstStyle/>
          <a:p>
            <a:r>
              <a:rPr lang="el-GR" sz="2800" b="1" dirty="0"/>
              <a:t>                              </a:t>
            </a:r>
            <a:r>
              <a:rPr lang="el-GR" sz="5100" dirty="0"/>
              <a:t>ΤΡΟΠΟΙ ΕΠΙΚΟΙΝΩΝΙΑΣ</a:t>
            </a:r>
            <a:br>
              <a:rPr lang="es-ES" sz="3600" b="1" dirty="0"/>
            </a:br>
            <a:br>
              <a:rPr lang="es-ES" sz="3600" b="1" dirty="0">
                <a:solidFill>
                  <a:schemeClr val="tx1"/>
                </a:solidFill>
              </a:rPr>
            </a:br>
            <a:r>
              <a:rPr lang="es-ES" sz="3600" b="1" dirty="0">
                <a:solidFill>
                  <a:schemeClr val="tx1"/>
                </a:solidFill>
              </a:rPr>
              <a:t>      </a:t>
            </a:r>
            <a:br>
              <a:rPr lang="lt-LT" sz="2000" dirty="0">
                <a:solidFill>
                  <a:schemeClr val="tx1"/>
                </a:solidFill>
                <a:latin typeface="+mn-lt"/>
                <a:ea typeface="+mn-ea"/>
                <a:cs typeface="+mn-cs"/>
              </a:rPr>
            </a:br>
            <a:r>
              <a:rPr lang="en-GB" sz="2000" dirty="0">
                <a:solidFill>
                  <a:schemeClr val="tx1"/>
                </a:solidFill>
                <a:latin typeface="+mn-lt"/>
                <a:ea typeface="+mn-ea"/>
                <a:cs typeface="+mn-cs"/>
              </a:rPr>
              <a:t>           </a:t>
            </a:r>
            <a:r>
              <a:rPr lang="el-GR" sz="2000" dirty="0">
                <a:solidFill>
                  <a:schemeClr val="tx1"/>
                </a:solidFill>
                <a:latin typeface="+mn-lt"/>
                <a:ea typeface="+mn-ea"/>
                <a:cs typeface="+mn-cs"/>
              </a:rPr>
              <a:t>Υπεύθυνη Επικοινωνίας</a:t>
            </a:r>
            <a:r>
              <a:rPr lang="en-US" sz="2000" dirty="0">
                <a:solidFill>
                  <a:schemeClr val="tx1"/>
                </a:solidFill>
                <a:latin typeface="+mn-lt"/>
                <a:ea typeface="+mn-ea"/>
                <a:cs typeface="+mn-cs"/>
              </a:rPr>
              <a:t>: </a:t>
            </a:r>
            <a:r>
              <a:rPr lang="el-GR" sz="2000" dirty="0">
                <a:solidFill>
                  <a:schemeClr val="tx1"/>
                </a:solidFill>
                <a:latin typeface="+mn-lt"/>
                <a:ea typeface="+mn-ea"/>
                <a:cs typeface="+mn-cs"/>
              </a:rPr>
              <a:t>Μαρία Παυλοπούλου</a:t>
            </a:r>
            <a:br>
              <a:rPr lang="el-GR" sz="2000" dirty="0">
                <a:solidFill>
                  <a:schemeClr val="tx1"/>
                </a:solidFill>
                <a:latin typeface="+mn-lt"/>
                <a:ea typeface="+mn-ea"/>
                <a:cs typeface="+mn-cs"/>
              </a:rPr>
            </a:br>
            <a:r>
              <a:rPr lang="el-GR" sz="2000" b="1" dirty="0">
                <a:solidFill>
                  <a:schemeClr val="tx1"/>
                </a:solidFill>
                <a:latin typeface="+mn-lt"/>
                <a:ea typeface="+mn-ea"/>
                <a:cs typeface="+mn-cs"/>
              </a:rPr>
              <a:t>            </a:t>
            </a:r>
            <a:r>
              <a:rPr lang="en-US" sz="2000" b="1" dirty="0">
                <a:solidFill>
                  <a:schemeClr val="tx1"/>
                </a:solidFill>
                <a:latin typeface="+mn-lt"/>
                <a:ea typeface="+mn-ea"/>
                <a:cs typeface="+mn-cs"/>
              </a:rPr>
              <a:t>Email: </a:t>
            </a:r>
            <a:r>
              <a:rPr lang="en-GB" sz="2000" dirty="0" err="1">
                <a:solidFill>
                  <a:schemeClr val="tx1"/>
                </a:solidFill>
                <a:latin typeface="+mn-lt"/>
                <a:ea typeface="+mn-ea"/>
                <a:cs typeface="+mn-cs"/>
                <a:hlinkClick r:id="rId2"/>
              </a:rPr>
              <a:t>pavlopoulou</a:t>
            </a:r>
            <a:r>
              <a:rPr lang="en-US" sz="2000" dirty="0">
                <a:solidFill>
                  <a:schemeClr val="tx1"/>
                </a:solidFill>
                <a:latin typeface="+mn-lt"/>
                <a:ea typeface="+mn-ea"/>
                <a:cs typeface="+mn-cs"/>
                <a:hlinkClick r:id="rId2"/>
              </a:rPr>
              <a:t>@exelia.gr</a:t>
            </a:r>
            <a:br>
              <a:rPr lang="el-GR" sz="2000" dirty="0">
                <a:solidFill>
                  <a:schemeClr val="tx1"/>
                </a:solidFill>
                <a:latin typeface="+mn-lt"/>
                <a:ea typeface="+mn-ea"/>
                <a:cs typeface="+mn-cs"/>
              </a:rPr>
            </a:br>
            <a:br>
              <a:rPr lang="en-US" sz="2000" dirty="0">
                <a:solidFill>
                  <a:schemeClr val="tx1"/>
                </a:solidFill>
                <a:latin typeface="+mn-lt"/>
                <a:ea typeface="+mn-ea"/>
                <a:cs typeface="+mn-cs"/>
              </a:rPr>
            </a:br>
            <a:br>
              <a:rPr lang="el-GR" sz="2000" dirty="0">
                <a:solidFill>
                  <a:schemeClr val="tx1"/>
                </a:solidFill>
                <a:latin typeface="+mn-lt"/>
                <a:ea typeface="+mn-ea"/>
                <a:cs typeface="+mn-cs"/>
              </a:rPr>
            </a:br>
            <a:r>
              <a:rPr lang="en-GB" sz="2000" dirty="0">
                <a:solidFill>
                  <a:schemeClr val="tx1"/>
                </a:solidFill>
                <a:latin typeface="+mn-lt"/>
                <a:ea typeface="+mn-ea"/>
                <a:cs typeface="+mn-cs"/>
              </a:rPr>
              <a:t>                                                                                                          </a:t>
            </a:r>
            <a:br>
              <a:rPr lang="el-GR" sz="2000" dirty="0">
                <a:solidFill>
                  <a:schemeClr val="tx1"/>
                </a:solidFill>
                <a:latin typeface="+mn-lt"/>
                <a:ea typeface="+mn-ea"/>
                <a:cs typeface="+mn-cs"/>
              </a:rPr>
            </a:br>
            <a:r>
              <a:rPr lang="el-GR" sz="2000" dirty="0">
                <a:solidFill>
                  <a:schemeClr val="tx1"/>
                </a:solidFill>
                <a:latin typeface="+mn-lt"/>
                <a:ea typeface="+mn-ea"/>
                <a:cs typeface="+mn-cs"/>
              </a:rPr>
              <a:t>                                                                                   </a:t>
            </a:r>
            <a:r>
              <a:rPr lang="en-GB" sz="2000" dirty="0">
                <a:solidFill>
                  <a:srgbClr val="FF9933"/>
                </a:solidFill>
                <a:latin typeface="+mn-lt"/>
                <a:ea typeface="+mn-ea"/>
                <a:cs typeface="+mn-cs"/>
                <a:hlinkClick r:id="rId3">
                  <a:extLst>
                    <a:ext uri="{A12FA001-AC4F-418D-AE19-62706E023703}">
                      <ahyp:hlinkClr xmlns:ahyp="http://schemas.microsoft.com/office/drawing/2018/hyperlinkcolor" val="tx"/>
                    </a:ext>
                  </a:extLst>
                </a:hlinkClick>
              </a:rPr>
              <a:t>linkedin.com/company/</a:t>
            </a:r>
            <a:r>
              <a:rPr lang="en-GB" sz="2000" dirty="0" err="1">
                <a:solidFill>
                  <a:srgbClr val="FF9933"/>
                </a:solidFill>
                <a:latin typeface="+mn-lt"/>
                <a:ea typeface="+mn-ea"/>
                <a:cs typeface="+mn-cs"/>
                <a:hlinkClick r:id="rId3">
                  <a:extLst>
                    <a:ext uri="{A12FA001-AC4F-418D-AE19-62706E023703}">
                      <ahyp:hlinkClr xmlns:ahyp="http://schemas.microsoft.com/office/drawing/2018/hyperlinkcolor" val="tx"/>
                    </a:ext>
                  </a:extLst>
                </a:hlinkClick>
              </a:rPr>
              <a:t>upwoodeu</a:t>
            </a:r>
            <a:r>
              <a:rPr lang="en-GB" sz="2000" dirty="0">
                <a:solidFill>
                  <a:srgbClr val="FF9933"/>
                </a:solidFill>
                <a:latin typeface="+mn-lt"/>
                <a:ea typeface="+mn-ea"/>
                <a:cs typeface="+mn-cs"/>
                <a:hlinkClick r:id="rId3">
                  <a:extLst>
                    <a:ext uri="{A12FA001-AC4F-418D-AE19-62706E023703}">
                      <ahyp:hlinkClr xmlns:ahyp="http://schemas.microsoft.com/office/drawing/2018/hyperlinkcolor" val="tx"/>
                    </a:ext>
                  </a:extLst>
                </a:hlinkClick>
              </a:rPr>
              <a:t>/</a:t>
            </a:r>
            <a:br>
              <a:rPr lang="el-GR" sz="2000" dirty="0">
                <a:solidFill>
                  <a:srgbClr val="FF9933"/>
                </a:solidFill>
                <a:latin typeface="+mn-lt"/>
                <a:ea typeface="+mn-ea"/>
                <a:cs typeface="+mn-cs"/>
              </a:rPr>
            </a:br>
            <a:r>
              <a:rPr lang="en-GB" sz="2000" dirty="0">
                <a:solidFill>
                  <a:srgbClr val="FF6600"/>
                </a:solidFill>
                <a:latin typeface="+mn-lt"/>
                <a:ea typeface="+mn-ea"/>
                <a:cs typeface="+mn-cs"/>
              </a:rPr>
              <a:t>                    </a:t>
            </a:r>
            <a:br>
              <a:rPr lang="en-GB" sz="2000" dirty="0">
                <a:solidFill>
                  <a:srgbClr val="FF6600"/>
                </a:solidFill>
                <a:latin typeface="+mn-lt"/>
                <a:ea typeface="+mn-ea"/>
                <a:cs typeface="+mn-cs"/>
              </a:rPr>
            </a:br>
            <a:r>
              <a:rPr lang="en-GB" sz="2000" dirty="0">
                <a:solidFill>
                  <a:schemeClr val="tx1"/>
                </a:solidFill>
                <a:latin typeface="+mn-lt"/>
                <a:ea typeface="+mn-ea"/>
                <a:cs typeface="+mn-cs"/>
              </a:rPr>
              <a:t>                 </a:t>
            </a:r>
            <a:r>
              <a:rPr lang="en-GB" sz="2000" dirty="0">
                <a:solidFill>
                  <a:schemeClr val="tx1"/>
                </a:solidFill>
                <a:latin typeface="+mn-lt"/>
                <a:hlinkClick r:id="rId4"/>
              </a:rPr>
              <a:t>facebook.com/</a:t>
            </a:r>
            <a:r>
              <a:rPr lang="en-GB" sz="2000" dirty="0" err="1">
                <a:solidFill>
                  <a:schemeClr val="tx1"/>
                </a:solidFill>
                <a:latin typeface="+mn-lt"/>
                <a:hlinkClick r:id="rId4"/>
              </a:rPr>
              <a:t>upwoodproject</a:t>
            </a:r>
            <a:r>
              <a:rPr lang="en-GB" sz="2000" dirty="0">
                <a:solidFill>
                  <a:schemeClr val="tx1"/>
                </a:solidFill>
                <a:latin typeface="+mn-lt"/>
                <a:ea typeface="+mn-ea"/>
                <a:cs typeface="+mn-cs"/>
                <a:hlinkClick r:id="rId4"/>
              </a:rPr>
              <a:t>   </a:t>
            </a:r>
            <a:r>
              <a:rPr lang="en-GB" sz="2000" dirty="0">
                <a:solidFill>
                  <a:schemeClr val="tx1"/>
                </a:solidFill>
                <a:latin typeface="+mn-lt"/>
                <a:ea typeface="+mn-ea"/>
                <a:cs typeface="+mn-cs"/>
              </a:rPr>
              <a:t>                  </a:t>
            </a:r>
            <a:r>
              <a:rPr lang="el-GR" sz="2000" dirty="0">
                <a:solidFill>
                  <a:schemeClr val="tx1"/>
                </a:solidFill>
                <a:latin typeface="+mn-lt"/>
                <a:ea typeface="+mn-ea"/>
                <a:cs typeface="+mn-cs"/>
              </a:rPr>
              <a:t>         </a:t>
            </a:r>
            <a:r>
              <a:rPr lang="en-GB" sz="2000" dirty="0">
                <a:solidFill>
                  <a:schemeClr val="tx1"/>
                </a:solidFill>
                <a:latin typeface="+mn-lt"/>
                <a:ea typeface="+mn-ea"/>
                <a:cs typeface="+mn-cs"/>
                <a:hlinkClick r:id="rId5"/>
              </a:rPr>
              <a:t>twitter.com/</a:t>
            </a:r>
            <a:r>
              <a:rPr lang="en-GB" sz="2000" dirty="0" err="1">
                <a:solidFill>
                  <a:schemeClr val="tx1"/>
                </a:solidFill>
                <a:latin typeface="+mn-lt"/>
                <a:ea typeface="+mn-ea"/>
                <a:cs typeface="+mn-cs"/>
                <a:hlinkClick r:id="rId5"/>
              </a:rPr>
              <a:t>upwoodeu</a:t>
            </a:r>
            <a:r>
              <a:rPr lang="en-GB" sz="2000" dirty="0">
                <a:solidFill>
                  <a:schemeClr val="tx1"/>
                </a:solidFill>
                <a:latin typeface="+mn-lt"/>
                <a:ea typeface="+mn-ea"/>
                <a:cs typeface="+mn-cs"/>
                <a:hlinkClick r:id="rId5"/>
              </a:rPr>
              <a:t> </a:t>
            </a:r>
            <a:r>
              <a:rPr lang="en-GB" sz="2000" dirty="0">
                <a:solidFill>
                  <a:schemeClr val="tx1"/>
                </a:solidFill>
                <a:latin typeface="+mn-lt"/>
                <a:ea typeface="+mn-ea"/>
                <a:cs typeface="+mn-cs"/>
              </a:rPr>
              <a:t>  </a:t>
            </a:r>
            <a:br>
              <a:rPr lang="en-GB" sz="2000" dirty="0">
                <a:solidFill>
                  <a:schemeClr val="tx1"/>
                </a:solidFill>
                <a:latin typeface="+mn-lt"/>
                <a:ea typeface="+mn-ea"/>
                <a:cs typeface="+mn-cs"/>
              </a:rPr>
            </a:br>
            <a:br>
              <a:rPr lang="en-GB" sz="2000" dirty="0">
                <a:solidFill>
                  <a:schemeClr val="tx1"/>
                </a:solidFill>
                <a:latin typeface="+mn-lt"/>
                <a:ea typeface="+mn-ea"/>
                <a:cs typeface="+mn-cs"/>
              </a:rPr>
            </a:br>
            <a:r>
              <a:rPr lang="en-GB" sz="2000" dirty="0">
                <a:solidFill>
                  <a:schemeClr val="tx1"/>
                </a:solidFill>
                <a:latin typeface="+mn-lt"/>
                <a:ea typeface="+mn-ea"/>
                <a:cs typeface="+mn-cs"/>
              </a:rPr>
              <a:t>		</a:t>
            </a:r>
            <a:r>
              <a:rPr lang="en-GB" sz="2000" dirty="0">
                <a:solidFill>
                  <a:schemeClr val="tx1"/>
                </a:solidFill>
              </a:rPr>
              <a:t> </a:t>
            </a:r>
            <a:r>
              <a:rPr lang="en-GB" sz="2000" dirty="0">
                <a:solidFill>
                  <a:schemeClr val="tx1"/>
                </a:solidFill>
                <a:latin typeface="+mn-lt"/>
                <a:ea typeface="+mn-ea"/>
                <a:cs typeface="+mn-cs"/>
              </a:rPr>
              <a:t>				      						    </a:t>
            </a:r>
            <a:r>
              <a:rPr lang="en-GB" sz="2000" dirty="0">
                <a:solidFill>
                  <a:schemeClr val="tx1"/>
                </a:solidFill>
                <a:latin typeface="+mn-lt"/>
                <a:ea typeface="+mn-ea"/>
                <a:cs typeface="+mn-cs"/>
                <a:hlinkClick r:id="rId6"/>
              </a:rPr>
              <a:t>upwood2019@gmail.com</a:t>
            </a:r>
            <a:r>
              <a:rPr lang="en-GB" sz="2000" dirty="0">
                <a:solidFill>
                  <a:schemeClr val="tx1"/>
                </a:solidFill>
                <a:latin typeface="+mn-lt"/>
                <a:ea typeface="+mn-ea"/>
                <a:cs typeface="+mn-cs"/>
              </a:rPr>
              <a:t> 	 </a:t>
            </a:r>
            <a:r>
              <a:rPr lang="el-GR" sz="2000" dirty="0">
                <a:solidFill>
                  <a:schemeClr val="tx1"/>
                </a:solidFill>
                <a:latin typeface="+mn-lt"/>
                <a:ea typeface="+mn-ea"/>
                <a:cs typeface="+mn-cs"/>
              </a:rPr>
              <a:t>                              </a:t>
            </a:r>
            <a:r>
              <a:rPr lang="en-GB" sz="2000" dirty="0">
                <a:solidFill>
                  <a:schemeClr val="tx1"/>
                </a:solidFill>
                <a:latin typeface="+mn-lt"/>
                <a:hlinkClick r:id="rId7"/>
              </a:rPr>
              <a:t>instagram.com/</a:t>
            </a:r>
            <a:r>
              <a:rPr lang="en-GB" sz="2000" dirty="0" err="1">
                <a:solidFill>
                  <a:schemeClr val="tx1"/>
                </a:solidFill>
                <a:latin typeface="+mn-lt"/>
                <a:hlinkClick r:id="rId7"/>
              </a:rPr>
              <a:t>upwoodproject</a:t>
            </a:r>
            <a:r>
              <a:rPr lang="en-GB" sz="2000" dirty="0">
                <a:solidFill>
                  <a:schemeClr val="tx1"/>
                </a:solidFill>
                <a:latin typeface="+mn-lt"/>
                <a:hlinkClick r:id="rId7"/>
              </a:rPr>
              <a:t>/?hl=</a:t>
            </a:r>
            <a:r>
              <a:rPr lang="en-GB" sz="2000" dirty="0" err="1">
                <a:solidFill>
                  <a:schemeClr val="tx1"/>
                </a:solidFill>
                <a:latin typeface="+mn-lt"/>
                <a:hlinkClick r:id="rId7"/>
              </a:rPr>
              <a:t>ru</a:t>
            </a:r>
            <a:r>
              <a:rPr lang="en-GB" sz="2000" dirty="0">
                <a:solidFill>
                  <a:schemeClr val="tx1"/>
                </a:solidFill>
                <a:latin typeface="+mn-lt"/>
              </a:rPr>
              <a:t>                                </a:t>
            </a:r>
            <a:br>
              <a:rPr lang="el-GR" sz="2000" dirty="0">
                <a:solidFill>
                  <a:schemeClr val="tx1"/>
                </a:solidFill>
                <a:latin typeface="+mn-lt"/>
              </a:rPr>
            </a:br>
            <a:r>
              <a:rPr lang="en-GB" sz="2000" dirty="0">
                <a:solidFill>
                  <a:schemeClr val="tx1"/>
                </a:solidFill>
                <a:latin typeface="+mn-lt"/>
              </a:rPr>
              <a:t> </a:t>
            </a:r>
            <a:br>
              <a:rPr lang="en-GB" sz="2000" dirty="0">
                <a:solidFill>
                  <a:schemeClr val="tx1"/>
                </a:solidFill>
                <a:latin typeface="+mn-lt"/>
                <a:ea typeface="+mn-ea"/>
                <a:cs typeface="+mn-cs"/>
              </a:rPr>
            </a:br>
            <a:br>
              <a:rPr lang="en-US" sz="2000" dirty="0">
                <a:solidFill>
                  <a:schemeClr val="tx1"/>
                </a:solidFill>
                <a:latin typeface="+mn-lt"/>
                <a:ea typeface="+mn-ea"/>
                <a:cs typeface="+mn-cs"/>
              </a:rPr>
            </a:br>
            <a:endParaRPr lang="en-GB" sz="2400" dirty="0">
              <a:latin typeface="+mn-lt"/>
            </a:endParaRPr>
          </a:p>
        </p:txBody>
      </p:sp>
      <p:pic>
        <p:nvPicPr>
          <p:cNvPr id="1034" name="Picture 10" descr="Resultado de imagen de logo twitter">
            <a:hlinkClick r:id="rId5"/>
            <a:extLst>
              <a:ext uri="{FF2B5EF4-FFF2-40B4-BE49-F238E27FC236}">
                <a16:creationId xmlns:a16="http://schemas.microsoft.com/office/drawing/2014/main" id="{849ABBC1-9971-4767-9AE3-174A94B5796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73466" y="3208102"/>
            <a:ext cx="884990" cy="497807"/>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8ED1B92D-B4FE-4BDC-BC1B-8D73AEDDA3ED}"/>
              </a:ext>
            </a:extLst>
          </p:cNvPr>
          <p:cNvSpPr txBox="1"/>
          <p:nvPr/>
        </p:nvSpPr>
        <p:spPr>
          <a:xfrm>
            <a:off x="1170389" y="4688850"/>
            <a:ext cx="5061801" cy="1200329"/>
          </a:xfrm>
          <a:prstGeom prst="rect">
            <a:avLst/>
          </a:prstGeom>
          <a:noFill/>
        </p:spPr>
        <p:txBody>
          <a:bodyPr wrap="square" rtlCol="0">
            <a:spAutoFit/>
          </a:bodyPr>
          <a:lstStyle/>
          <a:p>
            <a:r>
              <a:rPr lang="el-GR" b="1" dirty="0">
                <a:latin typeface="Bahnschrift Light SemiCondensed" panose="020B0502040204020203" pitchFamily="34" charset="0"/>
              </a:rPr>
              <a:t>Συντονιστής</a:t>
            </a:r>
            <a:r>
              <a:rPr lang="en-GB" b="1" dirty="0">
                <a:latin typeface="Bahnschrift Light SemiCondensed" panose="020B0502040204020203" pitchFamily="34" charset="0"/>
              </a:rPr>
              <a:t>: </a:t>
            </a:r>
          </a:p>
          <a:p>
            <a:r>
              <a:rPr lang="en-GB" dirty="0"/>
              <a:t>	</a:t>
            </a:r>
            <a:r>
              <a:rPr lang="en-GB" dirty="0" err="1"/>
              <a:t>Visnja</a:t>
            </a:r>
            <a:r>
              <a:rPr lang="en-GB" dirty="0"/>
              <a:t> Koscak</a:t>
            </a:r>
          </a:p>
          <a:p>
            <a:r>
              <a:rPr lang="en-GB" dirty="0"/>
              <a:t>	</a:t>
            </a:r>
            <a:r>
              <a:rPr lang="en-GB" dirty="0" err="1"/>
              <a:t>Holzcluster</a:t>
            </a:r>
            <a:r>
              <a:rPr lang="en-GB" dirty="0"/>
              <a:t> </a:t>
            </a:r>
            <a:r>
              <a:rPr lang="en-GB" dirty="0" err="1"/>
              <a:t>Steiermark</a:t>
            </a:r>
            <a:r>
              <a:rPr lang="en-GB" dirty="0"/>
              <a:t> GmbH</a:t>
            </a:r>
          </a:p>
          <a:p>
            <a:r>
              <a:rPr lang="en-GB" dirty="0"/>
              <a:t>	T +043 (0) 316-58 78 50 - 220</a:t>
            </a:r>
          </a:p>
        </p:txBody>
      </p:sp>
      <p:sp>
        <p:nvSpPr>
          <p:cNvPr id="46" name="CuadroTexto 45">
            <a:extLst>
              <a:ext uri="{FF2B5EF4-FFF2-40B4-BE49-F238E27FC236}">
                <a16:creationId xmlns:a16="http://schemas.microsoft.com/office/drawing/2014/main" id="{E4AEE65B-5F8A-4EB1-BB82-584C686FE116}"/>
              </a:ext>
            </a:extLst>
          </p:cNvPr>
          <p:cNvSpPr txBox="1"/>
          <p:nvPr/>
        </p:nvSpPr>
        <p:spPr>
          <a:xfrm>
            <a:off x="2041106" y="5736347"/>
            <a:ext cx="4196212" cy="369332"/>
          </a:xfrm>
          <a:prstGeom prst="rect">
            <a:avLst/>
          </a:prstGeom>
          <a:noFill/>
        </p:spPr>
        <p:txBody>
          <a:bodyPr wrap="square" rtlCol="0">
            <a:spAutoFit/>
          </a:bodyPr>
          <a:lstStyle/>
          <a:p>
            <a:r>
              <a:rPr lang="en-GB" dirty="0"/>
              <a:t>Koscak@holzcluster-steiermark.at</a:t>
            </a:r>
          </a:p>
        </p:txBody>
      </p:sp>
      <p:sp useBgFill="1">
        <p:nvSpPr>
          <p:cNvPr id="18" name="Text Box 7"/>
          <p:cNvSpPr txBox="1"/>
          <p:nvPr/>
        </p:nvSpPr>
        <p:spPr>
          <a:xfrm>
            <a:off x="1178141" y="6452788"/>
            <a:ext cx="9771024" cy="339685"/>
          </a:xfrm>
          <a:prstGeom prst="rect">
            <a:avLst/>
          </a:prstGeom>
          <a:ln w="6350">
            <a:noFill/>
          </a:ln>
          <a:effectLst>
            <a:outerShdw blurRad="50800" dist="50800" dir="5400000" algn="ctr" rotWithShape="0">
              <a:srgbClr val="FFFFFF">
                <a:alpha val="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800"/>
              </a:spcAft>
            </a:pPr>
            <a:r>
              <a:rPr lang="el-GR" sz="800" kern="100" dirty="0">
                <a:solidFill>
                  <a:srgbClr val="262626"/>
                </a:solidFill>
                <a:latin typeface="Bahnschrift" panose="020B0502040204020203" pitchFamily="34" charset="0"/>
                <a:ea typeface="Calibri" panose="020F0502020204030204" pitchFamily="34" charset="0"/>
                <a:cs typeface="Times New Roman" panose="02020603050405020304" pitchFamily="18" charset="0"/>
              </a:rPr>
              <a:t>ΑΠΟΠΟΙΗΣΗ ΕΥΘΥΝΩΝ</a:t>
            </a:r>
            <a:r>
              <a:rPr lang="en-US" sz="800" kern="100" dirty="0">
                <a:solidFill>
                  <a:srgbClr val="262626"/>
                </a:solidFill>
                <a:latin typeface="Bahnschrift" panose="020B0502040204020203" pitchFamily="34" charset="0"/>
                <a:ea typeface="Calibri" panose="020F0502020204030204" pitchFamily="34" charset="0"/>
                <a:cs typeface="Times New Roman" panose="02020603050405020304" pitchFamily="18" charset="0"/>
              </a:rPr>
              <a:t>: </a:t>
            </a:r>
            <a:r>
              <a:rPr lang="el-GR" sz="800" kern="100" dirty="0">
                <a:solidFill>
                  <a:srgbClr val="262626"/>
                </a:solidFill>
                <a:latin typeface="Bahnschrift" panose="020B0502040204020203" pitchFamily="34" charset="0"/>
                <a:ea typeface="Calibri" panose="020F0502020204030204" pitchFamily="34" charset="0"/>
                <a:cs typeface="Times New Roman" panose="02020603050405020304" pitchFamily="18" charset="0"/>
              </a:rPr>
              <a:t>Η υποστήριξη της Ευρωπαϊκής Επιτροπής στην παραγωγή της παρούσας έκδοσης δεν συνιστά αποδοχή του περιεχομένου, το οποίο αντικατοπτρίζει αποκλειστικά τις απόψεις των συντακτών, και η Επιτροπή δεν μπορεί να αναλάβει την ευθύνη για οποιαδήποτε χρήση των πληροφοριών που περιέχονται σε αυτήν.</a:t>
            </a:r>
            <a:endParaRPr lang="en-GB" sz="800" kern="100" dirty="0">
              <a:solidFill>
                <a:srgbClr val="262626"/>
              </a:solidFill>
              <a:latin typeface="Bahnschrift" panose="020B0502040204020203" pitchFamily="34" charset="0"/>
              <a:ea typeface="Calibri" panose="020F0502020204030204" pitchFamily="34" charset="0"/>
              <a:cs typeface="Times New Roman" panose="02020603050405020304" pitchFamily="18" charset="0"/>
            </a:endParaRPr>
          </a:p>
        </p:txBody>
      </p:sp>
      <p:pic>
        <p:nvPicPr>
          <p:cNvPr id="14" name="Imagen 13">
            <a:extLst>
              <a:ext uri="{FF2B5EF4-FFF2-40B4-BE49-F238E27FC236}">
                <a16:creationId xmlns:a16="http://schemas.microsoft.com/office/drawing/2014/main" id="{A174B125-E2C7-4E98-B4A6-2B4479E569D6}"/>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02907" y="4937125"/>
            <a:ext cx="3663527" cy="1039813"/>
          </a:xfrm>
          <a:prstGeom prst="rect">
            <a:avLst/>
          </a:prstGeom>
          <a:ln>
            <a:noFill/>
          </a:ln>
        </p:spPr>
      </p:pic>
      <p:pic>
        <p:nvPicPr>
          <p:cNvPr id="17" name="Picture 6" descr="Resultado de imagen de logo instagram">
            <a:hlinkClick r:id="rId7"/>
            <a:extLst>
              <a:ext uri="{FF2B5EF4-FFF2-40B4-BE49-F238E27FC236}">
                <a16:creationId xmlns:a16="http://schemas.microsoft.com/office/drawing/2014/main" id="{BE990B69-3924-46F7-868C-DC722E27166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49809" y="3874740"/>
            <a:ext cx="532305" cy="53230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Resultado de imagen de logo facebook">
            <a:hlinkClick r:id="rId4"/>
            <a:extLst>
              <a:ext uri="{FF2B5EF4-FFF2-40B4-BE49-F238E27FC236}">
                <a16:creationId xmlns:a16="http://schemas.microsoft.com/office/drawing/2014/main" id="{3569DF3E-8EEA-4D02-99E1-B847A1838C8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70389" y="3173604"/>
            <a:ext cx="946319" cy="532305"/>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46">
            <a:extLst>
              <a:ext uri="{FF2B5EF4-FFF2-40B4-BE49-F238E27FC236}">
                <a16:creationId xmlns:a16="http://schemas.microsoft.com/office/drawing/2014/main" id="{8707EEBE-F7D7-4FB1-A9A0-44C3806D08C2}"/>
              </a:ext>
            </a:extLst>
          </p:cNvPr>
          <p:cNvSpPr txBox="1"/>
          <p:nvPr/>
        </p:nvSpPr>
        <p:spPr>
          <a:xfrm>
            <a:off x="2041106" y="2622270"/>
            <a:ext cx="4196212" cy="369332"/>
          </a:xfrm>
          <a:prstGeom prst="rect">
            <a:avLst/>
          </a:prstGeom>
          <a:noFill/>
        </p:spPr>
        <p:txBody>
          <a:bodyPr wrap="square" rtlCol="0">
            <a:spAutoFit/>
          </a:bodyPr>
          <a:lstStyle/>
          <a:p>
            <a:r>
              <a:rPr lang="en-GB" dirty="0">
                <a:solidFill>
                  <a:schemeClr val="accent5">
                    <a:lumMod val="75000"/>
                  </a:schemeClr>
                </a:solidFill>
                <a:hlinkClick r:id="rId12"/>
              </a:rPr>
              <a:t>www.upwoodproject.eu</a:t>
            </a:r>
            <a:endParaRPr lang="en-GB" dirty="0">
              <a:solidFill>
                <a:schemeClr val="accent5">
                  <a:lumMod val="75000"/>
                </a:schemeClr>
              </a:solidFill>
            </a:endParaRPr>
          </a:p>
        </p:txBody>
      </p:sp>
      <p:pic>
        <p:nvPicPr>
          <p:cNvPr id="21" name="Picture 14" descr="Resultado de imagen de logo linkedin">
            <a:hlinkClick r:id="rId13"/>
            <a:extLst>
              <a:ext uri="{FF2B5EF4-FFF2-40B4-BE49-F238E27FC236}">
                <a16:creationId xmlns:a16="http://schemas.microsoft.com/office/drawing/2014/main" id="{13E72C96-63FC-4B99-A4EC-F64CDD695875}"/>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38521" y="2498940"/>
            <a:ext cx="875844" cy="4926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395861" y="2480385"/>
            <a:ext cx="415904" cy="532609"/>
          </a:xfrm>
          <a:prstGeom prst="rect">
            <a:avLst/>
          </a:prstGeom>
        </p:spPr>
      </p:pic>
      <p:pic>
        <p:nvPicPr>
          <p:cNvPr id="4" name="Picture 10" descr="Android Lollipop Icons, Google+, Gmail icon transparent background ..."/>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15752" t="14921" r="13297" b="17004"/>
          <a:stretch/>
        </p:blipFill>
        <p:spPr bwMode="auto">
          <a:xfrm>
            <a:off x="1395861" y="3896558"/>
            <a:ext cx="476692" cy="457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9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85CF14-D8C0-48FA-9938-6A476E364986}"/>
              </a:ext>
            </a:extLst>
          </p:cNvPr>
          <p:cNvSpPr>
            <a:spLocks noGrp="1"/>
          </p:cNvSpPr>
          <p:nvPr>
            <p:ph type="title"/>
          </p:nvPr>
        </p:nvSpPr>
        <p:spPr>
          <a:xfrm>
            <a:off x="1097280" y="988908"/>
            <a:ext cx="10058400" cy="748452"/>
          </a:xfrm>
        </p:spPr>
        <p:txBody>
          <a:bodyPr/>
          <a:lstStyle/>
          <a:p>
            <a:pPr algn="ctr"/>
            <a:r>
              <a:rPr lang="el-GR" dirty="0">
                <a:latin typeface="Bahnschrift Light SemiCondensed" panose="020B0502040204020203" pitchFamily="34" charset="0"/>
              </a:rPr>
              <a:t>ΣΚΟΠΟΣ</a:t>
            </a:r>
            <a:endParaRPr lang="de-DE" dirty="0">
              <a:latin typeface="Bahnschrift Light SemiCondensed" panose="020B0502040204020203" pitchFamily="34" charset="0"/>
            </a:endParaRPr>
          </a:p>
        </p:txBody>
      </p:sp>
      <p:sp>
        <p:nvSpPr>
          <p:cNvPr id="3" name="Inhaltsplatzhalter 2">
            <a:extLst>
              <a:ext uri="{FF2B5EF4-FFF2-40B4-BE49-F238E27FC236}">
                <a16:creationId xmlns:a16="http://schemas.microsoft.com/office/drawing/2014/main" id="{2B5986BA-A019-41B3-98B5-0CFB552A4B98}"/>
              </a:ext>
            </a:extLst>
          </p:cNvPr>
          <p:cNvSpPr>
            <a:spLocks noGrp="1"/>
          </p:cNvSpPr>
          <p:nvPr>
            <p:ph idx="1"/>
          </p:nvPr>
        </p:nvSpPr>
        <p:spPr>
          <a:xfrm>
            <a:off x="813500" y="2034629"/>
            <a:ext cx="4908884" cy="3760891"/>
          </a:xfrm>
        </p:spPr>
        <p:txBody>
          <a:bodyPr>
            <a:normAutofit fontScale="92500"/>
          </a:bodyPr>
          <a:lstStyle/>
          <a:p>
            <a:pPr algn="just"/>
            <a:r>
              <a:rPr lang="el-GR" dirty="0"/>
              <a:t>Το έργο </a:t>
            </a:r>
            <a:r>
              <a:rPr lang="en-GB" dirty="0"/>
              <a:t>UPWOOD</a:t>
            </a:r>
            <a:r>
              <a:rPr lang="el-GR" dirty="0"/>
              <a:t> σκοπεύει να αναπτύξει ελεύθερα διαθέσιμο εκπαιδευτικό υλικό για τεχνίτες οικοδομικών εργασιών για τις μεθόδους κατασκευής με ξύλο, και τη βελτίωση των ΕΕΚ που εφαρμόζουν την εκμάθηση βάσει εργασίας (</a:t>
            </a:r>
            <a:r>
              <a:rPr lang="en-GB" dirty="0"/>
              <a:t>WBL)</a:t>
            </a:r>
            <a:r>
              <a:rPr lang="el-GR" dirty="0"/>
              <a:t> και να μειώσει το χάσμα που έχει δημιουργηθεί μεταξύ των υφιστάμενων και των απαραίτητων δεξιοτήτων στην αγορά εργασίας για ενεργειακά αποδοτικές και καινοτόμες μεθόδους κατασκευής με ξύλο</a:t>
            </a:r>
            <a:r>
              <a:rPr lang="en-GB" dirty="0"/>
              <a:t>.</a:t>
            </a:r>
            <a:endParaRPr lang="en-US" dirty="0"/>
          </a:p>
          <a:p>
            <a:pPr marL="0" indent="0" algn="just">
              <a:buNone/>
            </a:pPr>
            <a:endParaRPr lang="en-US" sz="1000" b="1" dirty="0"/>
          </a:p>
          <a:p>
            <a:pPr algn="just">
              <a:buClr>
                <a:srgbClr val="00B050"/>
              </a:buClr>
              <a:buFont typeface="Wingdings" panose="05000000000000000000" pitchFamily="2" charset="2"/>
              <a:buChar char="v"/>
            </a:pPr>
            <a:r>
              <a:rPr lang="en-US" b="1" dirty="0"/>
              <a:t> </a:t>
            </a:r>
            <a:r>
              <a:rPr lang="el-GR" dirty="0"/>
              <a:t>Διάρκεια έργου</a:t>
            </a:r>
            <a:r>
              <a:rPr lang="en-US" b="1" dirty="0"/>
              <a:t>:</a:t>
            </a:r>
            <a:r>
              <a:rPr lang="el-GR" b="1" dirty="0"/>
              <a:t> </a:t>
            </a:r>
            <a:r>
              <a:rPr lang="el-GR" dirty="0"/>
              <a:t>Οκτώβριος 2019 – Μάρτιος 2022 (</a:t>
            </a:r>
            <a:r>
              <a:rPr lang="en-US" dirty="0"/>
              <a:t>30 </a:t>
            </a:r>
            <a:r>
              <a:rPr lang="el-GR" dirty="0"/>
              <a:t>μήνες)</a:t>
            </a:r>
            <a:endParaRPr lang="en-US" dirty="0"/>
          </a:p>
        </p:txBody>
      </p:sp>
      <p:pic>
        <p:nvPicPr>
          <p:cNvPr id="4" name="Picture 4">
            <a:extLst>
              <a:ext uri="{FF2B5EF4-FFF2-40B4-BE49-F238E27FC236}">
                <a16:creationId xmlns:a16="http://schemas.microsoft.com/office/drawing/2014/main" id="{04E8BC50-5CE7-40D6-8995-7656E17582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6642215" y="2034629"/>
            <a:ext cx="4853939" cy="3235046"/>
          </a:xfrm>
          <a:prstGeom prst="round2DiagRect">
            <a:avLst>
              <a:gd name="adj1" fmla="val 16667"/>
              <a:gd name="adj2" fmla="val 0"/>
            </a:avLst>
          </a:prstGeom>
          <a:ln w="88900" cap="sq">
            <a:noFill/>
            <a:miter lim="800000"/>
          </a:ln>
          <a:effectLst/>
          <a:extLst>
            <a:ext uri="{909E8E84-426E-40DD-AFC4-6F175D3DCCD1}">
              <a14:hiddenFill xmlns:a14="http://schemas.microsoft.com/office/drawing/2010/main">
                <a:solidFill>
                  <a:srgbClr val="FFFFFF"/>
                </a:solidFill>
              </a14:hiddenFill>
            </a:ext>
          </a:extLst>
        </p:spPr>
      </p:pic>
      <p:sp>
        <p:nvSpPr>
          <p:cNvPr id="5" name="CuadroTexto 7">
            <a:extLst>
              <a:ext uri="{FF2B5EF4-FFF2-40B4-BE49-F238E27FC236}">
                <a16:creationId xmlns:a16="http://schemas.microsoft.com/office/drawing/2014/main" id="{48418ADE-1D79-4A79-A05C-C2F2FCB2EE39}"/>
              </a:ext>
            </a:extLst>
          </p:cNvPr>
          <p:cNvSpPr txBox="1"/>
          <p:nvPr/>
        </p:nvSpPr>
        <p:spPr>
          <a:xfrm>
            <a:off x="6982691" y="5379655"/>
            <a:ext cx="4172989" cy="307777"/>
          </a:xfrm>
          <a:prstGeom prst="rect">
            <a:avLst/>
          </a:prstGeom>
          <a:noFill/>
        </p:spPr>
        <p:txBody>
          <a:bodyPr wrap="square" rtlCol="0">
            <a:spAutoFit/>
          </a:bodyPr>
          <a:lstStyle/>
          <a:p>
            <a:pPr algn="r"/>
            <a:r>
              <a:rPr lang="de-DE" sz="1400" dirty="0"/>
              <a:t>©</a:t>
            </a:r>
            <a:r>
              <a:rPr lang="de-AT" sz="1400" b="1" dirty="0">
                <a:solidFill>
                  <a:schemeClr val="tx1">
                    <a:lumMod val="75000"/>
                    <a:lumOff val="25000"/>
                  </a:schemeClr>
                </a:solidFill>
              </a:rPr>
              <a:t>Pierer/WOHNBAUGRUPPE ENNSTAL</a:t>
            </a:r>
            <a:endParaRPr lang="en-GB" sz="1400" b="1" dirty="0">
              <a:solidFill>
                <a:schemeClr val="tx1">
                  <a:lumMod val="75000"/>
                  <a:lumOff val="25000"/>
                </a:schemeClr>
              </a:solidFill>
            </a:endParaRPr>
          </a:p>
        </p:txBody>
      </p:sp>
    </p:spTree>
    <p:extLst>
      <p:ext uri="{BB962C8B-B14F-4D97-AF65-F5344CB8AC3E}">
        <p14:creationId xmlns:p14="http://schemas.microsoft.com/office/powerpoint/2010/main" val="1146524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7F528-5ACE-404E-AE58-F7DA16449F04}"/>
              </a:ext>
            </a:extLst>
          </p:cNvPr>
          <p:cNvSpPr>
            <a:spLocks noGrp="1"/>
          </p:cNvSpPr>
          <p:nvPr>
            <p:ph type="title"/>
          </p:nvPr>
        </p:nvSpPr>
        <p:spPr/>
        <p:txBody>
          <a:bodyPr/>
          <a:lstStyle/>
          <a:p>
            <a:pPr algn="ctr"/>
            <a:r>
              <a:rPr lang="el-GR" dirty="0"/>
              <a:t>ΣΤΟΧΟΙ ΤΟΥ ΕΡΓΟΥ</a:t>
            </a:r>
            <a:endParaRPr lang="de-DE" dirty="0"/>
          </a:p>
        </p:txBody>
      </p:sp>
      <p:graphicFrame>
        <p:nvGraphicFramePr>
          <p:cNvPr id="4" name="Marcador de contenido 3">
            <a:extLst>
              <a:ext uri="{FF2B5EF4-FFF2-40B4-BE49-F238E27FC236}">
                <a16:creationId xmlns:a16="http://schemas.microsoft.com/office/drawing/2014/main" id="{DB19CB77-D8AE-4648-AD09-A22CD8E8F5FA}"/>
              </a:ext>
            </a:extLst>
          </p:cNvPr>
          <p:cNvGraphicFramePr>
            <a:graphicFrameLocks noGrp="1"/>
          </p:cNvGraphicFramePr>
          <p:nvPr>
            <p:ph idx="1"/>
            <p:extLst>
              <p:ext uri="{D42A27DB-BD31-4B8C-83A1-F6EECF244321}">
                <p14:modId xmlns:p14="http://schemas.microsoft.com/office/powerpoint/2010/main" val="679586545"/>
              </p:ext>
            </p:extLst>
          </p:nvPr>
        </p:nvGraphicFramePr>
        <p:xfrm>
          <a:off x="1279843" y="1737360"/>
          <a:ext cx="10089197" cy="4043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7" name="Gruppieren 16">
            <a:extLst>
              <a:ext uri="{FF2B5EF4-FFF2-40B4-BE49-F238E27FC236}">
                <a16:creationId xmlns:a16="http://schemas.microsoft.com/office/drawing/2014/main" id="{A858B5D0-EDCD-42EF-BFED-E0670BD7FA8A}"/>
              </a:ext>
            </a:extLst>
          </p:cNvPr>
          <p:cNvGrpSpPr/>
          <p:nvPr/>
        </p:nvGrpSpPr>
        <p:grpSpPr>
          <a:xfrm>
            <a:off x="1279843" y="2031555"/>
            <a:ext cx="1371917" cy="3450244"/>
            <a:chOff x="1279843" y="2024808"/>
            <a:chExt cx="1371917" cy="3450244"/>
          </a:xfrm>
        </p:grpSpPr>
        <p:sp>
          <p:nvSpPr>
            <p:cNvPr id="13" name="Ellipse 12">
              <a:extLst>
                <a:ext uri="{FF2B5EF4-FFF2-40B4-BE49-F238E27FC236}">
                  <a16:creationId xmlns:a16="http://schemas.microsoft.com/office/drawing/2014/main" id="{69EE9C57-E371-481E-BD85-643670AD89C2}"/>
                </a:ext>
              </a:extLst>
            </p:cNvPr>
            <p:cNvSpPr/>
            <p:nvPr/>
          </p:nvSpPr>
          <p:spPr>
            <a:xfrm>
              <a:off x="1279843" y="2024808"/>
              <a:ext cx="1055624" cy="105562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5400" dirty="0"/>
                <a:t>1</a:t>
              </a:r>
            </a:p>
          </p:txBody>
        </p:sp>
        <p:sp>
          <p:nvSpPr>
            <p:cNvPr id="14" name="Ellipse 13">
              <a:extLst>
                <a:ext uri="{FF2B5EF4-FFF2-40B4-BE49-F238E27FC236}">
                  <a16:creationId xmlns:a16="http://schemas.microsoft.com/office/drawing/2014/main" id="{703192E1-BB7F-45BA-A4BE-F0D39BFC21FB}"/>
                </a:ext>
              </a:extLst>
            </p:cNvPr>
            <p:cNvSpPr/>
            <p:nvPr/>
          </p:nvSpPr>
          <p:spPr>
            <a:xfrm>
              <a:off x="1596136" y="3224641"/>
              <a:ext cx="1055624" cy="105562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5400" dirty="0"/>
                <a:t>2</a:t>
              </a:r>
            </a:p>
          </p:txBody>
        </p:sp>
        <p:sp>
          <p:nvSpPr>
            <p:cNvPr id="15" name="Ellipse 14">
              <a:extLst>
                <a:ext uri="{FF2B5EF4-FFF2-40B4-BE49-F238E27FC236}">
                  <a16:creationId xmlns:a16="http://schemas.microsoft.com/office/drawing/2014/main" id="{581B76B3-0FAF-4397-A38C-C03073060F31}"/>
                </a:ext>
              </a:extLst>
            </p:cNvPr>
            <p:cNvSpPr/>
            <p:nvPr/>
          </p:nvSpPr>
          <p:spPr>
            <a:xfrm>
              <a:off x="1279843" y="4419428"/>
              <a:ext cx="1055624" cy="105562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5400" dirty="0"/>
                <a:t>3</a:t>
              </a:r>
            </a:p>
          </p:txBody>
        </p:sp>
      </p:grpSp>
    </p:spTree>
    <p:extLst>
      <p:ext uri="{BB962C8B-B14F-4D97-AF65-F5344CB8AC3E}">
        <p14:creationId xmlns:p14="http://schemas.microsoft.com/office/powerpoint/2010/main" val="2552126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727DA2-62BF-4442-A706-9718D08F2559}"/>
              </a:ext>
            </a:extLst>
          </p:cNvPr>
          <p:cNvSpPr>
            <a:spLocks noGrp="1"/>
          </p:cNvSpPr>
          <p:nvPr>
            <p:ph type="title"/>
          </p:nvPr>
        </p:nvSpPr>
        <p:spPr>
          <a:xfrm>
            <a:off x="915654" y="643537"/>
            <a:ext cx="10058400" cy="875512"/>
          </a:xfrm>
        </p:spPr>
        <p:txBody>
          <a:bodyPr/>
          <a:lstStyle/>
          <a:p>
            <a:pPr algn="ctr"/>
            <a:r>
              <a:rPr lang="el-GR" dirty="0"/>
              <a:t>ΣΕ ΠΟΙΟΥΣ ΑΠΕΥΘΥΝΕΤΑΙ</a:t>
            </a:r>
            <a:endParaRPr lang="de-DE" dirty="0"/>
          </a:p>
        </p:txBody>
      </p:sp>
      <p:grpSp>
        <p:nvGrpSpPr>
          <p:cNvPr id="3" name="Ομάδα 2">
            <a:extLst>
              <a:ext uri="{FF2B5EF4-FFF2-40B4-BE49-F238E27FC236}">
                <a16:creationId xmlns:a16="http://schemas.microsoft.com/office/drawing/2014/main" id="{B1C802B1-A9B6-4B9B-8E3A-2808EEAF6A37}"/>
              </a:ext>
            </a:extLst>
          </p:cNvPr>
          <p:cNvGrpSpPr/>
          <p:nvPr/>
        </p:nvGrpSpPr>
        <p:grpSpPr>
          <a:xfrm>
            <a:off x="359020" y="1464531"/>
            <a:ext cx="11275932" cy="5106866"/>
            <a:chOff x="359020" y="1464531"/>
            <a:chExt cx="11275932" cy="5106866"/>
          </a:xfrm>
        </p:grpSpPr>
        <p:sp>
          <p:nvSpPr>
            <p:cNvPr id="5" name="Ορθογώνιο 4">
              <a:extLst>
                <a:ext uri="{FF2B5EF4-FFF2-40B4-BE49-F238E27FC236}">
                  <a16:creationId xmlns:a16="http://schemas.microsoft.com/office/drawing/2014/main" id="{3D0CAA83-D579-411D-BE49-0F7FB4654C7E}"/>
                </a:ext>
              </a:extLst>
            </p:cNvPr>
            <p:cNvSpPr/>
            <p:nvPr/>
          </p:nvSpPr>
          <p:spPr>
            <a:xfrm>
              <a:off x="359020" y="1597572"/>
              <a:ext cx="11275932" cy="4973825"/>
            </a:xfrm>
            <a:prstGeom prst="rect">
              <a:avLst/>
            </a:prstGeom>
            <a:ln>
              <a:noFill/>
            </a:ln>
          </p:spPr>
        </p:sp>
        <p:sp>
          <p:nvSpPr>
            <p:cNvPr id="6" name="Ελεύθερη σχεδίαση: Σχήμα 5">
              <a:extLst>
                <a:ext uri="{FF2B5EF4-FFF2-40B4-BE49-F238E27FC236}">
                  <a16:creationId xmlns:a16="http://schemas.microsoft.com/office/drawing/2014/main" id="{43D4DC7D-02D8-452B-9966-539324ACBFB7}"/>
                </a:ext>
              </a:extLst>
            </p:cNvPr>
            <p:cNvSpPr/>
            <p:nvPr/>
          </p:nvSpPr>
          <p:spPr>
            <a:xfrm>
              <a:off x="2252402" y="4092256"/>
              <a:ext cx="1979994" cy="1619997"/>
            </a:xfrm>
            <a:custGeom>
              <a:avLst/>
              <a:gdLst>
                <a:gd name="connsiteX0" fmla="*/ 0 w 1979994"/>
                <a:gd name="connsiteY0" fmla="*/ 809999 h 1619997"/>
                <a:gd name="connsiteX1" fmla="*/ 404999 w 1979994"/>
                <a:gd name="connsiteY1" fmla="*/ 0 h 1619997"/>
                <a:gd name="connsiteX2" fmla="*/ 1574995 w 1979994"/>
                <a:gd name="connsiteY2" fmla="*/ 0 h 1619997"/>
                <a:gd name="connsiteX3" fmla="*/ 1979994 w 1979994"/>
                <a:gd name="connsiteY3" fmla="*/ 809999 h 1619997"/>
                <a:gd name="connsiteX4" fmla="*/ 1574995 w 1979994"/>
                <a:gd name="connsiteY4" fmla="*/ 1619997 h 1619997"/>
                <a:gd name="connsiteX5" fmla="*/ 404999 w 1979994"/>
                <a:gd name="connsiteY5" fmla="*/ 1619997 h 1619997"/>
                <a:gd name="connsiteX6" fmla="*/ 0 w 1979994"/>
                <a:gd name="connsiteY6" fmla="*/ 809999 h 16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994" h="1619997">
                  <a:moveTo>
                    <a:pt x="0" y="809999"/>
                  </a:moveTo>
                  <a:lnTo>
                    <a:pt x="404999" y="0"/>
                  </a:lnTo>
                  <a:lnTo>
                    <a:pt x="1574995" y="0"/>
                  </a:lnTo>
                  <a:lnTo>
                    <a:pt x="1979994" y="809999"/>
                  </a:lnTo>
                  <a:lnTo>
                    <a:pt x="1574995" y="1619997"/>
                  </a:lnTo>
                  <a:lnTo>
                    <a:pt x="404999" y="1619997"/>
                  </a:lnTo>
                  <a:lnTo>
                    <a:pt x="0" y="809999"/>
                  </a:lnTo>
                  <a:close/>
                </a:path>
              </a:pathLst>
            </a:custGeom>
            <a:solidFill>
              <a:schemeClr val="accent5">
                <a:lumMod val="60000"/>
                <a:lumOff val="40000"/>
              </a:schemeClr>
            </a:solidFill>
            <a:ln>
              <a:noFill/>
            </a:ln>
          </p:spPr>
          <p:style>
            <a:lnRef idx="1">
              <a:scrgbClr r="0" g="0" b="0"/>
            </a:lnRef>
            <a:fillRef idx="3">
              <a:scrgbClr r="0" g="0" b="0"/>
            </a:fillRef>
            <a:effectRef idx="2">
              <a:schemeClr val="accent5">
                <a:hueOff val="0"/>
                <a:satOff val="0"/>
                <a:lumOff val="0"/>
                <a:alphaOff val="0"/>
              </a:schemeClr>
            </a:effectRef>
            <a:fontRef idx="minor">
              <a:schemeClr val="lt1"/>
            </a:fontRef>
          </p:style>
          <p:txBody>
            <a:bodyPr spcFirstLastPara="0" vert="horz" wrap="square" lIns="299999" tIns="263234" rIns="299999" bIns="263234" numCol="1" spcCol="1270" anchor="ctr" anchorCtr="0">
              <a:noAutofit/>
            </a:bodyPr>
            <a:lstStyle/>
            <a:p>
              <a:pPr marL="0" lvl="0" indent="0" algn="ctr" defTabSz="622300">
                <a:lnSpc>
                  <a:spcPct val="90000"/>
                </a:lnSpc>
                <a:spcBef>
                  <a:spcPct val="0"/>
                </a:spcBef>
                <a:spcAft>
                  <a:spcPct val="35000"/>
                </a:spcAft>
                <a:buNone/>
              </a:pPr>
              <a:r>
                <a:rPr lang="el-GR" sz="1400" dirty="0">
                  <a:solidFill>
                    <a:schemeClr val="tx1"/>
                  </a:solidFill>
                </a:rPr>
                <a:t>Εργαζόμενους</a:t>
              </a:r>
              <a:r>
                <a:rPr lang="el-GR" sz="1400" b="0" kern="1200" noProof="0" dirty="0">
                  <a:solidFill>
                    <a:schemeClr val="tx1"/>
                  </a:solidFill>
                  <a:latin typeface="+mn-lt"/>
                </a:rPr>
                <a:t> του κατασκευαστικού </a:t>
              </a:r>
              <a:r>
                <a:rPr lang="el-GR" sz="1400" dirty="0">
                  <a:solidFill>
                    <a:schemeClr val="tx1"/>
                  </a:solidFill>
                </a:rPr>
                <a:t>κλάδου</a:t>
              </a:r>
              <a:endParaRPr lang="en-GB" sz="1400" b="0" kern="1200" noProof="0" dirty="0">
                <a:solidFill>
                  <a:schemeClr val="tx1"/>
                </a:solidFill>
                <a:latin typeface="+mn-lt"/>
              </a:endParaRPr>
            </a:p>
          </p:txBody>
        </p:sp>
        <p:sp>
          <p:nvSpPr>
            <p:cNvPr id="8" name="Εξάγωνο 7">
              <a:extLst>
                <a:ext uri="{FF2B5EF4-FFF2-40B4-BE49-F238E27FC236}">
                  <a16:creationId xmlns:a16="http://schemas.microsoft.com/office/drawing/2014/main" id="{2E9C7132-B737-40A3-B58B-5FF4A409DCEF}"/>
                </a:ext>
              </a:extLst>
            </p:cNvPr>
            <p:cNvSpPr/>
            <p:nvPr/>
          </p:nvSpPr>
          <p:spPr>
            <a:xfrm>
              <a:off x="600867" y="3209434"/>
              <a:ext cx="1979994" cy="1619997"/>
            </a:xfrm>
            <a:prstGeom prst="hexagon">
              <a:avLst>
                <a:gd name="adj" fmla="val 25000"/>
                <a:gd name="vf" fmla="val 115470"/>
              </a:avLst>
            </a:prstGeom>
            <a:blipFill>
              <a:blip r:embed="rId2"/>
              <a:srcRect/>
              <a:stretch>
                <a:fillRect l="-5000" r="-5000"/>
              </a:stretch>
            </a:blipFill>
            <a:ln>
              <a:noFill/>
            </a:ln>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Ελεύθερη σχεδίαση: Σχήμα 9">
              <a:extLst>
                <a:ext uri="{FF2B5EF4-FFF2-40B4-BE49-F238E27FC236}">
                  <a16:creationId xmlns:a16="http://schemas.microsoft.com/office/drawing/2014/main" id="{AC07B33C-E430-489D-B6DE-DFBF01ACF952}"/>
                </a:ext>
              </a:extLst>
            </p:cNvPr>
            <p:cNvSpPr/>
            <p:nvPr/>
          </p:nvSpPr>
          <p:spPr>
            <a:xfrm>
              <a:off x="3964860" y="3172542"/>
              <a:ext cx="1979994" cy="1619997"/>
            </a:xfrm>
            <a:custGeom>
              <a:avLst/>
              <a:gdLst>
                <a:gd name="connsiteX0" fmla="*/ 0 w 1979994"/>
                <a:gd name="connsiteY0" fmla="*/ 809999 h 1619997"/>
                <a:gd name="connsiteX1" fmla="*/ 404999 w 1979994"/>
                <a:gd name="connsiteY1" fmla="*/ 0 h 1619997"/>
                <a:gd name="connsiteX2" fmla="*/ 1574995 w 1979994"/>
                <a:gd name="connsiteY2" fmla="*/ 0 h 1619997"/>
                <a:gd name="connsiteX3" fmla="*/ 1979994 w 1979994"/>
                <a:gd name="connsiteY3" fmla="*/ 809999 h 1619997"/>
                <a:gd name="connsiteX4" fmla="*/ 1574995 w 1979994"/>
                <a:gd name="connsiteY4" fmla="*/ 1619997 h 1619997"/>
                <a:gd name="connsiteX5" fmla="*/ 404999 w 1979994"/>
                <a:gd name="connsiteY5" fmla="*/ 1619997 h 1619997"/>
                <a:gd name="connsiteX6" fmla="*/ 0 w 1979994"/>
                <a:gd name="connsiteY6" fmla="*/ 809999 h 16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994" h="1619997">
                  <a:moveTo>
                    <a:pt x="0" y="809999"/>
                  </a:moveTo>
                  <a:lnTo>
                    <a:pt x="404999" y="0"/>
                  </a:lnTo>
                  <a:lnTo>
                    <a:pt x="1574995" y="0"/>
                  </a:lnTo>
                  <a:lnTo>
                    <a:pt x="1979994" y="809999"/>
                  </a:lnTo>
                  <a:lnTo>
                    <a:pt x="1574995" y="1619997"/>
                  </a:lnTo>
                  <a:lnTo>
                    <a:pt x="404999" y="1619997"/>
                  </a:lnTo>
                  <a:lnTo>
                    <a:pt x="0" y="809999"/>
                  </a:lnTo>
                  <a:close/>
                </a:path>
              </a:pathLst>
            </a:custGeom>
            <a:solidFill>
              <a:schemeClr val="accent5">
                <a:lumMod val="60000"/>
                <a:lumOff val="40000"/>
              </a:schemeClr>
            </a:solidFill>
            <a:ln>
              <a:noFill/>
            </a:ln>
          </p:spPr>
          <p:style>
            <a:lnRef idx="1">
              <a:scrgbClr r="0" g="0" b="0"/>
            </a:lnRef>
            <a:fillRef idx="3">
              <a:scrgbClr r="0" g="0" b="0"/>
            </a:fillRef>
            <a:effectRef idx="2">
              <a:schemeClr val="accent5">
                <a:hueOff val="-367427"/>
                <a:satOff val="54"/>
                <a:lumOff val="-1294"/>
                <a:alphaOff val="0"/>
              </a:schemeClr>
            </a:effectRef>
            <a:fontRef idx="minor">
              <a:schemeClr val="lt1"/>
            </a:fontRef>
          </p:style>
          <p:txBody>
            <a:bodyPr spcFirstLastPara="0" vert="horz" wrap="square" lIns="299999" tIns="263234" rIns="299999" bIns="263234" numCol="1" spcCol="1270" anchor="ctr" anchorCtr="0">
              <a:noAutofit/>
            </a:bodyPr>
            <a:lstStyle/>
            <a:p>
              <a:pPr marL="0" lvl="0" indent="0" algn="ctr" defTabSz="622300">
                <a:lnSpc>
                  <a:spcPct val="90000"/>
                </a:lnSpc>
                <a:spcBef>
                  <a:spcPct val="0"/>
                </a:spcBef>
                <a:spcAft>
                  <a:spcPct val="35000"/>
                </a:spcAft>
                <a:buNone/>
              </a:pPr>
              <a:r>
                <a:rPr lang="el-GR" sz="1400" b="0" kern="1200" noProof="0" dirty="0">
                  <a:solidFill>
                    <a:schemeClr val="tx1"/>
                  </a:solidFill>
                  <a:latin typeface="+mn-lt"/>
                </a:rPr>
                <a:t>Μαθητευόμενους ΕΕΚ και </a:t>
              </a:r>
              <a:r>
                <a:rPr lang="en-US" sz="1400" b="0" kern="1200" noProof="0" dirty="0">
                  <a:solidFill>
                    <a:schemeClr val="tx1"/>
                  </a:solidFill>
                  <a:latin typeface="+mn-lt"/>
                </a:rPr>
                <a:t>WBL</a:t>
              </a:r>
              <a:r>
                <a:rPr lang="el-GR" sz="1400" b="0" kern="1200" noProof="0" dirty="0">
                  <a:solidFill>
                    <a:schemeClr val="tx1"/>
                  </a:solidFill>
                  <a:latin typeface="+mn-lt"/>
                </a:rPr>
                <a:t> του κατασκευαστικού </a:t>
              </a:r>
              <a:r>
                <a:rPr lang="el-GR" sz="1400" dirty="0">
                  <a:solidFill>
                    <a:schemeClr val="tx1"/>
                  </a:solidFill>
                </a:rPr>
                <a:t>κλάδου</a:t>
              </a:r>
              <a:endParaRPr lang="en-GB" sz="1400" b="0" kern="1200" noProof="0" dirty="0">
                <a:solidFill>
                  <a:schemeClr val="tx1"/>
                </a:solidFill>
                <a:latin typeface="+mn-lt"/>
              </a:endParaRPr>
            </a:p>
          </p:txBody>
        </p:sp>
        <p:sp>
          <p:nvSpPr>
            <p:cNvPr id="12" name="Εξάγωνο 11">
              <a:extLst>
                <a:ext uri="{FF2B5EF4-FFF2-40B4-BE49-F238E27FC236}">
                  <a16:creationId xmlns:a16="http://schemas.microsoft.com/office/drawing/2014/main" id="{D2E981B3-0CAA-440E-8D87-80D74AD0559C}"/>
                </a:ext>
              </a:extLst>
            </p:cNvPr>
            <p:cNvSpPr/>
            <p:nvPr/>
          </p:nvSpPr>
          <p:spPr>
            <a:xfrm>
              <a:off x="5620029" y="4001322"/>
              <a:ext cx="1979994" cy="1619997"/>
            </a:xfrm>
            <a:prstGeom prst="hexagon">
              <a:avLst>
                <a:gd name="adj" fmla="val 25000"/>
                <a:gd name="vf" fmla="val 115470"/>
              </a:avLst>
            </a:prstGeom>
            <a:blipFill>
              <a:blip r:embed="rId3" cstate="print">
                <a:extLst>
                  <a:ext uri="{28A0092B-C50C-407E-A947-70E740481C1C}">
                    <a14:useLocalDpi xmlns:a14="http://schemas.microsoft.com/office/drawing/2010/main" val="0"/>
                  </a:ext>
                </a:extLst>
              </a:blip>
              <a:srcRect/>
              <a:stretch>
                <a:fillRect l="-14000" r="-14000"/>
              </a:stretch>
            </a:blipFill>
            <a:ln>
              <a:solidFill>
                <a:schemeClr val="bg1"/>
              </a:solidFill>
            </a:ln>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Ελεύθερη σχεδίαση: Σχήμα 13">
              <a:extLst>
                <a:ext uri="{FF2B5EF4-FFF2-40B4-BE49-F238E27FC236}">
                  <a16:creationId xmlns:a16="http://schemas.microsoft.com/office/drawing/2014/main" id="{5564C051-56D4-44EB-A79F-63DC0B56EF01}"/>
                </a:ext>
              </a:extLst>
            </p:cNvPr>
            <p:cNvSpPr/>
            <p:nvPr/>
          </p:nvSpPr>
          <p:spPr>
            <a:xfrm>
              <a:off x="2252402" y="2359798"/>
              <a:ext cx="1979994" cy="1619997"/>
            </a:xfrm>
            <a:custGeom>
              <a:avLst/>
              <a:gdLst>
                <a:gd name="connsiteX0" fmla="*/ 0 w 1979994"/>
                <a:gd name="connsiteY0" fmla="*/ 809999 h 1619997"/>
                <a:gd name="connsiteX1" fmla="*/ 404999 w 1979994"/>
                <a:gd name="connsiteY1" fmla="*/ 0 h 1619997"/>
                <a:gd name="connsiteX2" fmla="*/ 1574995 w 1979994"/>
                <a:gd name="connsiteY2" fmla="*/ 0 h 1619997"/>
                <a:gd name="connsiteX3" fmla="*/ 1979994 w 1979994"/>
                <a:gd name="connsiteY3" fmla="*/ 809999 h 1619997"/>
                <a:gd name="connsiteX4" fmla="*/ 1574995 w 1979994"/>
                <a:gd name="connsiteY4" fmla="*/ 1619997 h 1619997"/>
                <a:gd name="connsiteX5" fmla="*/ 404999 w 1979994"/>
                <a:gd name="connsiteY5" fmla="*/ 1619997 h 1619997"/>
                <a:gd name="connsiteX6" fmla="*/ 0 w 1979994"/>
                <a:gd name="connsiteY6" fmla="*/ 809999 h 16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994" h="1619997">
                  <a:moveTo>
                    <a:pt x="0" y="809999"/>
                  </a:moveTo>
                  <a:lnTo>
                    <a:pt x="404999" y="0"/>
                  </a:lnTo>
                  <a:lnTo>
                    <a:pt x="1574995" y="0"/>
                  </a:lnTo>
                  <a:lnTo>
                    <a:pt x="1979994" y="809999"/>
                  </a:lnTo>
                  <a:lnTo>
                    <a:pt x="1574995" y="1619997"/>
                  </a:lnTo>
                  <a:lnTo>
                    <a:pt x="404999" y="1619997"/>
                  </a:lnTo>
                  <a:lnTo>
                    <a:pt x="0" y="809999"/>
                  </a:lnTo>
                  <a:close/>
                </a:path>
              </a:pathLst>
            </a:custGeom>
            <a:solidFill>
              <a:schemeClr val="accent5">
                <a:lumMod val="60000"/>
                <a:lumOff val="40000"/>
              </a:schemeClr>
            </a:solidFill>
            <a:ln>
              <a:noFill/>
            </a:ln>
          </p:spPr>
          <p:style>
            <a:lnRef idx="1">
              <a:scrgbClr r="0" g="0" b="0"/>
            </a:lnRef>
            <a:fillRef idx="3">
              <a:scrgbClr r="0" g="0" b="0"/>
            </a:fillRef>
            <a:effectRef idx="2">
              <a:schemeClr val="accent5">
                <a:hueOff val="-734855"/>
                <a:satOff val="108"/>
                <a:lumOff val="-2588"/>
                <a:alphaOff val="0"/>
              </a:schemeClr>
            </a:effectRef>
            <a:fontRef idx="minor">
              <a:schemeClr val="lt1"/>
            </a:fontRef>
          </p:style>
          <p:txBody>
            <a:bodyPr spcFirstLastPara="0" vert="horz" wrap="square" lIns="299999" tIns="263234" rIns="299999" bIns="263234" numCol="1" spcCol="1270" anchor="ctr" anchorCtr="0">
              <a:noAutofit/>
            </a:bodyPr>
            <a:lstStyle/>
            <a:p>
              <a:pPr marL="0" lvl="0" indent="0" algn="ctr" defTabSz="622300">
                <a:lnSpc>
                  <a:spcPct val="90000"/>
                </a:lnSpc>
                <a:spcBef>
                  <a:spcPct val="0"/>
                </a:spcBef>
                <a:spcAft>
                  <a:spcPct val="35000"/>
                </a:spcAft>
                <a:buNone/>
              </a:pPr>
              <a:r>
                <a:rPr lang="el-GR" sz="1400" b="0" kern="1200" noProof="0" dirty="0" err="1">
                  <a:solidFill>
                    <a:schemeClr val="tx1"/>
                  </a:solidFill>
                  <a:latin typeface="+mn-lt"/>
                </a:rPr>
                <a:t>Παρόχους</a:t>
              </a:r>
              <a:r>
                <a:rPr lang="el-GR" sz="1400" b="0" kern="1200" noProof="0" dirty="0">
                  <a:solidFill>
                    <a:schemeClr val="tx1"/>
                  </a:solidFill>
                  <a:latin typeface="+mn-lt"/>
                </a:rPr>
                <a:t> ΕΕΚ και εκμάθησης μέσω εργασίας </a:t>
              </a:r>
              <a:r>
                <a:rPr lang="en-US" sz="1400" b="0" kern="1200" noProof="0" dirty="0">
                  <a:solidFill>
                    <a:schemeClr val="tx1"/>
                  </a:solidFill>
                  <a:latin typeface="+mn-lt"/>
                </a:rPr>
                <a:t>(</a:t>
              </a:r>
              <a:r>
                <a:rPr lang="en-GB" sz="1400" b="0" kern="1200" noProof="0" dirty="0">
                  <a:solidFill>
                    <a:schemeClr val="tx1"/>
                  </a:solidFill>
                  <a:latin typeface="+mn-lt"/>
                </a:rPr>
                <a:t>WBL)</a:t>
              </a:r>
            </a:p>
          </p:txBody>
        </p:sp>
        <p:sp>
          <p:nvSpPr>
            <p:cNvPr id="16" name="Εξάγωνο 15">
              <a:extLst>
                <a:ext uri="{FF2B5EF4-FFF2-40B4-BE49-F238E27FC236}">
                  <a16:creationId xmlns:a16="http://schemas.microsoft.com/office/drawing/2014/main" id="{2D52687C-93FD-4F53-BA8A-FA2238792389}"/>
                </a:ext>
              </a:extLst>
            </p:cNvPr>
            <p:cNvSpPr/>
            <p:nvPr/>
          </p:nvSpPr>
          <p:spPr>
            <a:xfrm>
              <a:off x="3903937" y="1464531"/>
              <a:ext cx="1979994" cy="1619997"/>
            </a:xfrm>
            <a:prstGeom prst="hexagon">
              <a:avLst>
                <a:gd name="adj" fmla="val 25000"/>
                <a:gd name="vf" fmla="val 115470"/>
              </a:avLst>
            </a:prstGeom>
            <a:blipFill>
              <a:blip r:embed="rId4" cstate="print">
                <a:extLst>
                  <a:ext uri="{BEBA8EAE-BF5A-486C-A8C5-ECC9F3942E4B}">
                    <a14:imgProps xmlns:a14="http://schemas.microsoft.com/office/drawing/2010/main">
                      <a14:imgLayer r:embed="rId5">
                        <a14:imgEffect>
                          <a14:artisticFilmGrain/>
                        </a14:imgEffect>
                      </a14:imgLayer>
                    </a14:imgProps>
                  </a:ext>
                  <a:ext uri="{28A0092B-C50C-407E-A947-70E740481C1C}">
                    <a14:useLocalDpi xmlns:a14="http://schemas.microsoft.com/office/drawing/2010/main" val="0"/>
                  </a:ext>
                </a:extLst>
              </a:blip>
              <a:srcRect/>
              <a:stretch>
                <a:fillRect t="-8000" b="-8000"/>
              </a:stretch>
            </a:blipFill>
            <a:ln>
              <a:solidFill>
                <a:schemeClr val="bg1"/>
              </a:solidFill>
            </a:ln>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Ελεύθερη σχεδίαση: Σχήμα 17">
              <a:extLst>
                <a:ext uri="{FF2B5EF4-FFF2-40B4-BE49-F238E27FC236}">
                  <a16:creationId xmlns:a16="http://schemas.microsoft.com/office/drawing/2014/main" id="{03CCCBC1-6E59-4D69-8340-D628141BE26B}"/>
                </a:ext>
              </a:extLst>
            </p:cNvPr>
            <p:cNvSpPr/>
            <p:nvPr/>
          </p:nvSpPr>
          <p:spPr>
            <a:xfrm>
              <a:off x="5609392" y="2324980"/>
              <a:ext cx="1979994" cy="1619997"/>
            </a:xfrm>
            <a:custGeom>
              <a:avLst/>
              <a:gdLst>
                <a:gd name="connsiteX0" fmla="*/ 0 w 1979994"/>
                <a:gd name="connsiteY0" fmla="*/ 809999 h 1619997"/>
                <a:gd name="connsiteX1" fmla="*/ 404999 w 1979994"/>
                <a:gd name="connsiteY1" fmla="*/ 0 h 1619997"/>
                <a:gd name="connsiteX2" fmla="*/ 1574995 w 1979994"/>
                <a:gd name="connsiteY2" fmla="*/ 0 h 1619997"/>
                <a:gd name="connsiteX3" fmla="*/ 1979994 w 1979994"/>
                <a:gd name="connsiteY3" fmla="*/ 809999 h 1619997"/>
                <a:gd name="connsiteX4" fmla="*/ 1574995 w 1979994"/>
                <a:gd name="connsiteY4" fmla="*/ 1619997 h 1619997"/>
                <a:gd name="connsiteX5" fmla="*/ 404999 w 1979994"/>
                <a:gd name="connsiteY5" fmla="*/ 1619997 h 1619997"/>
                <a:gd name="connsiteX6" fmla="*/ 0 w 1979994"/>
                <a:gd name="connsiteY6" fmla="*/ 809999 h 16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994" h="1619997">
                  <a:moveTo>
                    <a:pt x="0" y="809999"/>
                  </a:moveTo>
                  <a:lnTo>
                    <a:pt x="404999" y="0"/>
                  </a:lnTo>
                  <a:lnTo>
                    <a:pt x="1574995" y="0"/>
                  </a:lnTo>
                  <a:lnTo>
                    <a:pt x="1979994" y="809999"/>
                  </a:lnTo>
                  <a:lnTo>
                    <a:pt x="1574995" y="1619997"/>
                  </a:lnTo>
                  <a:lnTo>
                    <a:pt x="404999" y="1619997"/>
                  </a:lnTo>
                  <a:lnTo>
                    <a:pt x="0" y="809999"/>
                  </a:lnTo>
                  <a:close/>
                </a:path>
              </a:pathLst>
            </a:custGeom>
            <a:solidFill>
              <a:schemeClr val="accent5">
                <a:lumMod val="60000"/>
                <a:lumOff val="40000"/>
              </a:schemeClr>
            </a:solidFill>
            <a:ln>
              <a:noFill/>
            </a:ln>
          </p:spPr>
          <p:style>
            <a:lnRef idx="1">
              <a:scrgbClr r="0" g="0" b="0"/>
            </a:lnRef>
            <a:fillRef idx="3">
              <a:scrgbClr r="0" g="0" b="0"/>
            </a:fillRef>
            <a:effectRef idx="2">
              <a:schemeClr val="accent5">
                <a:hueOff val="-1102282"/>
                <a:satOff val="162"/>
                <a:lumOff val="-3883"/>
                <a:alphaOff val="0"/>
              </a:schemeClr>
            </a:effectRef>
            <a:fontRef idx="minor">
              <a:schemeClr val="lt1"/>
            </a:fontRef>
          </p:style>
          <p:txBody>
            <a:bodyPr spcFirstLastPara="0" vert="horz" wrap="square" lIns="299999" tIns="263234" rIns="299999" bIns="263234" numCol="1" spcCol="1270" anchor="ctr" anchorCtr="0">
              <a:noAutofit/>
            </a:bodyPr>
            <a:lstStyle/>
            <a:p>
              <a:pPr marL="0" lvl="0" indent="0" algn="ctr" defTabSz="622300">
                <a:lnSpc>
                  <a:spcPct val="90000"/>
                </a:lnSpc>
                <a:spcBef>
                  <a:spcPct val="0"/>
                </a:spcBef>
                <a:spcAft>
                  <a:spcPct val="35000"/>
                </a:spcAft>
                <a:buNone/>
              </a:pPr>
              <a:r>
                <a:rPr lang="el-GR" sz="1400" kern="1200" dirty="0">
                  <a:solidFill>
                    <a:schemeClr val="tx1"/>
                  </a:solidFill>
                </a:rPr>
                <a:t>Αρχές ΕΕΚ και φορείς επαγγελματικού προσανατολισμού</a:t>
              </a:r>
              <a:endParaRPr lang="en-GB" sz="1400" b="1" kern="1200" noProof="0" dirty="0">
                <a:solidFill>
                  <a:schemeClr val="tx1"/>
                </a:solidFill>
                <a:latin typeface="+mn-lt"/>
              </a:endParaRPr>
            </a:p>
          </p:txBody>
        </p:sp>
        <p:sp>
          <p:nvSpPr>
            <p:cNvPr id="20" name="Εξάγωνο 19">
              <a:extLst>
                <a:ext uri="{FF2B5EF4-FFF2-40B4-BE49-F238E27FC236}">
                  <a16:creationId xmlns:a16="http://schemas.microsoft.com/office/drawing/2014/main" id="{07A2982C-1819-4095-91C3-50271089866C}"/>
                </a:ext>
              </a:extLst>
            </p:cNvPr>
            <p:cNvSpPr/>
            <p:nvPr/>
          </p:nvSpPr>
          <p:spPr>
            <a:xfrm>
              <a:off x="7328854" y="3161453"/>
              <a:ext cx="1979994" cy="1619997"/>
            </a:xfrm>
            <a:prstGeom prst="hexagon">
              <a:avLst>
                <a:gd name="adj" fmla="val 25000"/>
                <a:gd name="vf" fmla="val 115470"/>
              </a:avLst>
            </a:prstGeom>
            <a:blipFill>
              <a:blip r:embed="rId6">
                <a:extLst>
                  <a:ext uri="{BEBA8EAE-BF5A-486C-A8C5-ECC9F3942E4B}">
                    <a14:imgProps xmlns:a14="http://schemas.microsoft.com/office/drawing/2010/main">
                      <a14:imgLayer r:embed="rId7">
                        <a14:imgEffect>
                          <a14:colorTemperature colorTemp="5300"/>
                        </a14:imgEffect>
                      </a14:imgLayer>
                    </a14:imgProps>
                  </a:ext>
                  <a:ext uri="{28A0092B-C50C-407E-A947-70E740481C1C}">
                    <a14:useLocalDpi xmlns:a14="http://schemas.microsoft.com/office/drawing/2010/main" val="0"/>
                  </a:ext>
                </a:extLst>
              </a:blip>
              <a:srcRect/>
              <a:stretch>
                <a:fillRect/>
              </a:stretch>
            </a:blipFill>
            <a:ln>
              <a:solidFill>
                <a:schemeClr val="bg1"/>
              </a:solidFill>
            </a:ln>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Ελεύθερη σχεδίαση: Σχήμα 21">
              <a:extLst>
                <a:ext uri="{FF2B5EF4-FFF2-40B4-BE49-F238E27FC236}">
                  <a16:creationId xmlns:a16="http://schemas.microsoft.com/office/drawing/2014/main" id="{B305CEA4-688D-471D-BCA4-96300137B3F1}"/>
                </a:ext>
              </a:extLst>
            </p:cNvPr>
            <p:cNvSpPr/>
            <p:nvPr/>
          </p:nvSpPr>
          <p:spPr>
            <a:xfrm>
              <a:off x="7314847" y="1485111"/>
              <a:ext cx="1979994" cy="1619997"/>
            </a:xfrm>
            <a:custGeom>
              <a:avLst/>
              <a:gdLst>
                <a:gd name="connsiteX0" fmla="*/ 0 w 1979994"/>
                <a:gd name="connsiteY0" fmla="*/ 809999 h 1619997"/>
                <a:gd name="connsiteX1" fmla="*/ 404999 w 1979994"/>
                <a:gd name="connsiteY1" fmla="*/ 0 h 1619997"/>
                <a:gd name="connsiteX2" fmla="*/ 1574995 w 1979994"/>
                <a:gd name="connsiteY2" fmla="*/ 0 h 1619997"/>
                <a:gd name="connsiteX3" fmla="*/ 1979994 w 1979994"/>
                <a:gd name="connsiteY3" fmla="*/ 809999 h 1619997"/>
                <a:gd name="connsiteX4" fmla="*/ 1574995 w 1979994"/>
                <a:gd name="connsiteY4" fmla="*/ 1619997 h 1619997"/>
                <a:gd name="connsiteX5" fmla="*/ 404999 w 1979994"/>
                <a:gd name="connsiteY5" fmla="*/ 1619997 h 1619997"/>
                <a:gd name="connsiteX6" fmla="*/ 0 w 1979994"/>
                <a:gd name="connsiteY6" fmla="*/ 809999 h 16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994" h="1619997">
                  <a:moveTo>
                    <a:pt x="0" y="809999"/>
                  </a:moveTo>
                  <a:lnTo>
                    <a:pt x="404999" y="0"/>
                  </a:lnTo>
                  <a:lnTo>
                    <a:pt x="1574995" y="0"/>
                  </a:lnTo>
                  <a:lnTo>
                    <a:pt x="1979994" y="809999"/>
                  </a:lnTo>
                  <a:lnTo>
                    <a:pt x="1574995" y="1619997"/>
                  </a:lnTo>
                  <a:lnTo>
                    <a:pt x="404999" y="1619997"/>
                  </a:lnTo>
                  <a:lnTo>
                    <a:pt x="0" y="809999"/>
                  </a:lnTo>
                  <a:close/>
                </a:path>
              </a:pathLst>
            </a:custGeom>
            <a:solidFill>
              <a:schemeClr val="accent5">
                <a:lumMod val="60000"/>
                <a:lumOff val="40000"/>
              </a:schemeClr>
            </a:solidFill>
            <a:ln>
              <a:noFill/>
            </a:ln>
          </p:spPr>
          <p:style>
            <a:lnRef idx="1">
              <a:scrgbClr r="0" g="0" b="0"/>
            </a:lnRef>
            <a:fillRef idx="3">
              <a:scrgbClr r="0" g="0" b="0"/>
            </a:fillRef>
            <a:effectRef idx="2">
              <a:schemeClr val="accent5">
                <a:hueOff val="-1469710"/>
                <a:satOff val="216"/>
                <a:lumOff val="-5177"/>
                <a:alphaOff val="0"/>
              </a:schemeClr>
            </a:effectRef>
            <a:fontRef idx="minor">
              <a:schemeClr val="lt1"/>
            </a:fontRef>
          </p:style>
          <p:txBody>
            <a:bodyPr spcFirstLastPara="0" vert="horz" wrap="square" lIns="299999" tIns="263234" rIns="299999" bIns="263234" numCol="1" spcCol="1270" anchor="ctr" anchorCtr="0">
              <a:noAutofit/>
            </a:bodyPr>
            <a:lstStyle/>
            <a:p>
              <a:pPr marL="0" lvl="0" indent="0" algn="ctr" defTabSz="622300">
                <a:lnSpc>
                  <a:spcPct val="90000"/>
                </a:lnSpc>
                <a:spcBef>
                  <a:spcPct val="0"/>
                </a:spcBef>
                <a:spcAft>
                  <a:spcPct val="35000"/>
                </a:spcAft>
                <a:buNone/>
              </a:pPr>
              <a:r>
                <a:rPr lang="el-GR" sz="1400" kern="1200" dirty="0">
                  <a:solidFill>
                    <a:schemeClr val="tx1"/>
                  </a:solidFill>
                </a:rPr>
                <a:t>Εκπρόσωπους του τομέα και υπεύθυνους  χάραξης πολιτικής</a:t>
              </a:r>
              <a:endParaRPr lang="en-GB" sz="1400" b="1" kern="1200" noProof="0" dirty="0">
                <a:solidFill>
                  <a:schemeClr val="tx1"/>
                </a:solidFill>
                <a:latin typeface="+mn-lt"/>
              </a:endParaRPr>
            </a:p>
          </p:txBody>
        </p:sp>
        <p:sp>
          <p:nvSpPr>
            <p:cNvPr id="24" name="Εξάγωνο 23">
              <a:extLst>
                <a:ext uri="{FF2B5EF4-FFF2-40B4-BE49-F238E27FC236}">
                  <a16:creationId xmlns:a16="http://schemas.microsoft.com/office/drawing/2014/main" id="{CF5B42DC-141E-4CFA-8D64-FD326B054961}"/>
                </a:ext>
              </a:extLst>
            </p:cNvPr>
            <p:cNvSpPr/>
            <p:nvPr/>
          </p:nvSpPr>
          <p:spPr>
            <a:xfrm>
              <a:off x="8984023" y="2305993"/>
              <a:ext cx="1979994" cy="1619997"/>
            </a:xfrm>
            <a:prstGeom prst="hexagon">
              <a:avLst>
                <a:gd name="adj" fmla="val 25000"/>
                <a:gd name="vf" fmla="val 115470"/>
              </a:avLst>
            </a:prstGeom>
            <a:blipFill>
              <a:blip r:embed="rId8">
                <a:extLst>
                  <a:ext uri="{28A0092B-C50C-407E-A947-70E740481C1C}">
                    <a14:useLocalDpi xmlns:a14="http://schemas.microsoft.com/office/drawing/2010/main" val="0"/>
                  </a:ext>
                </a:extLst>
              </a:blip>
              <a:srcRect/>
              <a:stretch>
                <a:fillRect l="-1000" r="-1000"/>
              </a:stretch>
            </a:blipFill>
            <a:ln>
              <a:solidFill>
                <a:schemeClr val="bg1"/>
              </a:solidFill>
            </a:ln>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Ελεύθερη σχεδίαση: Σχήμα 25">
              <a:extLst>
                <a:ext uri="{FF2B5EF4-FFF2-40B4-BE49-F238E27FC236}">
                  <a16:creationId xmlns:a16="http://schemas.microsoft.com/office/drawing/2014/main" id="{BD4A9206-C4D2-4B7F-9C15-D36805CB4EFA}"/>
                </a:ext>
              </a:extLst>
            </p:cNvPr>
            <p:cNvSpPr/>
            <p:nvPr/>
          </p:nvSpPr>
          <p:spPr>
            <a:xfrm>
              <a:off x="8984023" y="4038451"/>
              <a:ext cx="1979994" cy="1619997"/>
            </a:xfrm>
            <a:custGeom>
              <a:avLst/>
              <a:gdLst>
                <a:gd name="connsiteX0" fmla="*/ 0 w 1979994"/>
                <a:gd name="connsiteY0" fmla="*/ 809999 h 1619997"/>
                <a:gd name="connsiteX1" fmla="*/ 404999 w 1979994"/>
                <a:gd name="connsiteY1" fmla="*/ 0 h 1619997"/>
                <a:gd name="connsiteX2" fmla="*/ 1574995 w 1979994"/>
                <a:gd name="connsiteY2" fmla="*/ 0 h 1619997"/>
                <a:gd name="connsiteX3" fmla="*/ 1979994 w 1979994"/>
                <a:gd name="connsiteY3" fmla="*/ 809999 h 1619997"/>
                <a:gd name="connsiteX4" fmla="*/ 1574995 w 1979994"/>
                <a:gd name="connsiteY4" fmla="*/ 1619997 h 1619997"/>
                <a:gd name="connsiteX5" fmla="*/ 404999 w 1979994"/>
                <a:gd name="connsiteY5" fmla="*/ 1619997 h 1619997"/>
                <a:gd name="connsiteX6" fmla="*/ 0 w 1979994"/>
                <a:gd name="connsiteY6" fmla="*/ 809999 h 16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994" h="1619997">
                  <a:moveTo>
                    <a:pt x="0" y="809999"/>
                  </a:moveTo>
                  <a:lnTo>
                    <a:pt x="404999" y="0"/>
                  </a:lnTo>
                  <a:lnTo>
                    <a:pt x="1574995" y="0"/>
                  </a:lnTo>
                  <a:lnTo>
                    <a:pt x="1979994" y="809999"/>
                  </a:lnTo>
                  <a:lnTo>
                    <a:pt x="1574995" y="1619997"/>
                  </a:lnTo>
                  <a:lnTo>
                    <a:pt x="404999" y="1619997"/>
                  </a:lnTo>
                  <a:lnTo>
                    <a:pt x="0" y="809999"/>
                  </a:lnTo>
                  <a:close/>
                </a:path>
              </a:pathLst>
            </a:custGeom>
            <a:solidFill>
              <a:schemeClr val="accent5">
                <a:lumMod val="60000"/>
                <a:lumOff val="40000"/>
              </a:schemeClr>
            </a:solidFill>
            <a:ln>
              <a:noFill/>
            </a:ln>
          </p:spPr>
          <p:style>
            <a:lnRef idx="1">
              <a:scrgbClr r="0" g="0" b="0"/>
            </a:lnRef>
            <a:fillRef idx="3">
              <a:scrgbClr r="0" g="0" b="0"/>
            </a:fillRef>
            <a:effectRef idx="2">
              <a:schemeClr val="accent5">
                <a:hueOff val="-1837137"/>
                <a:satOff val="270"/>
                <a:lumOff val="-6471"/>
                <a:alphaOff val="0"/>
              </a:schemeClr>
            </a:effectRef>
            <a:fontRef idx="minor">
              <a:schemeClr val="lt1"/>
            </a:fontRef>
          </p:style>
          <p:txBody>
            <a:bodyPr spcFirstLastPara="0" vert="horz" wrap="square" lIns="299999" tIns="263234" rIns="299999" bIns="263234" numCol="1" spcCol="1270" anchor="ctr" anchorCtr="0">
              <a:noAutofit/>
            </a:bodyPr>
            <a:lstStyle/>
            <a:p>
              <a:pPr marL="0" lvl="0" indent="0" algn="ctr" defTabSz="622300">
                <a:lnSpc>
                  <a:spcPct val="90000"/>
                </a:lnSpc>
                <a:spcBef>
                  <a:spcPct val="0"/>
                </a:spcBef>
                <a:spcAft>
                  <a:spcPct val="35000"/>
                </a:spcAft>
                <a:buNone/>
              </a:pPr>
              <a:r>
                <a:rPr lang="el-GR" sz="1400" kern="1200" dirty="0">
                  <a:solidFill>
                    <a:schemeClr val="tx1"/>
                  </a:solidFill>
                </a:rPr>
                <a:t>Κατασκευαστικές εταιρείες  </a:t>
              </a:r>
              <a:r>
                <a:rPr lang="el-GR" sz="1400" dirty="0">
                  <a:solidFill>
                    <a:schemeClr val="tx1"/>
                  </a:solidFill>
                </a:rPr>
                <a:t>συ</a:t>
              </a:r>
              <a:r>
                <a:rPr lang="el-GR" sz="1400" kern="1200" dirty="0">
                  <a:solidFill>
                    <a:schemeClr val="tx1"/>
                  </a:solidFill>
                </a:rPr>
                <a:t>λλόγους, δίκτυα και κοινωνικούς εταίρους </a:t>
              </a:r>
              <a:endParaRPr lang="en-GB" sz="1400" b="1" kern="1200" noProof="0" dirty="0">
                <a:solidFill>
                  <a:schemeClr val="tx1"/>
                </a:solidFill>
                <a:latin typeface="+mn-lt"/>
              </a:endParaRPr>
            </a:p>
          </p:txBody>
        </p:sp>
        <p:sp>
          <p:nvSpPr>
            <p:cNvPr id="28" name="Εξάγωνο 27">
              <a:extLst>
                <a:ext uri="{FF2B5EF4-FFF2-40B4-BE49-F238E27FC236}">
                  <a16:creationId xmlns:a16="http://schemas.microsoft.com/office/drawing/2014/main" id="{7B37A1CA-9F37-4C8C-8CDF-0A58BA466F9E}"/>
                </a:ext>
              </a:extLst>
            </p:cNvPr>
            <p:cNvSpPr/>
            <p:nvPr/>
          </p:nvSpPr>
          <p:spPr>
            <a:xfrm>
              <a:off x="7275198" y="4841191"/>
              <a:ext cx="1979994" cy="1619997"/>
            </a:xfrm>
            <a:prstGeom prst="hexagon">
              <a:avLst>
                <a:gd name="adj" fmla="val 25000"/>
                <a:gd name="vf" fmla="val 115470"/>
              </a:avLst>
            </a:prstGeom>
            <a:blipFill>
              <a:blip r:embed="rId9">
                <a:extLst>
                  <a:ext uri="{28A0092B-C50C-407E-A947-70E740481C1C}">
                    <a14:useLocalDpi xmlns:a14="http://schemas.microsoft.com/office/drawing/2010/main" val="0"/>
                  </a:ext>
                </a:extLst>
              </a:blip>
              <a:srcRect/>
              <a:stretch>
                <a:fillRect l="-15000" r="-15000"/>
              </a:stretch>
            </a:blipFill>
            <a:ln>
              <a:solidFill>
                <a:schemeClr val="bg1"/>
              </a:solidFill>
            </a:ln>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48642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42776A-BDCA-4BCB-8FD2-7C49630088FC}"/>
              </a:ext>
            </a:extLst>
          </p:cNvPr>
          <p:cNvSpPr>
            <a:spLocks noGrp="1"/>
          </p:cNvSpPr>
          <p:nvPr>
            <p:ph type="title"/>
          </p:nvPr>
        </p:nvSpPr>
        <p:spPr/>
        <p:txBody>
          <a:bodyPr/>
          <a:lstStyle/>
          <a:p>
            <a:pPr algn="ctr"/>
            <a:r>
              <a:rPr lang="el-GR" dirty="0"/>
              <a:t>Η ΚΟΙΝΟΠΡΑΞΙΑ</a:t>
            </a:r>
            <a:endParaRPr lang="de-DE" dirty="0"/>
          </a:p>
        </p:txBody>
      </p:sp>
      <p:sp>
        <p:nvSpPr>
          <p:cNvPr id="5" name="Rectángulo 5">
            <a:extLst>
              <a:ext uri="{FF2B5EF4-FFF2-40B4-BE49-F238E27FC236}">
                <a16:creationId xmlns:a16="http://schemas.microsoft.com/office/drawing/2014/main" id="{C5B8EEDC-2A4B-411F-B9E6-6C1C331D1D68}"/>
              </a:ext>
            </a:extLst>
          </p:cNvPr>
          <p:cNvSpPr/>
          <p:nvPr/>
        </p:nvSpPr>
        <p:spPr>
          <a:xfrm>
            <a:off x="1036320" y="1737361"/>
            <a:ext cx="2002030" cy="4403440"/>
          </a:xfrm>
          <a:prstGeom prst="rect">
            <a:avLst/>
          </a:prstGeom>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sz="1700" b="1" dirty="0">
              <a:solidFill>
                <a:schemeClr val="tx1"/>
              </a:solidFill>
              <a:effectLst>
                <a:outerShdw blurRad="38100" dist="38100" dir="2700000" algn="tl">
                  <a:srgbClr val="000000">
                    <a:alpha val="43137"/>
                  </a:srgbClr>
                </a:outerShdw>
              </a:effectLst>
            </a:endParaRPr>
          </a:p>
          <a:p>
            <a:pPr algn="ctr"/>
            <a:endParaRPr lang="es-ES" sz="1700" b="1" dirty="0">
              <a:solidFill>
                <a:schemeClr val="tx1"/>
              </a:solidFill>
              <a:effectLst>
                <a:outerShdw blurRad="38100" dist="38100" dir="2700000" algn="tl">
                  <a:srgbClr val="000000">
                    <a:alpha val="43137"/>
                  </a:srgbClr>
                </a:outerShdw>
              </a:effectLst>
            </a:endParaRPr>
          </a:p>
          <a:p>
            <a:pPr algn="ctr"/>
            <a:r>
              <a:rPr lang="es-ES" b="1" dirty="0">
                <a:solidFill>
                  <a:schemeClr val="tx1"/>
                </a:solidFill>
                <a:latin typeface="Bahnschrift Light SemiCondensed" panose="020B0502040204020203" pitchFamily="34" charset="0"/>
              </a:rPr>
              <a:t>Holzcluster Steiermark</a:t>
            </a:r>
          </a:p>
          <a:p>
            <a:pPr algn="ctr"/>
            <a:endParaRPr lang="es-ES" sz="1700" b="1" dirty="0">
              <a:solidFill>
                <a:schemeClr val="tx1"/>
              </a:solidFill>
            </a:endParaRPr>
          </a:p>
          <a:p>
            <a:pPr algn="ctr"/>
            <a:r>
              <a:rPr lang="el-GR" sz="1600" dirty="0">
                <a:solidFill>
                  <a:schemeClr val="tx1"/>
                </a:solidFill>
              </a:rPr>
              <a:t>Κορυφαία ομάδα στο </a:t>
            </a:r>
            <a:r>
              <a:rPr lang="el-GR" sz="1600" dirty="0" err="1">
                <a:solidFill>
                  <a:schemeClr val="tx1"/>
                </a:solidFill>
              </a:rPr>
              <a:t>Γκράτζ</a:t>
            </a:r>
            <a:r>
              <a:rPr lang="el-GR" sz="1600" dirty="0">
                <a:solidFill>
                  <a:schemeClr val="tx1"/>
                </a:solidFill>
              </a:rPr>
              <a:t> που ασχολείται με την ανάπτυξη και υλοποίηση έργων που βασίζονται στην αξία του Ξύλου, με έμφαση στις ξύλινες κατασκευές.</a:t>
            </a:r>
            <a:r>
              <a:rPr lang="en-US" sz="1600" dirty="0">
                <a:solidFill>
                  <a:schemeClr val="tx1"/>
                </a:solidFill>
              </a:rPr>
              <a:t> </a:t>
            </a:r>
          </a:p>
        </p:txBody>
      </p:sp>
      <p:sp>
        <p:nvSpPr>
          <p:cNvPr id="6" name="Rectángulo 9">
            <a:extLst>
              <a:ext uri="{FF2B5EF4-FFF2-40B4-BE49-F238E27FC236}">
                <a16:creationId xmlns:a16="http://schemas.microsoft.com/office/drawing/2014/main" id="{4F0833E0-8E55-42DC-98AB-A7241BD8EA45}"/>
              </a:ext>
            </a:extLst>
          </p:cNvPr>
          <p:cNvSpPr/>
          <p:nvPr/>
        </p:nvSpPr>
        <p:spPr>
          <a:xfrm>
            <a:off x="3194328" y="1737360"/>
            <a:ext cx="1883703" cy="4403440"/>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sz="1700" b="1" dirty="0">
              <a:solidFill>
                <a:schemeClr val="tx1"/>
              </a:solidFill>
              <a:effectLst>
                <a:outerShdw blurRad="38100" dist="38100" dir="2700000" algn="tl">
                  <a:srgbClr val="000000">
                    <a:alpha val="43137"/>
                  </a:srgbClr>
                </a:outerShdw>
              </a:effectLst>
            </a:endParaRPr>
          </a:p>
          <a:p>
            <a:pPr lvl="0" algn="ctr"/>
            <a:endParaRPr lang="en-GB" sz="1700" b="1" dirty="0">
              <a:solidFill>
                <a:schemeClr val="tx1"/>
              </a:solidFill>
              <a:effectLst>
                <a:outerShdw blurRad="38100" dist="38100" dir="2700000" algn="tl">
                  <a:srgbClr val="000000">
                    <a:alpha val="43137"/>
                  </a:srgbClr>
                </a:outerShdw>
              </a:effectLst>
            </a:endParaRPr>
          </a:p>
          <a:p>
            <a:pPr lvl="0" algn="ctr"/>
            <a:endParaRPr lang="en-GB" sz="1700" b="1" dirty="0">
              <a:solidFill>
                <a:schemeClr val="tx1"/>
              </a:solidFill>
              <a:effectLst>
                <a:outerShdw blurRad="38100" dist="38100" dir="2700000" algn="tl">
                  <a:srgbClr val="000000">
                    <a:alpha val="43137"/>
                  </a:srgbClr>
                </a:outerShdw>
              </a:effectLst>
            </a:endParaRPr>
          </a:p>
          <a:p>
            <a:pPr lvl="0" algn="ctr"/>
            <a:r>
              <a:rPr lang="en-GB" b="1" dirty="0">
                <a:solidFill>
                  <a:schemeClr val="tx1"/>
                </a:solidFill>
                <a:latin typeface="Bahnschrift Light SemiCondensed" panose="020B0502040204020203" pitchFamily="34" charset="0"/>
              </a:rPr>
              <a:t>EXELIA</a:t>
            </a:r>
            <a:endParaRPr lang="el-GR" b="1" dirty="0">
              <a:solidFill>
                <a:schemeClr val="tx1"/>
              </a:solidFill>
              <a:latin typeface="Bahnschrift Light SemiCondensed" panose="020B0502040204020203" pitchFamily="34" charset="0"/>
            </a:endParaRPr>
          </a:p>
          <a:p>
            <a:pPr lvl="0" algn="ctr"/>
            <a:endParaRPr lang="en-GB" sz="1600" dirty="0">
              <a:solidFill>
                <a:schemeClr val="tx1"/>
              </a:solidFill>
            </a:endParaRPr>
          </a:p>
          <a:p>
            <a:pPr lvl="0" algn="ctr"/>
            <a:r>
              <a:rPr lang="el-GR" sz="1600" dirty="0">
                <a:solidFill>
                  <a:schemeClr val="tx1"/>
                </a:solidFill>
              </a:rPr>
              <a:t>Εταιρία δημιουργικών μαθησιακών λύσεων με έδρα στην Αθήνα, Ελλάδα που ειδικεύεται στην επαγγελματική κατάρτιση με καινοτόμες μεθοδολογίες.</a:t>
            </a:r>
            <a:endParaRPr lang="en-US" sz="1600" dirty="0">
              <a:solidFill>
                <a:schemeClr val="tx1"/>
              </a:solidFill>
            </a:endParaRPr>
          </a:p>
          <a:p>
            <a:pPr algn="ctr"/>
            <a:endParaRPr lang="es-ES" sz="1700" b="1" dirty="0">
              <a:solidFill>
                <a:schemeClr val="tx1"/>
              </a:solidFill>
              <a:latin typeface="Speak Pro" panose="020F0502020204030204"/>
            </a:endParaRPr>
          </a:p>
        </p:txBody>
      </p:sp>
      <p:sp>
        <p:nvSpPr>
          <p:cNvPr id="7" name="Rectángulo 10">
            <a:extLst>
              <a:ext uri="{FF2B5EF4-FFF2-40B4-BE49-F238E27FC236}">
                <a16:creationId xmlns:a16="http://schemas.microsoft.com/office/drawing/2014/main" id="{36210237-4C84-4DD7-99C1-618FF6171C5C}"/>
              </a:ext>
            </a:extLst>
          </p:cNvPr>
          <p:cNvSpPr/>
          <p:nvPr/>
        </p:nvSpPr>
        <p:spPr>
          <a:xfrm>
            <a:off x="5232115" y="1737360"/>
            <a:ext cx="1883703" cy="4403440"/>
          </a:xfrm>
          <a:prstGeom prst="rect">
            <a:avLst/>
          </a:prstGeom>
          <a:solidFill>
            <a:schemeClr val="bg1"/>
          </a:solidFill>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b="1" dirty="0">
              <a:solidFill>
                <a:schemeClr val="tx1"/>
              </a:solidFill>
              <a:latin typeface="Bahnschrift Light SemiCondensed" panose="020B0502040204020203" pitchFamily="34" charset="0"/>
            </a:endParaRPr>
          </a:p>
          <a:p>
            <a:pPr algn="ctr"/>
            <a:endParaRPr lang="es-ES" b="1" dirty="0">
              <a:solidFill>
                <a:schemeClr val="tx1"/>
              </a:solidFill>
              <a:latin typeface="Bahnschrift Light SemiCondensed" panose="020B0502040204020203" pitchFamily="34" charset="0"/>
            </a:endParaRPr>
          </a:p>
          <a:p>
            <a:pPr algn="ctr"/>
            <a:endParaRPr lang="es-ES" b="1" dirty="0">
              <a:solidFill>
                <a:schemeClr val="tx1"/>
              </a:solidFill>
              <a:latin typeface="Bahnschrift Light SemiCondensed" panose="020B0502040204020203" pitchFamily="34" charset="0"/>
            </a:endParaRPr>
          </a:p>
          <a:p>
            <a:pPr algn="ctr"/>
            <a:r>
              <a:rPr lang="es-ES" b="1" dirty="0">
                <a:solidFill>
                  <a:schemeClr val="tx1"/>
                </a:solidFill>
                <a:latin typeface="Bahnschrift Light SemiCondensed" panose="020B0502040204020203" pitchFamily="34" charset="0"/>
              </a:rPr>
              <a:t>LVT</a:t>
            </a:r>
            <a:endParaRPr lang="el-GR" b="1" dirty="0">
              <a:solidFill>
                <a:schemeClr val="tx1"/>
              </a:solidFill>
              <a:latin typeface="Bahnschrift Light SemiCondensed" panose="020B0502040204020203" pitchFamily="34" charset="0"/>
            </a:endParaRPr>
          </a:p>
          <a:p>
            <a:pPr algn="ctr"/>
            <a:r>
              <a:rPr lang="el-GR" sz="1600" dirty="0">
                <a:solidFill>
                  <a:schemeClr val="tx1"/>
                </a:solidFill>
              </a:rPr>
              <a:t>Φημισμένη σχολή τεχνικής εκπαίδευσης στη Λετονία που παρέχει προγράμματα επαγγελματικής εκπαίδευσης, μεταξύ άλλων και στον κατασκευαστικό αλλά και ξυλουργικό τομέα.</a:t>
            </a:r>
            <a:endParaRPr lang="en-US" sz="1600" dirty="0">
              <a:solidFill>
                <a:schemeClr val="tx1"/>
              </a:solidFill>
            </a:endParaRPr>
          </a:p>
        </p:txBody>
      </p:sp>
      <p:sp>
        <p:nvSpPr>
          <p:cNvPr id="8" name="Rectángulo 11">
            <a:extLst>
              <a:ext uri="{FF2B5EF4-FFF2-40B4-BE49-F238E27FC236}">
                <a16:creationId xmlns:a16="http://schemas.microsoft.com/office/drawing/2014/main" id="{B7E1BA22-37F5-4494-8FE3-06E58FE9E8BD}"/>
              </a:ext>
            </a:extLst>
          </p:cNvPr>
          <p:cNvSpPr/>
          <p:nvPr/>
        </p:nvSpPr>
        <p:spPr>
          <a:xfrm>
            <a:off x="7270849" y="1737360"/>
            <a:ext cx="1882683" cy="4403440"/>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b="1" dirty="0">
              <a:solidFill>
                <a:schemeClr val="tx1"/>
              </a:solidFill>
              <a:latin typeface="Bahnschrift Light SemiCondensed" panose="020B0502040204020203" pitchFamily="34" charset="0"/>
            </a:endParaRPr>
          </a:p>
          <a:p>
            <a:pPr lvl="0" algn="ctr"/>
            <a:endParaRPr lang="en-US" b="1" dirty="0">
              <a:solidFill>
                <a:schemeClr val="tx1"/>
              </a:solidFill>
              <a:latin typeface="Bahnschrift Light SemiCondensed" panose="020B0502040204020203" pitchFamily="34" charset="0"/>
            </a:endParaRPr>
          </a:p>
          <a:p>
            <a:pPr lvl="0" algn="ctr"/>
            <a:r>
              <a:rPr lang="el-GR" b="1" dirty="0">
                <a:solidFill>
                  <a:schemeClr val="tx1"/>
                </a:solidFill>
                <a:latin typeface="Bahnschrift Light SemiCondensed" panose="020B0502040204020203" pitchFamily="34" charset="0"/>
              </a:rPr>
              <a:t>Πολυτεχνική Σχολή της Βαλένθιας</a:t>
            </a:r>
            <a:endParaRPr lang="en-GB" b="1" dirty="0">
              <a:solidFill>
                <a:schemeClr val="tx1"/>
              </a:solidFill>
              <a:latin typeface="Bahnschrift Light SemiCondensed" panose="020B0502040204020203" pitchFamily="34" charset="0"/>
            </a:endParaRPr>
          </a:p>
          <a:p>
            <a:pPr lvl="0" algn="ctr"/>
            <a:endParaRPr lang="en-GB" sz="1600" dirty="0">
              <a:solidFill>
                <a:schemeClr val="tx1"/>
              </a:solidFill>
            </a:endParaRPr>
          </a:p>
          <a:p>
            <a:pPr lvl="0" algn="ctr"/>
            <a:r>
              <a:rPr lang="el-GR" sz="1600" dirty="0">
                <a:solidFill>
                  <a:schemeClr val="tx1"/>
                </a:solidFill>
              </a:rPr>
              <a:t>Δημόσιο ακαδημαϊκό ινστιτούτο, αφιερωμένο στην έρευνα και εκπαίδευση στον τομέα των κατασκευαστικών τεχνολογιών.</a:t>
            </a:r>
            <a:endParaRPr lang="en-US" sz="1600" dirty="0">
              <a:solidFill>
                <a:schemeClr val="tx1"/>
              </a:solidFill>
            </a:endParaRPr>
          </a:p>
        </p:txBody>
      </p:sp>
      <p:pic>
        <p:nvPicPr>
          <p:cNvPr id="9" name="Imagen 13">
            <a:extLst>
              <a:ext uri="{FF2B5EF4-FFF2-40B4-BE49-F238E27FC236}">
                <a16:creationId xmlns:a16="http://schemas.microsoft.com/office/drawing/2014/main" id="{22214AEC-58CA-496D-9E77-D2331887A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1281" y="1856602"/>
            <a:ext cx="1829796" cy="519348"/>
          </a:xfrm>
          <a:prstGeom prst="rect">
            <a:avLst/>
          </a:prstGeom>
          <a:ln>
            <a:noFill/>
          </a:ln>
        </p:spPr>
      </p:pic>
      <p:pic>
        <p:nvPicPr>
          <p:cNvPr id="10" name="Imagen 16">
            <a:extLst>
              <a:ext uri="{FF2B5EF4-FFF2-40B4-BE49-F238E27FC236}">
                <a16:creationId xmlns:a16="http://schemas.microsoft.com/office/drawing/2014/main" id="{7D0A4A3B-7F9D-4256-A892-AC4671B61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729" y="1851848"/>
            <a:ext cx="1389212" cy="604657"/>
          </a:xfrm>
          <a:prstGeom prst="rect">
            <a:avLst/>
          </a:prstGeom>
          <a:ln>
            <a:noFill/>
          </a:ln>
        </p:spPr>
      </p:pic>
      <p:pic>
        <p:nvPicPr>
          <p:cNvPr id="11" name="Imagen 20">
            <a:extLst>
              <a:ext uri="{FF2B5EF4-FFF2-40B4-BE49-F238E27FC236}">
                <a16:creationId xmlns:a16="http://schemas.microsoft.com/office/drawing/2014/main" id="{A70050B3-B166-4A41-AEC4-63D42C2678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8834" y="1857643"/>
            <a:ext cx="1324038" cy="620841"/>
          </a:xfrm>
          <a:prstGeom prst="rect">
            <a:avLst/>
          </a:prstGeom>
        </p:spPr>
      </p:pic>
      <p:pic>
        <p:nvPicPr>
          <p:cNvPr id="12" name="Imagen 23">
            <a:extLst>
              <a:ext uri="{FF2B5EF4-FFF2-40B4-BE49-F238E27FC236}">
                <a16:creationId xmlns:a16="http://schemas.microsoft.com/office/drawing/2014/main" id="{5D9CA7DA-1336-440F-94B1-29E5C97624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2249" y="1851848"/>
            <a:ext cx="1826216" cy="643774"/>
          </a:xfrm>
          <a:prstGeom prst="rect">
            <a:avLst/>
          </a:prstGeom>
        </p:spPr>
      </p:pic>
      <p:sp>
        <p:nvSpPr>
          <p:cNvPr id="13" name="Rectángulo 26">
            <a:extLst>
              <a:ext uri="{FF2B5EF4-FFF2-40B4-BE49-F238E27FC236}">
                <a16:creationId xmlns:a16="http://schemas.microsoft.com/office/drawing/2014/main" id="{FA721AF2-7DE9-42E3-AAE8-7B736FC5181E}"/>
              </a:ext>
            </a:extLst>
          </p:cNvPr>
          <p:cNvSpPr/>
          <p:nvPr/>
        </p:nvSpPr>
        <p:spPr>
          <a:xfrm>
            <a:off x="9308563" y="1737360"/>
            <a:ext cx="1941186" cy="4403440"/>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b="1" dirty="0">
                <a:solidFill>
                  <a:schemeClr val="tx1"/>
                </a:solidFill>
                <a:latin typeface="Bahnschrift Light SemiCondensed" panose="020B0502040204020203" pitchFamily="34" charset="0"/>
              </a:rPr>
              <a:t>Woodpolis</a:t>
            </a:r>
          </a:p>
          <a:p>
            <a:pPr algn="ctr"/>
            <a:endParaRPr lang="es-ES" b="1" dirty="0">
              <a:solidFill>
                <a:schemeClr val="tx1"/>
              </a:solidFill>
              <a:latin typeface="Bahnschrift Light SemiCondensed" panose="020B0502040204020203" pitchFamily="34" charset="0"/>
            </a:endParaRPr>
          </a:p>
          <a:p>
            <a:pPr algn="ctr"/>
            <a:r>
              <a:rPr lang="el-GR" altLang="el-GR" sz="1600" dirty="0">
                <a:solidFill>
                  <a:schemeClr val="tx1"/>
                </a:solidFill>
              </a:rPr>
              <a:t>Εμπειρογνώμονας που παρέχει υπηρεσίες κατάρτισης και ανάπτυξης προϊόντων για την κατασκευή ξύλου, με έδρα τη Φινλανδία</a:t>
            </a:r>
            <a:r>
              <a:rPr lang="el-GR" altLang="el-GR" sz="1600" dirty="0">
                <a:solidFill>
                  <a:schemeClr val="tx1"/>
                </a:solidFill>
                <a:latin typeface="Arial Unicode MS"/>
              </a:rPr>
              <a:t>.</a:t>
            </a:r>
            <a:endParaRPr lang="en-US" sz="1600" dirty="0">
              <a:solidFill>
                <a:schemeClr val="tx1"/>
              </a:solidFill>
            </a:endParaRPr>
          </a:p>
        </p:txBody>
      </p:sp>
      <p:pic>
        <p:nvPicPr>
          <p:cNvPr id="14" name="Imagen 28">
            <a:extLst>
              <a:ext uri="{FF2B5EF4-FFF2-40B4-BE49-F238E27FC236}">
                <a16:creationId xmlns:a16="http://schemas.microsoft.com/office/drawing/2014/main" id="{FC07A4BE-5345-425C-98A3-58C217A8B9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3489" y="1938997"/>
            <a:ext cx="1691333" cy="517508"/>
          </a:xfrm>
          <a:prstGeom prst="rect">
            <a:avLst/>
          </a:prstGeom>
        </p:spPr>
      </p:pic>
    </p:spTree>
    <p:extLst>
      <p:ext uri="{BB962C8B-B14F-4D97-AF65-F5344CB8AC3E}">
        <p14:creationId xmlns:p14="http://schemas.microsoft.com/office/powerpoint/2010/main" val="1732145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71D5CF-A2EB-4520-8D98-B3F04E1352D5}"/>
              </a:ext>
            </a:extLst>
          </p:cNvPr>
          <p:cNvSpPr>
            <a:spLocks noGrp="1"/>
          </p:cNvSpPr>
          <p:nvPr>
            <p:ph type="title"/>
          </p:nvPr>
        </p:nvSpPr>
        <p:spPr>
          <a:xfrm>
            <a:off x="1097280" y="243471"/>
            <a:ext cx="10058400" cy="1450757"/>
          </a:xfrm>
        </p:spPr>
        <p:txBody>
          <a:bodyPr/>
          <a:lstStyle/>
          <a:p>
            <a:r>
              <a:rPr lang="el-GR" dirty="0"/>
              <a:t>ΚΥΡΙΑ ΑΠΟΤΕΛΕΣΜΑΤΑ </a:t>
            </a:r>
            <a:r>
              <a:rPr lang="de-DE" dirty="0"/>
              <a:t>(1/2)</a:t>
            </a:r>
          </a:p>
        </p:txBody>
      </p:sp>
      <p:graphicFrame>
        <p:nvGraphicFramePr>
          <p:cNvPr id="4" name="Diagrama 4">
            <a:extLst>
              <a:ext uri="{FF2B5EF4-FFF2-40B4-BE49-F238E27FC236}">
                <a16:creationId xmlns:a16="http://schemas.microsoft.com/office/drawing/2014/main" id="{BD09B267-C1F5-41D1-8F45-ABCE46BA659C}"/>
              </a:ext>
            </a:extLst>
          </p:cNvPr>
          <p:cNvGraphicFramePr/>
          <p:nvPr>
            <p:extLst>
              <p:ext uri="{D42A27DB-BD31-4B8C-83A1-F6EECF244321}">
                <p14:modId xmlns:p14="http://schemas.microsoft.com/office/powerpoint/2010/main" val="1968412907"/>
              </p:ext>
            </p:extLst>
          </p:nvPr>
        </p:nvGraphicFramePr>
        <p:xfrm>
          <a:off x="549779" y="975360"/>
          <a:ext cx="10776703" cy="5596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1305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F168B8-4A0D-406F-A667-8643AF7600B2}"/>
              </a:ext>
            </a:extLst>
          </p:cNvPr>
          <p:cNvSpPr>
            <a:spLocks noGrp="1"/>
          </p:cNvSpPr>
          <p:nvPr>
            <p:ph type="title"/>
          </p:nvPr>
        </p:nvSpPr>
        <p:spPr>
          <a:xfrm>
            <a:off x="1097280" y="266283"/>
            <a:ext cx="10058400" cy="1450757"/>
          </a:xfrm>
        </p:spPr>
        <p:txBody>
          <a:bodyPr/>
          <a:lstStyle/>
          <a:p>
            <a:r>
              <a:rPr lang="el-GR" dirty="0"/>
              <a:t>ΚΥΡΙΑ ΑΠΟΤΕΛΕΣΜΑΤΑ </a:t>
            </a:r>
            <a:r>
              <a:rPr lang="en-GB" dirty="0"/>
              <a:t>(2/2)</a:t>
            </a:r>
          </a:p>
        </p:txBody>
      </p:sp>
      <p:graphicFrame>
        <p:nvGraphicFramePr>
          <p:cNvPr id="4" name="Diagrama 4">
            <a:extLst>
              <a:ext uri="{FF2B5EF4-FFF2-40B4-BE49-F238E27FC236}">
                <a16:creationId xmlns:a16="http://schemas.microsoft.com/office/drawing/2014/main" id="{B12DAD03-9EF8-4694-B03C-F7DAD5FCD551}"/>
              </a:ext>
            </a:extLst>
          </p:cNvPr>
          <p:cNvGraphicFramePr/>
          <p:nvPr>
            <p:extLst>
              <p:ext uri="{D42A27DB-BD31-4B8C-83A1-F6EECF244321}">
                <p14:modId xmlns:p14="http://schemas.microsoft.com/office/powerpoint/2010/main" val="970874330"/>
              </p:ext>
            </p:extLst>
          </p:nvPr>
        </p:nvGraphicFramePr>
        <p:xfrm>
          <a:off x="737230" y="1247168"/>
          <a:ext cx="10571873" cy="4793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3199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D2A799-A465-41FA-AA1A-B930E53F94C7}"/>
              </a:ext>
            </a:extLst>
          </p:cNvPr>
          <p:cNvSpPr>
            <a:spLocks noGrp="1"/>
          </p:cNvSpPr>
          <p:nvPr>
            <p:ph type="title"/>
          </p:nvPr>
        </p:nvSpPr>
        <p:spPr/>
        <p:txBody>
          <a:bodyPr/>
          <a:lstStyle/>
          <a:p>
            <a:pPr algn="ctr"/>
            <a:r>
              <a:rPr lang="el-GR" dirty="0"/>
              <a:t>ΠΡΟΣΔΩΚΟΜΕΝΑ ΑΠΟΤΕΛΕΣΜΑΤΑ</a:t>
            </a:r>
            <a:endParaRPr lang="de-DE" dirty="0"/>
          </a:p>
        </p:txBody>
      </p:sp>
      <p:sp>
        <p:nvSpPr>
          <p:cNvPr id="4" name="Inhaltsplatzhalter 3">
            <a:extLst>
              <a:ext uri="{FF2B5EF4-FFF2-40B4-BE49-F238E27FC236}">
                <a16:creationId xmlns:a16="http://schemas.microsoft.com/office/drawing/2014/main" id="{7CEF8688-AA8A-4D35-8428-4FCA6C49C9CD}"/>
              </a:ext>
            </a:extLst>
          </p:cNvPr>
          <p:cNvSpPr>
            <a:spLocks noGrp="1"/>
          </p:cNvSpPr>
          <p:nvPr>
            <p:ph sz="half" idx="1"/>
          </p:nvPr>
        </p:nvSpPr>
        <p:spPr>
          <a:xfrm>
            <a:off x="1036320" y="2018564"/>
            <a:ext cx="4639736" cy="3748193"/>
          </a:xfrm>
        </p:spPr>
        <p:txBody>
          <a:bodyPr>
            <a:normAutofit fontScale="92500" lnSpcReduction="10000"/>
          </a:bodyPr>
          <a:lstStyle/>
          <a:p>
            <a:pPr marL="285750" indent="-285750">
              <a:spcBef>
                <a:spcPts val="600"/>
              </a:spcBef>
              <a:spcAft>
                <a:spcPts val="600"/>
              </a:spcAft>
              <a:buClr>
                <a:srgbClr val="00B050"/>
              </a:buClr>
              <a:buFont typeface="Wingdings" panose="05000000000000000000" pitchFamily="2" charset="2"/>
              <a:buChar char="v"/>
            </a:pPr>
            <a:r>
              <a:rPr lang="el-GR" dirty="0"/>
              <a:t>Εκπαιδευτικό υλικό για την παροχή κατάρτισης σε καινοτόμες και ενεργειακά αποδοτικές τεχνολογίες, μεθόδους και εφαρμογές ξυλουργικής στον κατασκευαστικό τομέα για άτομα που ήδη εργάζονται ή πρόκειται να εργαστούν σε αυτόν.</a:t>
            </a:r>
            <a:endParaRPr lang="en-US" sz="200" dirty="0"/>
          </a:p>
          <a:p>
            <a:pPr marL="285750" indent="-285750">
              <a:spcBef>
                <a:spcPts val="600"/>
              </a:spcBef>
              <a:spcAft>
                <a:spcPts val="600"/>
              </a:spcAft>
              <a:buClr>
                <a:srgbClr val="00B050"/>
              </a:buClr>
              <a:buFont typeface="Wingdings" panose="05000000000000000000" pitchFamily="2" charset="2"/>
              <a:buChar char="v"/>
            </a:pPr>
            <a:r>
              <a:rPr lang="el-GR" dirty="0"/>
              <a:t>Εθνική ημέρα πληροφόρησης στη χώρα του κάθε εταίρου για την προώθηση των αποτελεσμάτων του προγράμματος και έναρξη ανοιχτής συζήτησης πάνω στη βελτίωση τη ποιότητας και αποδοτικότητας της παρεχόμενης ΕΕΚ. </a:t>
            </a:r>
            <a:endParaRPr lang="en-US" dirty="0"/>
          </a:p>
        </p:txBody>
      </p:sp>
      <p:sp>
        <p:nvSpPr>
          <p:cNvPr id="5" name="Inhaltsplatzhalter 4">
            <a:extLst>
              <a:ext uri="{FF2B5EF4-FFF2-40B4-BE49-F238E27FC236}">
                <a16:creationId xmlns:a16="http://schemas.microsoft.com/office/drawing/2014/main" id="{EEC4A048-C288-4884-AF5C-5244AF9016DB}"/>
              </a:ext>
            </a:extLst>
          </p:cNvPr>
          <p:cNvSpPr>
            <a:spLocks noGrp="1"/>
          </p:cNvSpPr>
          <p:nvPr>
            <p:ph sz="half" idx="2"/>
          </p:nvPr>
        </p:nvSpPr>
        <p:spPr>
          <a:xfrm>
            <a:off x="6515944" y="2018563"/>
            <a:ext cx="4639736" cy="3748194"/>
          </a:xfrm>
        </p:spPr>
        <p:txBody>
          <a:bodyPr>
            <a:normAutofit fontScale="92500" lnSpcReduction="10000"/>
          </a:bodyPr>
          <a:lstStyle/>
          <a:p>
            <a:pPr marL="285750" indent="-285750">
              <a:spcBef>
                <a:spcPts val="600"/>
              </a:spcBef>
              <a:spcAft>
                <a:spcPts val="600"/>
              </a:spcAft>
              <a:buClr>
                <a:schemeClr val="accent5">
                  <a:lumMod val="75000"/>
                </a:schemeClr>
              </a:buClr>
              <a:buFont typeface="Wingdings" panose="05000000000000000000" pitchFamily="2" charset="2"/>
              <a:buChar char="v"/>
            </a:pPr>
            <a:r>
              <a:rPr lang="el-GR" dirty="0"/>
              <a:t>Ένα έγγραφο θέσης που θα υποστηρίζει τη λήψη αποφάσεων και θα προωθεί την ένταξη της ξυλουργικής στις απαιτήσεις των κατασκευαστικών δεξιοτήτων του Ευρωπαϊκού Πλαισίου Ηλεκτρονικής Ικανότητας.</a:t>
            </a:r>
            <a:endParaRPr lang="en-GB" dirty="0"/>
          </a:p>
          <a:p>
            <a:pPr marL="285750" indent="-285750">
              <a:spcBef>
                <a:spcPts val="600"/>
              </a:spcBef>
              <a:spcAft>
                <a:spcPts val="600"/>
              </a:spcAft>
              <a:buClr>
                <a:schemeClr val="accent5">
                  <a:lumMod val="75000"/>
                </a:schemeClr>
              </a:buClr>
              <a:buFont typeface="Wingdings" panose="05000000000000000000" pitchFamily="2" charset="2"/>
              <a:buChar char="v"/>
            </a:pPr>
            <a:r>
              <a:rPr lang="el-GR" dirty="0"/>
              <a:t>Ένα Συμπληρωματικό Πιστοποιητικό για την ενσωμάτωση της ξυλουργικής στις κατασκευαστικές δεξιότητες των συστημάτων πιστοποίησης.</a:t>
            </a:r>
            <a:r>
              <a:rPr lang="en-GB" dirty="0"/>
              <a:t> </a:t>
            </a:r>
            <a:endParaRPr lang="el-GR" dirty="0"/>
          </a:p>
          <a:p>
            <a:pPr marL="285750" indent="-285750">
              <a:spcBef>
                <a:spcPts val="600"/>
              </a:spcBef>
              <a:spcAft>
                <a:spcPts val="600"/>
              </a:spcAft>
              <a:buClr>
                <a:schemeClr val="accent5">
                  <a:lumMod val="75000"/>
                </a:schemeClr>
              </a:buClr>
              <a:buFont typeface="Wingdings" panose="05000000000000000000" pitchFamily="2" charset="2"/>
              <a:buChar char="v"/>
            </a:pPr>
            <a:r>
              <a:rPr lang="el-GR" dirty="0"/>
              <a:t>5 ημερίδες ενημέρωσης και δικτύωσης </a:t>
            </a:r>
            <a:r>
              <a:rPr lang="en-GB" dirty="0"/>
              <a:t>UPWOOD </a:t>
            </a:r>
            <a:r>
              <a:rPr lang="el-GR" dirty="0"/>
              <a:t>σε όλες τις χώρες της κοινοπραξίας (Αυστρία, Ελλάδα, Ισπανία, Λετονία, Φινλανδία)</a:t>
            </a:r>
            <a:endParaRPr lang="en-GB" dirty="0"/>
          </a:p>
        </p:txBody>
      </p:sp>
    </p:spTree>
    <p:extLst>
      <p:ext uri="{BB962C8B-B14F-4D97-AF65-F5344CB8AC3E}">
        <p14:creationId xmlns:p14="http://schemas.microsoft.com/office/powerpoint/2010/main" val="2165963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289487-7C4B-424B-B953-7B61604DBAD6}"/>
              </a:ext>
            </a:extLst>
          </p:cNvPr>
          <p:cNvSpPr>
            <a:spLocks noGrp="1"/>
          </p:cNvSpPr>
          <p:nvPr>
            <p:ph type="title"/>
          </p:nvPr>
        </p:nvSpPr>
        <p:spPr/>
        <p:txBody>
          <a:bodyPr/>
          <a:lstStyle/>
          <a:p>
            <a:pPr algn="ctr"/>
            <a:r>
              <a:rPr lang="el-GR" dirty="0"/>
              <a:t>ΕΝΑΡΚΤΗΡΙΑ ΣΥΝΑΝΤΗΣΗ </a:t>
            </a:r>
            <a:endParaRPr lang="de-DE" dirty="0"/>
          </a:p>
        </p:txBody>
      </p:sp>
      <p:sp>
        <p:nvSpPr>
          <p:cNvPr id="4" name="CuadroTexto 5">
            <a:extLst>
              <a:ext uri="{FF2B5EF4-FFF2-40B4-BE49-F238E27FC236}">
                <a16:creationId xmlns:a16="http://schemas.microsoft.com/office/drawing/2014/main" id="{A7EAD81D-DA1F-4729-ACF2-DF3E5DB64228}"/>
              </a:ext>
            </a:extLst>
          </p:cNvPr>
          <p:cNvSpPr txBox="1"/>
          <p:nvPr/>
        </p:nvSpPr>
        <p:spPr>
          <a:xfrm>
            <a:off x="900977" y="2457002"/>
            <a:ext cx="5444836" cy="2709460"/>
          </a:xfrm>
          <a:prstGeom prst="rect">
            <a:avLst/>
          </a:prstGeom>
          <a:noFill/>
        </p:spPr>
        <p:txBody>
          <a:bodyPr wrap="square" rtlCol="0">
            <a:spAutoFit/>
          </a:bodyPr>
          <a:lstStyle/>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r>
              <a:rPr lang="el-GR" dirty="0"/>
              <a:t>Η εναρκτήρια συνάντηση του </a:t>
            </a:r>
            <a:r>
              <a:rPr lang="en-US" dirty="0"/>
              <a:t>UPWOOD</a:t>
            </a:r>
            <a:r>
              <a:rPr lang="el-GR" dirty="0"/>
              <a:t> οργανώθηκε από το Συντονιστή του έργου, την εταιρία </a:t>
            </a:r>
            <a:r>
              <a:rPr lang="en-GB" dirty="0" err="1">
                <a:solidFill>
                  <a:schemeClr val="tx1">
                    <a:lumMod val="75000"/>
                    <a:lumOff val="25000"/>
                  </a:schemeClr>
                </a:solidFill>
              </a:rPr>
              <a:t>Holzcluster</a:t>
            </a:r>
            <a:r>
              <a:rPr lang="en-GB" dirty="0">
                <a:solidFill>
                  <a:schemeClr val="tx1">
                    <a:lumMod val="75000"/>
                    <a:lumOff val="25000"/>
                  </a:schemeClr>
                </a:solidFill>
              </a:rPr>
              <a:t> </a:t>
            </a:r>
            <a:r>
              <a:rPr lang="en-GB" dirty="0" err="1">
                <a:solidFill>
                  <a:schemeClr val="tx1">
                    <a:lumMod val="75000"/>
                    <a:lumOff val="25000"/>
                  </a:schemeClr>
                </a:solidFill>
              </a:rPr>
              <a:t>Steiermark</a:t>
            </a:r>
            <a:r>
              <a:rPr lang="el-GR" dirty="0">
                <a:solidFill>
                  <a:schemeClr val="tx1">
                    <a:lumMod val="75000"/>
                    <a:lumOff val="25000"/>
                  </a:schemeClr>
                </a:solidFill>
              </a:rPr>
              <a:t>, στο </a:t>
            </a:r>
            <a:r>
              <a:rPr lang="el-GR" dirty="0" err="1">
                <a:solidFill>
                  <a:schemeClr val="tx1">
                    <a:lumMod val="75000"/>
                    <a:lumOff val="25000"/>
                  </a:schemeClr>
                </a:solidFill>
              </a:rPr>
              <a:t>Γράτζ</a:t>
            </a:r>
            <a:r>
              <a:rPr lang="el-GR" dirty="0">
                <a:solidFill>
                  <a:schemeClr val="tx1">
                    <a:lumMod val="75000"/>
                    <a:lumOff val="25000"/>
                  </a:schemeClr>
                </a:solidFill>
              </a:rPr>
              <a:t> της Αυστρίας, στις 12 Νοεμβρίου 2019</a:t>
            </a:r>
            <a:r>
              <a:rPr lang="en-US" dirty="0">
                <a:solidFill>
                  <a:schemeClr val="tx1">
                    <a:lumMod val="75000"/>
                    <a:lumOff val="25000"/>
                  </a:schemeClr>
                </a:solidFill>
              </a:rPr>
              <a:t>.  </a:t>
            </a:r>
          </a:p>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r>
              <a:rPr lang="el-GR" dirty="0">
                <a:solidFill>
                  <a:schemeClr val="tx1">
                    <a:lumMod val="75000"/>
                    <a:lumOff val="25000"/>
                  </a:schemeClr>
                </a:solidFill>
              </a:rPr>
              <a:t>Οι εταίροι συζήτησαν τους ρόλους, τους στόχους και τα προσδοκόμενα αποτελέσματα του έργου. Συζήτησαν επίσης τις κύριες δραστηριότητες του 1</a:t>
            </a:r>
            <a:r>
              <a:rPr lang="el-GR" baseline="30000" dirty="0">
                <a:solidFill>
                  <a:schemeClr val="tx1">
                    <a:lumMod val="75000"/>
                    <a:lumOff val="25000"/>
                  </a:schemeClr>
                </a:solidFill>
              </a:rPr>
              <a:t>ου</a:t>
            </a:r>
            <a:r>
              <a:rPr lang="el-GR" dirty="0">
                <a:solidFill>
                  <a:schemeClr val="tx1">
                    <a:lumMod val="75000"/>
                    <a:lumOff val="25000"/>
                  </a:schemeClr>
                </a:solidFill>
              </a:rPr>
              <a:t> εξαμήνου.</a:t>
            </a:r>
            <a:r>
              <a:rPr lang="en-US" dirty="0">
                <a:solidFill>
                  <a:schemeClr val="tx1">
                    <a:lumMod val="75000"/>
                    <a:lumOff val="25000"/>
                  </a:schemeClr>
                </a:solidFill>
              </a:rPr>
              <a:t> </a:t>
            </a:r>
          </a:p>
        </p:txBody>
      </p:sp>
      <p:pic>
        <p:nvPicPr>
          <p:cNvPr id="5" name="Picture 2">
            <a:extLst>
              <a:ext uri="{FF2B5EF4-FFF2-40B4-BE49-F238E27FC236}">
                <a16:creationId xmlns:a16="http://schemas.microsoft.com/office/drawing/2014/main" id="{87AB1A01-1030-4C14-BE2A-78C3E5CC6E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0807" y="2223655"/>
            <a:ext cx="4234873" cy="3176155"/>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6" name="CuadroTexto 7">
            <a:extLst>
              <a:ext uri="{FF2B5EF4-FFF2-40B4-BE49-F238E27FC236}">
                <a16:creationId xmlns:a16="http://schemas.microsoft.com/office/drawing/2014/main" id="{B3241D9F-834B-40DB-9C3E-3CE32D05AE36}"/>
              </a:ext>
            </a:extLst>
          </p:cNvPr>
          <p:cNvSpPr txBox="1"/>
          <p:nvPr/>
        </p:nvSpPr>
        <p:spPr>
          <a:xfrm>
            <a:off x="6900949" y="5399810"/>
            <a:ext cx="4172989" cy="523220"/>
          </a:xfrm>
          <a:prstGeom prst="rect">
            <a:avLst/>
          </a:prstGeom>
          <a:noFill/>
        </p:spPr>
        <p:txBody>
          <a:bodyPr wrap="square" rtlCol="0">
            <a:spAutoFit/>
          </a:bodyPr>
          <a:lstStyle/>
          <a:p>
            <a:pPr algn="r"/>
            <a:r>
              <a:rPr lang="el-GR" sz="1400" dirty="0">
                <a:solidFill>
                  <a:schemeClr val="tx1">
                    <a:lumMod val="75000"/>
                    <a:lumOff val="25000"/>
                  </a:schemeClr>
                </a:solidFill>
              </a:rPr>
              <a:t>Εναρκτήρια συνάντηση </a:t>
            </a:r>
            <a:r>
              <a:rPr lang="en-GB" sz="1400" b="1" dirty="0">
                <a:solidFill>
                  <a:schemeClr val="tx1">
                    <a:lumMod val="75000"/>
                    <a:lumOff val="25000"/>
                  </a:schemeClr>
                </a:solidFill>
              </a:rPr>
              <a:t>UPWOOD</a:t>
            </a:r>
          </a:p>
          <a:p>
            <a:pPr algn="r"/>
            <a:r>
              <a:rPr lang="el-GR" sz="1400" dirty="0" err="1">
                <a:solidFill>
                  <a:schemeClr val="tx1">
                    <a:lumMod val="75000"/>
                    <a:lumOff val="25000"/>
                  </a:schemeClr>
                </a:solidFill>
              </a:rPr>
              <a:t>Γκρατζ</a:t>
            </a:r>
            <a:r>
              <a:rPr lang="el-GR" sz="1400" dirty="0">
                <a:solidFill>
                  <a:schemeClr val="tx1">
                    <a:lumMod val="75000"/>
                    <a:lumOff val="25000"/>
                  </a:schemeClr>
                </a:solidFill>
              </a:rPr>
              <a:t>, Αυστρία, 19 Νοέμβρη 2019</a:t>
            </a:r>
            <a:endParaRPr lang="en-GB" sz="1400" dirty="0">
              <a:solidFill>
                <a:schemeClr val="tx1">
                  <a:lumMod val="75000"/>
                  <a:lumOff val="25000"/>
                </a:schemeClr>
              </a:solidFill>
            </a:endParaRPr>
          </a:p>
        </p:txBody>
      </p:sp>
    </p:spTree>
    <p:extLst>
      <p:ext uri="{BB962C8B-B14F-4D97-AF65-F5344CB8AC3E}">
        <p14:creationId xmlns:p14="http://schemas.microsoft.com/office/powerpoint/2010/main" val="2947913737"/>
      </p:ext>
    </p:extLst>
  </p:cSld>
  <p:clrMapOvr>
    <a:masterClrMapping/>
  </p:clrMapOvr>
</p:sld>
</file>

<file path=ppt/theme/theme1.xml><?xml version="1.0" encoding="utf-8"?>
<a:theme xmlns:a="http://schemas.openxmlformats.org/drawingml/2006/main" name="RetrospectVTI">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1126</TotalTime>
  <Words>956</Words>
  <Application>Microsoft Office PowerPoint</Application>
  <PresentationFormat>Widescreen</PresentationFormat>
  <Paragraphs>82</Paragraphs>
  <Slides>11</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Arial</vt:lpstr>
      <vt:lpstr>Arial Unicode MS</vt:lpstr>
      <vt:lpstr>Bahnschrift</vt:lpstr>
      <vt:lpstr>Bahnschrift Light SemiCondensed</vt:lpstr>
      <vt:lpstr>Bahnschrift SemiBold SemiConden</vt:lpstr>
      <vt:lpstr>Calibri</vt:lpstr>
      <vt:lpstr>Calibri Light</vt:lpstr>
      <vt:lpstr>Speak Pro</vt:lpstr>
      <vt:lpstr>Wingdings</vt:lpstr>
      <vt:lpstr>RetrospectVTI</vt:lpstr>
      <vt:lpstr>Custom Design</vt:lpstr>
      <vt:lpstr>Ενίσχυση δεξιοτήτων των τεχνιτών οικοδομικών εργασιών στις μεθόδους ξύλινων κατασκευών για ενεργειακά αποδοτικά κτίρια</vt:lpstr>
      <vt:lpstr>ΣΚΟΠΟΣ</vt:lpstr>
      <vt:lpstr>ΣΤΟΧΟΙ ΤΟΥ ΕΡΓΟΥ</vt:lpstr>
      <vt:lpstr>ΣΕ ΠΟΙΟΥΣ ΑΠΕΥΘΥΝΕΤΑΙ</vt:lpstr>
      <vt:lpstr>Η ΚΟΙΝΟΠΡΑΞΙΑ</vt:lpstr>
      <vt:lpstr>ΚΥΡΙΑ ΑΠΟΤΕΛΕΣΜΑΤΑ (1/2)</vt:lpstr>
      <vt:lpstr>ΚΥΡΙΑ ΑΠΟΤΕΛΕΣΜΑΤΑ (2/2)</vt:lpstr>
      <vt:lpstr>ΠΡΟΣΔΩΚΟΜΕΝΑ ΑΠΟΤΕΛΕΣΜΑΤΑ</vt:lpstr>
      <vt:lpstr>ΕΝΑΡΚΤΗΡΙΑ ΣΥΝΑΝΤΗΣΗ </vt:lpstr>
      <vt:lpstr>ΈΡΕΥΝΑ ΓΙΑ ΤΙΣ ΔΕΞΙΟΤΗΤΗΤΕΣ ΣΤΗ ΧΡΗΣΗ ΞΥΛΟΥ ΚΑΙ ΤΗ ΚΑΤΑΣΚΕΥΗ ΕΝΕΡΓΙΑΚΑ ΑΠΟΔΟΤΙΚΩΝ ΚΤΙΡΙΩΝ</vt:lpstr>
      <vt:lpstr>                              ΤΡΟΠΟΙ ΕΠΙΚΟΙΝΩΝΙΑΣ                    Υπεύθυνη Επικοινωνίας: Μαρία Παυλοπούλου             Email: pavlopoulou@exelia.gr                                                                                                                                                                                                 linkedin.com/company/upwoodeu/                                       facebook.com/upwoodproject                              twitter.com/upwoodeu                            upwood2019@gmail.com                                 instagram.com/upwoodproject/?hl=ru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Up-skilling construction workers in wood construction methods for energy efficient buildings</dc:title>
  <dc:creator>Laura Molina Cañamero</dc:creator>
  <cp:lastModifiedBy>m-i pav</cp:lastModifiedBy>
  <cp:revision>113</cp:revision>
  <dcterms:created xsi:type="dcterms:W3CDTF">2020-03-06T12:06:07Z</dcterms:created>
  <dcterms:modified xsi:type="dcterms:W3CDTF">2021-01-16T20:57:32Z</dcterms:modified>
</cp:coreProperties>
</file>