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3" r:id="rId12"/>
    <p:sldId id="264" r:id="rId13"/>
  </p:sldIdLst>
  <p:sldSz cx="18288000" cy="10287000"/>
  <p:notesSz cx="6858000" cy="9144000"/>
  <p:embeddedFontLst>
    <p:embeddedFont>
      <p:font typeface="League Spartan" panose="020B0604020202020204" charset="-70"/>
      <p:regular r:id="rId15"/>
    </p:embeddedFont>
    <p:embeddedFont>
      <p:font typeface="MS Mincho" panose="020B060402020202020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S PGothic" panose="020B0600070205080204" pitchFamily="34" charset="-128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Glacial Indifference Bold" panose="020B0604020202020204" charset="0"/>
      <p:regular r:id="rId26"/>
    </p:embeddedFont>
    <p:embeddedFont>
      <p:font typeface="Angsana New" panose="020B0604020202020204" charset="-34"/>
      <p:regular r:id="rId27"/>
      <p:bold r:id="rId28"/>
      <p:italic r:id="rId29"/>
      <p:boldItalic r:id="rId30"/>
    </p:embeddedFont>
    <p:embeddedFont>
      <p:font typeface="Glacial Indifference" panose="020B0604020202020204" charset="0"/>
      <p:regular r:id="rId31"/>
    </p:embeddedFont>
    <p:embeddedFont>
      <p:font typeface="MS Gothic" panose="020B0609070205080204" pitchFamily="49" charset="-12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68AFD2"/>
    <a:srgbClr val="52584D"/>
    <a:srgbClr val="1E4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/uvhvR8KwWhw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fQ_60HuaTQ" TargetMode="External"/><Relationship Id="rId3" Type="http://schemas.openxmlformats.org/officeDocument/2006/relationships/hyperlink" Target="https://www.youtube.com/watch?v=NoFex15PE1Y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jpeg"/><Relationship Id="rId5" Type="http://schemas.openxmlformats.org/officeDocument/2006/relationships/hyperlink" Target="https://www.youtube.com/watch?v=qFwOcHbJats" TargetMode="External"/><Relationship Id="rId10" Type="http://schemas.openxmlformats.org/officeDocument/2006/relationships/hyperlink" Target="https://www.youtube.com/watch?v=U1FyLa6Fm3M" TargetMode="External"/><Relationship Id="rId4" Type="http://schemas.openxmlformats.org/officeDocument/2006/relationships/hyperlink" Target="https://www.youtube.com/watch?v=iPoaGcyQ3us&amp;feature=emb_logo" TargetMode="External"/><Relationship Id="rId9" Type="http://schemas.openxmlformats.org/officeDocument/2006/relationships/hyperlink" Target="http://www.youtube.com/watch?time_continue=25&amp;v=zbpFLABn7cE&amp;feature=emb_log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/uvhvR8KwWhw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zVoBog8A_4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ynteko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hyperlink" Target="https://www.adler-colorshop.com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eckers-group.com/" TargetMode="External"/><Relationship Id="rId11" Type="http://schemas.openxmlformats.org/officeDocument/2006/relationships/image" Target="../media/image29.jpg"/><Relationship Id="rId5" Type="http://schemas.openxmlformats.org/officeDocument/2006/relationships/image" Target="../media/image25.png"/><Relationship Id="rId10" Type="http://schemas.openxmlformats.org/officeDocument/2006/relationships/image" Target="../media/image28.jpg"/><Relationship Id="rId4" Type="http://schemas.openxmlformats.org/officeDocument/2006/relationships/hyperlink" Target="https://www.remmers.com/de" TargetMode="Externa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Lesson </a:t>
              </a:r>
              <a:r>
                <a:rPr lang="lv-LV" sz="6600" spc="92" dirty="0" smtClean="0">
                  <a:solidFill>
                    <a:srgbClr val="FEFFF8"/>
                  </a:solidFill>
                  <a:latin typeface="League Spartan"/>
                </a:rPr>
                <a:t>2</a:t>
              </a: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7424401" cy="58657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n-GB" sz="2800" dirty="0">
                  <a:solidFill>
                    <a:schemeClr val="bg1"/>
                  </a:solidFill>
                </a:rPr>
                <a:t>Possibilities of improving the properties of the wood and wood protection, </a:t>
              </a:r>
              <a:r>
                <a:rPr lang="en-GB" sz="2800" dirty="0" smtClean="0">
                  <a:solidFill>
                    <a:schemeClr val="bg1"/>
                  </a:solidFill>
                </a:rPr>
                <a:t>durability</a:t>
              </a:r>
              <a:endParaRPr lang="en-US" sz="2700" spc="135" dirty="0">
                <a:solidFill>
                  <a:schemeClr val="bg1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51296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spc="150" dirty="0" smtClean="0">
                  <a:solidFill>
                    <a:srgbClr val="FEFFF8"/>
                  </a:solidFill>
                  <a:latin typeface="Glacial Indifference Bold"/>
                </a:rPr>
                <a:t>LEARNING </a:t>
              </a:r>
              <a:r>
                <a:rPr lang="en-US" sz="2400" spc="150" dirty="0" smtClean="0">
                  <a:solidFill>
                    <a:srgbClr val="FEFFF8"/>
                  </a:solidFill>
                  <a:latin typeface="Glacial Indifference Bold"/>
                </a:rPr>
                <a:t>UNIT 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1: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spc="150" dirty="0" smtClean="0">
                  <a:solidFill>
                    <a:srgbClr val="FEFFF8"/>
                  </a:solidFill>
                  <a:latin typeface="Glacial Indifference Bold"/>
                </a:rPr>
                <a:t> 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Benefits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607365"/>
            <a:chOff x="0" y="-19050"/>
            <a:chExt cx="9013889" cy="2143153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 smtClean="0">
                  <a:solidFill>
                    <a:srgbClr val="456A2C"/>
                  </a:solidFill>
                  <a:latin typeface="Glacial Indifference"/>
                </a:rPr>
                <a:t>INDUSTRIAL APPLICATIONS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Not always necessary – can be done at home, e.g. repainting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1607365"/>
            <a:chOff x="0" y="-19050"/>
            <a:chExt cx="9013889" cy="2143153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 smtClean="0">
                  <a:solidFill>
                    <a:srgbClr val="456A2C"/>
                  </a:solidFill>
                  <a:latin typeface="Glacial Indifference"/>
                </a:rPr>
                <a:t>WOOD SPECIES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Some of the wood species are naturally durable (Aspen, Teak etc.)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1607365"/>
            <a:chOff x="0" y="-19050"/>
            <a:chExt cx="9013889" cy="2143153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EFFICIENCY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Wood materials should be protected for </a:t>
              </a:r>
              <a:r>
                <a:rPr lang="en-US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prolonging longevity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1607365"/>
            <a:chOff x="0" y="-19050"/>
            <a:chExt cx="9013889" cy="2143153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 smtClean="0">
                  <a:solidFill>
                    <a:srgbClr val="456A2C"/>
                  </a:solidFill>
                  <a:latin typeface="Glacial Indifference"/>
                </a:rPr>
                <a:t>ENVIRONMENT FRIENDLY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More and more varnishes, paints are become eco-friendly of water based solutions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US" sz="1600" spc="80" dirty="0" smtClean="0">
                <a:latin typeface="Glacial Indifference"/>
              </a:rPr>
              <a:t>: </a:t>
            </a:r>
            <a:r>
              <a:rPr lang="en-US" sz="1600" dirty="0" smtClean="0"/>
              <a:t>Possibilities of improving the properties of the wood and wood protection, durability</a:t>
            </a:r>
            <a:endParaRPr lang="en-US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73877" y="-335920"/>
            <a:ext cx="8385423" cy="1095884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4" name="TextBox 4"/>
          <p:cNvSpPr txBox="1"/>
          <p:nvPr/>
        </p:nvSpPr>
        <p:spPr>
          <a:xfrm>
            <a:off x="9610382" y="952500"/>
            <a:ext cx="6912414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GB" sz="5600" spc="280" dirty="0" smtClean="0">
                <a:solidFill>
                  <a:srgbClr val="D9D9D9"/>
                </a:solidFill>
                <a:latin typeface="League Spartan"/>
              </a:rPr>
              <a:t>QUESTIONS AND ANSWERS</a:t>
            </a:r>
            <a:endParaRPr lang="en-GB" sz="5600" spc="280" dirty="0">
              <a:solidFill>
                <a:srgbClr val="D9D9D9"/>
              </a:solidFill>
              <a:latin typeface="League Spartan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FEFFF8"/>
          </a:solidFill>
        </p:spPr>
      </p:sp>
      <p:sp>
        <p:nvSpPr>
          <p:cNvPr id="18" name="Θέση αριθμού διαφάνειας 12">
            <a:extLst>
              <a:ext uri="{FF2B5EF4-FFF2-40B4-BE49-F238E27FC236}">
                <a16:creationId xmlns:a16="http://schemas.microsoft.com/office/drawing/2014/main" id="{1107291F-F80D-40CD-B204-BDDDC334CF3D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8534400" y="9844028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smtClean="0">
                <a:solidFill>
                  <a:schemeClr val="bg1"/>
                </a:solidFill>
                <a:latin typeface="Glacial Indifference"/>
              </a:rPr>
              <a:t>LESSON 2: </a:t>
            </a:r>
            <a:r>
              <a:rPr lang="en-GB" sz="1600" dirty="0" smtClean="0">
                <a:solidFill>
                  <a:schemeClr val="bg1"/>
                </a:solidFill>
              </a:rPr>
              <a:t>Possibilities of improving the properties of the wood and wood protection, durability</a:t>
            </a:r>
            <a:endParaRPr lang="en-GB" sz="1600" spc="135" dirty="0" smtClean="0">
              <a:solidFill>
                <a:schemeClr val="bg1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chemeClr val="bg1"/>
              </a:solidFill>
              <a:latin typeface="Glacial Indifference"/>
            </a:endParaRPr>
          </a:p>
        </p:txBody>
      </p:sp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4166" t="12963" r="1250" b="11481"/>
          <a:stretch/>
        </p:blipFill>
        <p:spPr>
          <a:xfrm>
            <a:off x="9125993" y="3986687"/>
            <a:ext cx="7881188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04482" y="1181100"/>
            <a:ext cx="8117276" cy="732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Which tree species are 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ly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resistant?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en-GB" u="sng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A: Larch, Oak, Teak e.g.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2. What substances are used to protect wood industrially?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en-GB" u="sng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A: preservatives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3. What substances are used to protect wood manually?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en-GB" u="sng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A: paints, varnishes, oil, waxes etc.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4. What are the main 2 methods of chemical protection of wood?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en-GB" u="sng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A: preventive and corrective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5. What does wood modification </a:t>
            </a: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improve</a:t>
            </a:r>
            <a:r>
              <a:rPr lang="lv-LV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spcAft>
                <a:spcPts val="0"/>
              </a:spcAft>
            </a:pPr>
            <a:r>
              <a:rPr lang="en-GB" u="sng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A: The stability of the wood dimensions and biological stability</a:t>
            </a:r>
            <a:endParaRPr lang="en-GB" kern="1000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6. What does wood modification 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decrease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en-GB" u="sng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A: It reduces moisture uptake and renders it unusable for bio-degraders.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Please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name 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at least 3 </a:t>
            </a:r>
            <a:r>
              <a:rPr lang="en-GB" dirty="0" err="1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improv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ement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methods of wood </a:t>
            </a: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en-GB" u="sng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A: chemical, thermal, operational, by appearance, technological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8. What substance forms brown colour in wood at the time of thermal modification?</a:t>
            </a:r>
          </a:p>
          <a:p>
            <a:pPr marL="180340" algn="just">
              <a:spcAft>
                <a:spcPts val="0"/>
              </a:spcAft>
            </a:pPr>
            <a:r>
              <a:rPr lang="en-GB" u="sng" kern="10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A: Lignin</a:t>
            </a:r>
            <a:endParaRPr lang="en-GB" kern="1000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spcAft>
                <a:spcPts val="0"/>
              </a:spcAft>
            </a:pPr>
            <a:r>
              <a:rPr lang="en-GB" spc="-70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9. The wood-destroying agents considered to standard are?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MS Mincho" panose="02020609040205080304" pitchFamily="49" charset="-128"/>
            </a:endParaRPr>
          </a:p>
          <a:p>
            <a:pPr marL="180340" algn="just">
              <a:spcAft>
                <a:spcPts val="0"/>
              </a:spcAft>
            </a:pPr>
            <a:r>
              <a:rPr lang="en-GB" spc="-70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A: </a:t>
            </a:r>
            <a:r>
              <a:rPr lang="en-GB" u="sng" spc="-30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wood-decaying fungi; beetles capable of attacking dry wood; </a:t>
            </a: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termites; </a:t>
            </a:r>
            <a:r>
              <a:rPr lang="en-GB" u="sng" spc="-30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marine organisms capable of attacking wood in service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MS Mincho" panose="02020609040205080304" pitchFamily="49" charset="-128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Please</a:t>
            </a:r>
            <a:r>
              <a:rPr lang="lv-LV" spc="-3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pc="-3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characterize planed sawn material surface: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80340" algn="just">
              <a:spcAft>
                <a:spcPts val="0"/>
              </a:spcAft>
            </a:pPr>
            <a:r>
              <a:rPr lang="en-GB" u="sng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A: smooth planed and rough planed</a:t>
            </a:r>
            <a:r>
              <a:rPr lang="en-GB" b="1" u="sng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kern="1000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spcAft>
                <a:spcPts val="0"/>
              </a:spcAft>
            </a:pPr>
            <a:r>
              <a:rPr lang="en-GB" spc="-30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11. What can be end sizes of cross section of the planned wood materials if the sizes before planning was: thickness 100 mm and width 200 mm?</a:t>
            </a:r>
            <a:endParaRPr lang="en-GB" dirty="0" smtClean="0">
              <a:solidFill>
                <a:srgbClr val="456A2C"/>
              </a:solidFill>
              <a:latin typeface="Glacial Indifference" panose="020B0604020202020204" charset="0"/>
              <a:ea typeface="MS Mincho" panose="02020609040205080304" pitchFamily="49" charset="-128"/>
            </a:endParaRPr>
          </a:p>
          <a:p>
            <a:pPr marL="180340" algn="just">
              <a:spcAft>
                <a:spcPts val="0"/>
              </a:spcAft>
            </a:pPr>
            <a:r>
              <a:rPr lang="en-GB" u="sng" spc="-30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A: Thickness 95 mm and width 195 mm.</a:t>
            </a:r>
            <a:endParaRPr lang="en-GB" dirty="0">
              <a:solidFill>
                <a:srgbClr val="456A2C"/>
              </a:solidFill>
              <a:effectLst/>
              <a:latin typeface="Glacial Indifference" panose="020B0604020202020204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smtClean="0">
                  <a:solidFill>
                    <a:srgbClr val="FEFFF8"/>
                  </a:solidFill>
                  <a:latin typeface="League Spartan"/>
                </a:rPr>
                <a:t>References</a:t>
              </a:r>
              <a:endParaRPr lang="en-GB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 smtClean="0">
                  <a:solidFill>
                    <a:srgbClr val="FEFFF8"/>
                  </a:solidFill>
                  <a:latin typeface="League Spartan"/>
                </a:rPr>
                <a:t>JOURNALS AND PUBLICATIONS</a:t>
              </a:r>
              <a:endParaRPr lang="en-GB" sz="3700" spc="185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41449" y="1014413"/>
            <a:ext cx="7536951" cy="7478970"/>
            <a:chOff x="0" y="-19049"/>
            <a:chExt cx="9490469" cy="997196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49"/>
              <a:ext cx="9490469" cy="9971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EN 335:2013   Durability of wood and wood-based products – Use classes: definitions, application to solid wood and wood-based products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EN 350:2016 Durability of wood and wood-based products – Testing and classification of the durability to biological agents of wood and wood-based materials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EN 975-1:2009 Sawn timber - Appearance grading of hardwoods - Part 1: Oak and beech is used.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EN 1912 "Structural Timber. Strength classes. Assignment of visual grades and species"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Hill C.A.S. Wood Modification. Chichester: John Wiley &amp; Sons, Ltd, 2006. 239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Hoadley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R.B. Understanding Wood: A Craftsman's Guide to Wood Technology. The Taunton Press, 2000. 288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Porteous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J.,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Kermani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A. Structural Timber Design to Eurocode 5 (Second edition). 2013., Willey-Blackwell, 640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Porter T. Wood identification and Use. GMC Publications, 2007., 288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Rowell R.M. Handbook of wood chemistry and wood composites. London: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Taylor&amp;Francis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group, London, 2005. 487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Niemz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P. and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Sonderegger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W. U.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Holzphysik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: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Physik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des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Holzes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und der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Holzwerkstoffe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. Carl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Hanser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Verlag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GmbH &amp; Co. 2017., 580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Morozovs A., Irbe I., Bukšāns E. Chemical processing and protection of wood (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Koksnes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ķīmiskā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pārstrāde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un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aizsardzība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. In Latvian)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Avots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Rīga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, 2018., 171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Sandberg D., and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Kutnar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A. Thermally modified timber: recent developments in Europe and North America. Wood and Fiber Science 48(1), 2016., 28-39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pp.Wagenführ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A. 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Scholz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F.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Taschenbuch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der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Holztechnik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. Carl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Hanser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 smtClean="0">
                  <a:solidFill>
                    <a:srgbClr val="456A2C"/>
                  </a:solidFill>
                  <a:latin typeface="Glacial Indifference" panose="020B0604020202020204" charset="0"/>
                </a:rPr>
                <a:t>Verlag</a:t>
              </a:r>
              <a:r>
                <a:rPr lang="en-GB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 GmbH &amp; Co. 2018., 567 p.</a:t>
              </a:r>
              <a:endParaRPr lang="en-GB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86009"/>
              <a:ext cx="9490469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12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GB" sz="1600" spc="80" dirty="0" smtClean="0">
                <a:latin typeface="Glacial Indifference"/>
              </a:rPr>
              <a:t>: </a:t>
            </a:r>
            <a:r>
              <a:rPr lang="en-GB" sz="1600" dirty="0" smtClean="0"/>
              <a:t>Possibilities of improving the properties of the wood and wood protection, durability</a:t>
            </a:r>
            <a:endParaRPr lang="en-GB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75770"/>
            <a:ext cx="12672000" cy="79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7258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smtClean="0">
                  <a:solidFill>
                    <a:srgbClr val="456A2C"/>
                  </a:solidFill>
                  <a:latin typeface="League Spartan"/>
                </a:rPr>
                <a:t>Presentation Overview 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736793" cy="348813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Improvement of properties by appearance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Technological improvement of wood properties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Chemical improvement of wood properties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Thermal improvement of wood properties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Operational improvement of wood properties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Wood degrading microorganisms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smtClean="0">
                  <a:solidFill>
                    <a:srgbClr val="456A2C"/>
                  </a:solidFill>
                  <a:latin typeface="League Spartan"/>
                </a:rPr>
                <a:t>TOPICS DISCUSSED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968722"/>
            <a:chOff x="0" y="0"/>
            <a:chExt cx="21640800" cy="1291628"/>
          </a:xfrm>
        </p:grpSpPr>
        <p:sp>
          <p:nvSpPr>
            <p:cNvPr id="9" name="TextBox 9"/>
            <p:cNvSpPr txBox="1"/>
            <p:nvPr/>
          </p:nvSpPr>
          <p:spPr>
            <a:xfrm>
              <a:off x="10058400" y="539286"/>
              <a:ext cx="11379200" cy="7523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 smtClean="0">
                  <a:solidFill>
                    <a:srgbClr val="52584D"/>
                  </a:solidFill>
                  <a:latin typeface="Glacial Indifference"/>
                </a:rPr>
                <a:t>LESSON 2</a:t>
              </a:r>
              <a:r>
                <a:rPr lang="en-US" sz="1600" spc="80" dirty="0" smtClean="0">
                  <a:latin typeface="Glacial Indifference"/>
                </a:rPr>
                <a:t>: </a:t>
              </a:r>
              <a:r>
                <a:rPr lang="en-US" sz="1600" dirty="0" smtClean="0"/>
                <a:t>Possibilities of improving the properties of the wood and wood protection, durability</a:t>
              </a:r>
              <a:endParaRPr lang="en-US" sz="1600" spc="135" dirty="0" smtClean="0">
                <a:latin typeface="Glacial Indifference"/>
              </a:endParaRPr>
            </a:p>
            <a:p>
              <a:pPr algn="r">
                <a:lnSpc>
                  <a:spcPts val="2240"/>
                </a:lnSpc>
              </a:pPr>
              <a:endParaRPr lang="en-US" sz="1600" spc="80" dirty="0"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 smtClean="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58888"/>
            <a:chOff x="0" y="-95249"/>
            <a:chExt cx="9216551" cy="386386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15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smtClean="0">
                  <a:solidFill>
                    <a:schemeClr val="bg1"/>
                  </a:solidFill>
                  <a:latin typeface="League Spartan"/>
                </a:rPr>
                <a:t>IMPROVEMENTOF WOOD PROPERTIES</a:t>
              </a:r>
              <a:endParaRPr lang="en-GB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 smtClean="0">
                  <a:solidFill>
                    <a:schemeClr val="bg1"/>
                  </a:solidFill>
                  <a:latin typeface="League Spartan"/>
                </a:rPr>
                <a:t>IN GENERAL</a:t>
              </a: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GB" sz="1600" spc="80" dirty="0" smtClean="0">
                <a:latin typeface="Glacial Indifference"/>
              </a:rPr>
              <a:t>: </a:t>
            </a:r>
            <a:r>
              <a:rPr lang="en-GB" sz="1600" dirty="0" smtClean="0"/>
              <a:t>Possibilities of improving the properties of the wood and wood protection, durability</a:t>
            </a:r>
            <a:endParaRPr lang="en-GB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latin typeface="Glacial Indifference"/>
            </a:endParaRPr>
          </a:p>
        </p:txBody>
      </p:sp>
      <p:pic>
        <p:nvPicPr>
          <p:cNvPr id="10" name="Picture 9" descr="Coatings 10 00629 g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2" y="572832"/>
            <a:ext cx="4549775" cy="341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0795993" y="80337"/>
            <a:ext cx="63246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120" dirty="0" smtClean="0">
                <a:solidFill>
                  <a:srgbClr val="456A2C"/>
                </a:solidFill>
                <a:latin typeface="Glacial Indifference"/>
              </a:rPr>
              <a:t>Some general things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2040" y="9395780"/>
            <a:ext cx="30428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kern="1000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https://www.mdpi.com/2079-6412/10/7/629/htm </a:t>
            </a:r>
            <a:endParaRPr lang="en-GB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54200" y="1419563"/>
            <a:ext cx="3454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kern="1000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MODIFICATION (from Latin </a:t>
            </a:r>
            <a:r>
              <a:rPr lang="en-GB" i="1" kern="1000" spc="-30" dirty="0" err="1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Modificatio</a:t>
            </a:r>
            <a:r>
              <a:rPr lang="en-GB" i="1" kern="1000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GB" kern="1000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indicates the determination of the correct measure (transformation of things, phenomena and processes).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414122" y="6807673"/>
            <a:ext cx="8594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kern="1000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is not to be confused with decorative or protective coatings – these are often recommended in addition to any chosen treatments.</a:t>
            </a:r>
            <a:endParaRPr lang="en-GB" sz="1200" kern="1000" dirty="0"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63539" y="4188917"/>
            <a:ext cx="8445021" cy="240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8420" algn="just">
              <a:spcAft>
                <a:spcPts val="0"/>
              </a:spcAft>
            </a:pPr>
            <a:r>
              <a:rPr lang="en-GB" kern="1000" spc="-3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standard EN 350 (against wood-destroying fungi, dry wood-destroying beetles, termites and wood pests in sea water). </a:t>
            </a:r>
          </a:p>
          <a:p>
            <a:pPr marR="58420" algn="just">
              <a:spcAft>
                <a:spcPts val="0"/>
              </a:spcAft>
            </a:pPr>
            <a:r>
              <a:rPr lang="en-GB" kern="1000" spc="-3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Wood (natural) durability classes:</a:t>
            </a:r>
            <a:endParaRPr lang="en-GB" sz="1200" kern="1000" dirty="0" smtClean="0"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Durability class 1 - highly durable </a:t>
            </a:r>
            <a:endParaRPr lang="en-GB" sz="1600" dirty="0" smtClean="0"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Durability class 2 - durable </a:t>
            </a:r>
            <a:endParaRPr lang="en-GB" sz="1600" dirty="0" smtClean="0"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Durability class 3 - moderately durable </a:t>
            </a:r>
            <a:endParaRPr lang="en-GB" sz="1600" dirty="0" smtClean="0"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Durability class 4 - slightly durable</a:t>
            </a:r>
            <a:endParaRPr lang="en-GB" sz="1600" dirty="0" smtClean="0"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pc="-3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Durability class 5 - non-durable. </a:t>
            </a:r>
            <a:endParaRPr lang="en-GB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40984"/>
              </p:ext>
            </p:extLst>
          </p:nvPr>
        </p:nvGraphicFramePr>
        <p:xfrm>
          <a:off x="11311255" y="7860814"/>
          <a:ext cx="5757545" cy="1280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5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Wood type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Heartwood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Sapwood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Fir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Larch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Spruce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Pine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European oak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2-4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Teak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1-3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-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658600" y="7407946"/>
            <a:ext cx="56007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ja-JP" sz="2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Durability by wood species</a:t>
            </a:r>
            <a:endParaRPr kumimoji="0" lang="en-GB" altLang="ja-JP" sz="2400" b="1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58888"/>
            <a:chOff x="0" y="-95249"/>
            <a:chExt cx="9216551" cy="386386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15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smtClean="0">
                  <a:solidFill>
                    <a:schemeClr val="bg1"/>
                  </a:solidFill>
                  <a:latin typeface="League Spartan"/>
                </a:rPr>
                <a:t>IMPROVEMENTOF WOOD PROPERTIES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smtClean="0">
                  <a:solidFill>
                    <a:schemeClr val="bg1"/>
                  </a:solidFill>
                  <a:latin typeface="League Spartan"/>
                </a:rPr>
                <a:t>BY APPEARANCE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US" sz="1600" spc="80" dirty="0" smtClean="0">
                <a:latin typeface="Glacial Indifference"/>
              </a:rPr>
              <a:t>: </a:t>
            </a:r>
            <a:r>
              <a:rPr lang="en-US" sz="1600" dirty="0" smtClean="0"/>
              <a:t>Possibilities of improving the properties of the wood and wood protection, durability</a:t>
            </a:r>
            <a:endParaRPr lang="en-US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19323" t="13045" r="41222" b="46863"/>
          <a:stretch/>
        </p:blipFill>
        <p:spPr bwMode="auto">
          <a:xfrm>
            <a:off x="8915400" y="362776"/>
            <a:ext cx="4495800" cy="2647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2"/>
          <a:srcRect l="19900" t="54822" r="41009" b="4555"/>
          <a:stretch/>
        </p:blipFill>
        <p:spPr bwMode="auto">
          <a:xfrm>
            <a:off x="13631103" y="337928"/>
            <a:ext cx="4471367" cy="267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5000" y="29337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Visual grading can be done using special equipment: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 smtClean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System TM and </a:t>
            </a:r>
            <a:r>
              <a:rPr lang="en-US" i="1" u="sng" spc="-30" dirty="0" err="1" smtClean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Microtec</a:t>
            </a:r>
            <a:r>
              <a:rPr lang="en-US" i="1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 err="1" smtClean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FinScan</a:t>
            </a:r>
            <a:endParaRPr lang="en-US" sz="1600" dirty="0" smtClean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 err="1" smtClean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Microtec</a:t>
            </a:r>
            <a:r>
              <a:rPr lang="en-US" i="1" u="sng" spc="-30" dirty="0" smtClean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 Goldeneye 700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2040" y="9318098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0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https://www.youtube.com/watch?v=NoFex15PE1Y</a:t>
            </a:r>
            <a:endParaRPr lang="en-US" sz="800" kern="1000" dirty="0" smtClean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800" kern="1000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https://www.youtube.com/watch?v=iPoaGcyQ3us&amp;feature=emb_logo</a:t>
            </a:r>
            <a:endParaRPr lang="en-US" sz="800" kern="1000" dirty="0" smtClean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800" kern="1000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https://www.youtube.com/watch?v=qFwOcHbJats</a:t>
            </a:r>
          </a:p>
          <a:p>
            <a:pPr lvl="0" algn="just"/>
            <a:r>
              <a:rPr lang="en-US" sz="800" dirty="0" err="1" smtClean="0">
                <a:solidFill>
                  <a:schemeClr val="bg1"/>
                </a:solidFill>
              </a:rPr>
              <a:t>Porteous</a:t>
            </a:r>
            <a:r>
              <a:rPr lang="en-US" sz="800" dirty="0" smtClean="0">
                <a:solidFill>
                  <a:schemeClr val="bg1"/>
                </a:solidFill>
              </a:rPr>
              <a:t> J., </a:t>
            </a:r>
            <a:r>
              <a:rPr lang="en-US" sz="800" dirty="0" err="1" smtClean="0">
                <a:solidFill>
                  <a:schemeClr val="bg1"/>
                </a:solidFill>
              </a:rPr>
              <a:t>Kermani</a:t>
            </a:r>
            <a:r>
              <a:rPr lang="en-US" sz="800" dirty="0" smtClean="0">
                <a:solidFill>
                  <a:schemeClr val="bg1"/>
                </a:solidFill>
              </a:rPr>
              <a:t> A. Structural Timber Design to Eurocode 5 (Second edition)</a:t>
            </a:r>
          </a:p>
          <a:p>
            <a:pPr lvl="0" algn="just"/>
            <a:r>
              <a:rPr lang="en-US" sz="800" dirty="0" smtClean="0">
                <a:solidFill>
                  <a:schemeClr val="bg1"/>
                </a:solidFill>
              </a:rPr>
              <a:t>https://www.youtube.com/watch?v=U1FyLa6Fm3M</a:t>
            </a:r>
          </a:p>
          <a:p>
            <a:pPr algn="just"/>
            <a:r>
              <a:rPr lang="en-US" sz="800" dirty="0" smtClean="0">
                <a:solidFill>
                  <a:schemeClr val="bg1"/>
                </a:solidFill>
              </a:rPr>
              <a:t>www.youtube.com/watch?time_continue=25&amp;v=zbpFLABn7cE&amp;feature=emb_logo</a:t>
            </a:r>
          </a:p>
          <a:p>
            <a:pPr lvl="0" algn="just"/>
            <a:r>
              <a:rPr lang="en-US" sz="800" dirty="0" smtClean="0">
                <a:solidFill>
                  <a:schemeClr val="bg1"/>
                </a:solidFill>
              </a:rPr>
              <a:t>https://www.youtube.com/watch?v=CfQ_60HuaTQ</a:t>
            </a:r>
          </a:p>
          <a:p>
            <a:pPr lvl="0" algn="just"/>
            <a:endParaRPr lang="en-US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02318"/>
              </p:ext>
            </p:extLst>
          </p:nvPr>
        </p:nvGraphicFramePr>
        <p:xfrm>
          <a:off x="12405995" y="4066754"/>
          <a:ext cx="5729605" cy="2011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Way of uses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IV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Stairs, other carpentry products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Window and doorframes (require painting)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Frame structure, roof trusses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Interior panels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Floors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Subfloor structures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Concrete moulds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8" name="Picture 17" descr="https://www.woodproducts.fi/sites/default/files/ce-merkki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335" y="7018467"/>
            <a:ext cx="2333625" cy="21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0427583" y="-76730"/>
            <a:ext cx="131980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smtClean="0">
                <a:solidFill>
                  <a:srgbClr val="456A2C"/>
                </a:solidFill>
                <a:latin typeface="Glacial Indifference"/>
              </a:rPr>
              <a:t>PINE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06882" y="0"/>
            <a:ext cx="148091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smtClean="0">
                <a:solidFill>
                  <a:srgbClr val="456A2C"/>
                </a:solidFill>
                <a:latin typeface="Glacial Indifference"/>
              </a:rPr>
              <a:t>SPRUCE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21" name="Picture 20" descr="C:\Users\Uldis\Desktop\gra\BILDES\33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37" y="6438900"/>
            <a:ext cx="5732145" cy="27762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3741896" y="3543300"/>
            <a:ext cx="454610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smtClean="0">
                <a:solidFill>
                  <a:srgbClr val="456A2C"/>
                </a:solidFill>
                <a:latin typeface="Glacial Indifference"/>
              </a:rPr>
              <a:t>Application by grade class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41296" y="5981700"/>
            <a:ext cx="454610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smtClean="0">
                <a:solidFill>
                  <a:srgbClr val="456A2C"/>
                </a:solidFill>
                <a:latin typeface="Glacial Indifference"/>
              </a:rPr>
              <a:t>Stress grading classes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18296" y="5981700"/>
            <a:ext cx="286970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smtClean="0">
                <a:solidFill>
                  <a:srgbClr val="456A2C"/>
                </a:solidFill>
                <a:latin typeface="Glacial Indifference"/>
              </a:rPr>
              <a:t>Marking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14123" y="46101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Stress grading can be done: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latin typeface="Glacial Indifference" panose="020B0604020202020204" charset="0"/>
                <a:hlinkClick r:id="rId8"/>
              </a:rPr>
              <a:t>mechanically</a:t>
            </a:r>
            <a:endParaRPr lang="en-US" i="1" dirty="0" smtClean="0">
              <a:latin typeface="Glacial Indifference" panose="020B060402020202020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latin typeface="Glacial Indifference" panose="020B0604020202020204" charset="0"/>
                <a:hlinkClick r:id="rId9"/>
              </a:rPr>
              <a:t>using sound velocity </a:t>
            </a:r>
            <a:endParaRPr lang="en-US" i="1" dirty="0" smtClean="0">
              <a:latin typeface="Glacial Indifference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Glacial Indifference" panose="020B0604020202020204" charset="0"/>
                <a:hlinkClick r:id="rId10"/>
              </a:rPr>
              <a:t>visually</a:t>
            </a:r>
            <a:endParaRPr lang="en-US" i="1" spc="-30" dirty="0"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Timber Services - Bates Timber Merchants Lt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382" y="6476063"/>
            <a:ext cx="172656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9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4574440"/>
            <a:chOff x="0" y="-95249"/>
            <a:chExt cx="9216551" cy="446464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15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smtClean="0">
                  <a:solidFill>
                    <a:schemeClr val="bg1"/>
                  </a:solidFill>
                  <a:latin typeface="League Spartan"/>
                </a:rPr>
                <a:t>IMPROVEMENTOF WOOD PROPERTIES</a:t>
              </a:r>
              <a:endParaRPr lang="en-GB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120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 smtClean="0">
                  <a:solidFill>
                    <a:schemeClr val="bg1"/>
                  </a:solidFill>
                  <a:latin typeface="League Spartan"/>
                </a:rPr>
                <a:t>BY TECHNOLOGICAL OPERATIONS</a:t>
              </a: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GB" sz="1600" spc="80" dirty="0" smtClean="0">
                <a:latin typeface="Glacial Indifference"/>
              </a:rPr>
              <a:t>: </a:t>
            </a:r>
            <a:r>
              <a:rPr lang="en-GB" sz="1600" dirty="0" smtClean="0"/>
              <a:t>Possibilities of improving the properties of the wood and wood protection, durability</a:t>
            </a:r>
            <a:endParaRPr lang="en-GB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latin typeface="Glacial Indifference"/>
            </a:endParaRPr>
          </a:p>
        </p:txBody>
      </p:sp>
      <p:pic>
        <p:nvPicPr>
          <p:cNvPr id="10" name="Picture 9" descr="C:\Users\Uldis\Pictures\sfgty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12"/>
          <a:stretch/>
        </p:blipFill>
        <p:spPr bwMode="auto">
          <a:xfrm>
            <a:off x="16236633" y="5067300"/>
            <a:ext cx="1519209" cy="191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terials | Free Full-Text | Experimental and Numerical Analysis of Mixed  I-214 Poplar/Pinus Sylvestris Laminated Timber Subjected to Bending  Loadings | HTML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9"/>
          <a:stretch/>
        </p:blipFill>
        <p:spPr bwMode="auto">
          <a:xfrm>
            <a:off x="16156187" y="7348592"/>
            <a:ext cx="1600200" cy="1833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raphic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5" b="7684"/>
          <a:stretch/>
        </p:blipFill>
        <p:spPr bwMode="auto">
          <a:xfrm>
            <a:off x="15621000" y="738505"/>
            <a:ext cx="813435" cy="89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5" r="-761" b="7684"/>
          <a:stretch/>
        </p:blipFill>
        <p:spPr bwMode="auto">
          <a:xfrm>
            <a:off x="17221200" y="2123191"/>
            <a:ext cx="817245" cy="89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13799"/>
              </p:ext>
            </p:extLst>
          </p:nvPr>
        </p:nvGraphicFramePr>
        <p:xfrm>
          <a:off x="9601200" y="457660"/>
          <a:ext cx="5727065" cy="2560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Thickness,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Width, mm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175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19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22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25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44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63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75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JH 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9535725" y="-63459"/>
            <a:ext cx="30925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smtClean="0">
                <a:solidFill>
                  <a:srgbClr val="456A2C"/>
                </a:solidFill>
                <a:latin typeface="Glacial Indifference"/>
              </a:rPr>
              <a:t>Sawn material size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55325"/>
              </p:ext>
            </p:extLst>
          </p:nvPr>
        </p:nvGraphicFramePr>
        <p:xfrm>
          <a:off x="9535725" y="3453109"/>
          <a:ext cx="8599875" cy="1097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Dimension of timber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Glacial Indifference" panose="020B0604020202020204" charset="0"/>
                        </a:rPr>
                        <a:t>Max. permitted dimensional deviation for sawn-surface sawn timber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Glacial Indifference" panose="020B0604020202020204" charset="0"/>
                        </a:rPr>
                        <a:t>Max. permitted dimensional deviation for dimensioned </a:t>
                      </a:r>
                      <a:r>
                        <a:rPr lang="lv-LV" sz="1200" kern="1200" dirty="0" smtClean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lv-LV" sz="1200" kern="1200" dirty="0" err="1" smtClean="0">
                          <a:effectLst/>
                          <a:latin typeface="Glacial Indifference" panose="020B0604020202020204" charset="0"/>
                        </a:rPr>
                        <a:t>timber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Thickness and width ≤ 100 mm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-1,0 to +3,0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Thickness and width ≥ 100 mm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-2,0 to +4,0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±1,5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Length when sorted according to length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Length when cut to the specified size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9492034" y="2953994"/>
            <a:ext cx="30925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smtClean="0">
                <a:solidFill>
                  <a:srgbClr val="456A2C"/>
                </a:solidFill>
                <a:latin typeface="Glacial Indifference"/>
              </a:rPr>
              <a:t>Size requirements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870128" y="447024"/>
            <a:ext cx="1868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-30" dirty="0">
                <a:latin typeface="Glacial Indifference" panose="020B0604020202020204" charset="0"/>
              </a:rPr>
              <a:t>smooth planed surface</a:t>
            </a:r>
            <a:endParaRPr lang="en-GB" sz="1400" dirty="0">
              <a:latin typeface="Glacial Indifference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59347" y="1833437"/>
            <a:ext cx="1801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1400" spc="-30" dirty="0" smtClean="0">
                <a:latin typeface="Glacial Indifference" panose="020B0604020202020204" charset="0"/>
              </a:rPr>
              <a:t> rough planed surface</a:t>
            </a:r>
            <a:endParaRPr lang="en-GB" sz="1400" spc="-30" dirty="0"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72622"/>
              </p:ext>
            </p:extLst>
          </p:nvPr>
        </p:nvGraphicFramePr>
        <p:xfrm>
          <a:off x="9514205" y="4989666"/>
          <a:ext cx="5727700" cy="2011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Thickness, mm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Width, mm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21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9446672" y="4471571"/>
            <a:ext cx="571712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smtClean="0">
                <a:solidFill>
                  <a:srgbClr val="456A2C"/>
                </a:solidFill>
                <a:latin typeface="Glacial Indifference"/>
              </a:rPr>
              <a:t>All around planned material size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53018"/>
              </p:ext>
            </p:extLst>
          </p:nvPr>
        </p:nvGraphicFramePr>
        <p:xfrm>
          <a:off x="9525786" y="7648777"/>
          <a:ext cx="5090574" cy="1463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Dimension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Dimensional deviation, mm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Thickness ≤ 20 mm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±0,5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Thickness ≥ 20 mm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Width ≤ 100 mm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Width ≥ 100 mm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Length when sorted according to length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Length when cut to the specified size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9446671" y="7113060"/>
            <a:ext cx="698776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smtClean="0">
                <a:solidFill>
                  <a:srgbClr val="456A2C"/>
                </a:solidFill>
                <a:latin typeface="Glacial Indifference"/>
              </a:rPr>
              <a:t>All around planned material permitted size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2040" y="9284804"/>
            <a:ext cx="6678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kern="1000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https://www.woodproducts.fi/content/standard-sizes-thicknesses-widths-and-lengths</a:t>
            </a:r>
          </a:p>
          <a:p>
            <a:r>
              <a:rPr lang="en-GB" sz="1000" dirty="0" smtClean="0">
                <a:solidFill>
                  <a:schemeClr val="bg1"/>
                </a:solidFill>
              </a:rPr>
              <a:t>https://www.woodproducts.fi/content/permitted-dimensional-deviations </a:t>
            </a:r>
          </a:p>
          <a:p>
            <a:r>
              <a:rPr lang="en-GB" sz="1000" dirty="0" smtClean="0">
                <a:solidFill>
                  <a:schemeClr val="bg1"/>
                </a:solidFill>
              </a:rPr>
              <a:t>https://www.swedishwood.com/building-with-wood/about-glulam/choosing_glulam/</a:t>
            </a:r>
          </a:p>
          <a:p>
            <a:r>
              <a:rPr lang="en-GB" sz="1000" dirty="0" smtClean="0">
                <a:solidFill>
                  <a:schemeClr val="bg1"/>
                </a:solidFill>
              </a:rPr>
              <a:t>https://www.swedishwood.com/building-with-wood/about-glulam/choosing_glulam/</a:t>
            </a:r>
          </a:p>
          <a:p>
            <a:r>
              <a:rPr lang="en-GB" sz="1000" dirty="0" smtClean="0">
                <a:solidFill>
                  <a:schemeClr val="bg1"/>
                </a:solidFill>
              </a:rPr>
              <a:t>https://www.mdpi.com/1996-1944/13/14/3134/htm </a:t>
            </a:r>
          </a:p>
          <a:p>
            <a:r>
              <a:rPr lang="en-GB" sz="1000" dirty="0" smtClean="0">
                <a:solidFill>
                  <a:schemeClr val="bg1"/>
                </a:solidFill>
              </a:rPr>
              <a:t>https://iopscience.iop.org/article/10.1088/1757-899X/251/1/012104 </a:t>
            </a:r>
            <a:endParaRPr lang="en-GB" sz="1000" kern="1000" dirty="0" smtClean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5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Uldis\Pictures\yuiuy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3"/>
          <a:stretch/>
        </p:blipFill>
        <p:spPr bwMode="auto">
          <a:xfrm>
            <a:off x="15518724" y="2628296"/>
            <a:ext cx="2667511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58888"/>
            <a:chOff x="0" y="-95249"/>
            <a:chExt cx="9216551" cy="386386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15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smtClean="0">
                  <a:solidFill>
                    <a:schemeClr val="bg1"/>
                  </a:solidFill>
                  <a:latin typeface="League Spartan"/>
                </a:rPr>
                <a:t>IMPROVEMENTOF WOOD PROPERTIES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smtClean="0">
                  <a:solidFill>
                    <a:schemeClr val="bg1"/>
                  </a:solidFill>
                  <a:latin typeface="League Spartan"/>
                </a:rPr>
                <a:t>CHEMICAL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US" sz="1600" spc="80" dirty="0" smtClean="0">
                <a:latin typeface="Glacial Indifference"/>
              </a:rPr>
              <a:t>: </a:t>
            </a:r>
            <a:r>
              <a:rPr lang="en-US" sz="1600" dirty="0" smtClean="0"/>
              <a:t>Possibilities of improving the properties of the wood and wood protection, durability</a:t>
            </a:r>
            <a:endParaRPr lang="en-US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23296"/>
              </p:ext>
            </p:extLst>
          </p:nvPr>
        </p:nvGraphicFramePr>
        <p:xfrm>
          <a:off x="9677401" y="571500"/>
          <a:ext cx="8229598" cy="18288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Treatability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Class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Description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Explanation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Easy to treat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Easy to treat; sawn timber can be penetrated completely by pressure treatment.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Moderately easy to treat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Fairly easy to treat; usually, complete penetration is not possible, but after 3 or 4 hours by pressure treatment more than 6 mm lateral penetration can be reached in softwoods and in hardwoods a large proportion of the vessels will be penetrated.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Difficult to treat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Difficult to treat; 3 – 4 hours by pressure treatment may not result in more than 3 mm to 6 mm lateral penetration.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Extremely difficult to treat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Virtually impervious to treatment; little preservative absorbed even after 3 – 4 hours by pressure treatment; both lateral and longitudinal penetration minimal.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38291" y="109835"/>
            <a:ext cx="6260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Classification of the treatability of wood</a:t>
            </a:r>
            <a:endParaRPr kumimoji="0" lang="en-US" altLang="lv-LV" sz="2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27736"/>
              </p:ext>
            </p:extLst>
          </p:nvPr>
        </p:nvGraphicFramePr>
        <p:xfrm>
          <a:off x="9677400" y="2939712"/>
          <a:ext cx="5725795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Wood type (softwoods)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Heartwood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Sapwood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Douglas fir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3-4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Fir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Pine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Spruce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44000" y="2399321"/>
            <a:ext cx="56388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Treatability classes by wood species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3543" y="3882211"/>
            <a:ext cx="6105181" cy="155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There are two types of chemical protection:</a:t>
            </a:r>
            <a:endParaRPr lang="en-US" sz="1200" kern="1000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preventive - to prevent or modify wood in the conditions of prolonged wetting its resistance to wood damages;</a:t>
            </a:r>
            <a:endParaRPr lang="en-US" sz="1600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corrective - to actively control damages that have already been introduced into the wood.</a:t>
            </a:r>
            <a:endParaRPr lang="en-US" sz="1600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3543" y="6516892"/>
            <a:ext cx="9144000" cy="15547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Basic requirements for wood preservatives – must:</a:t>
            </a:r>
            <a:endParaRPr lang="en-US" kern="1000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be toxic to fungi, insects and marine organisms;</a:t>
            </a:r>
            <a:endParaRPr lang="en-US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not have any undesirable properties during use;</a:t>
            </a:r>
            <a:endParaRPr lang="en-US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not be corrosive;</a:t>
            </a:r>
            <a:endParaRPr lang="en-US" dirty="0" smtClean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be cheap.</a:t>
            </a:r>
            <a:endParaRPr lang="en-US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6330" y="5499716"/>
            <a:ext cx="5934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kern="1000" spc="-30" dirty="0" smtClean="0">
                <a:solidFill>
                  <a:srgbClr val="68AFD2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untreated wood is placed in cylinder; B - a vacuum is applied; C - the wood is immersed in solution (still under vacuum); D - pressure is applied; E - preservative is pumped out, and a final vacuum; F - the wood is removed from the cylinder.</a:t>
            </a:r>
            <a:endParaRPr lang="en-US" sz="1400" dirty="0" smtClean="0">
              <a:solidFill>
                <a:srgbClr val="68AFD2"/>
              </a:solidFill>
            </a:endParaRPr>
          </a:p>
          <a:p>
            <a:pPr algn="r"/>
            <a:endParaRPr lang="en-US" sz="1400" dirty="0">
              <a:solidFill>
                <a:srgbClr val="68AFD2"/>
              </a:solidFill>
            </a:endParaRPr>
          </a:p>
        </p:txBody>
      </p:sp>
      <p:pic>
        <p:nvPicPr>
          <p:cNvPr id="18" name="Picture 17" descr="C:\Users\Uldis\Pictures\yuiuy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7"/>
          <a:stretch/>
        </p:blipFill>
        <p:spPr bwMode="auto">
          <a:xfrm>
            <a:off x="15536062" y="4555043"/>
            <a:ext cx="2632834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408503" y="6472407"/>
            <a:ext cx="3276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400" dirty="0" smtClean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Some products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pic>
        <p:nvPicPr>
          <p:cNvPr id="5124" name="Picture 9" descr="Accoya Wood Teck Ethik - Buy Accoya Product on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626" y="7143750"/>
            <a:ext cx="11049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3" descr="Accoya Acetylated Wood | High performance, long life modified 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786" y="7143750"/>
            <a:ext cx="13430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761510" y="6849596"/>
            <a:ext cx="2450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1" u="sng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Acetylated wood</a:t>
            </a:r>
            <a:r>
              <a:rPr lang="en-US" altLang="ja-JP" sz="1400" dirty="0" smtClean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kumimoji="0" lang="en-US" altLang="ja-JP" sz="1400" b="0" i="1" u="none" strike="noStrike" cap="none" normalizeH="0" baseline="0" dirty="0" err="1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Accoya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024416" y="1214051"/>
            <a:ext cx="2391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4961576" y="7959923"/>
            <a:ext cx="3009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1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Acetylated fiberboard </a:t>
            </a:r>
            <a:r>
              <a:rPr kumimoji="0" lang="en-US" altLang="ja-JP" sz="1400" b="0" i="1" u="none" strike="noStrike" cap="none" normalizeH="0" baseline="0" dirty="0" err="1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Triccoya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pic>
        <p:nvPicPr>
          <p:cNvPr id="5128" name="Picture 30722" descr="Tricoya | The leader in modified wood timber techn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486" y="8362950"/>
            <a:ext cx="12573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MEDITE® TRICOYA® EXTREME | Timbmet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6803" y="8310245"/>
            <a:ext cx="899795" cy="89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1076950" y="9372027"/>
            <a:ext cx="8188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kern="1000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https://www.accoya.com/uk/ </a:t>
            </a:r>
          </a:p>
          <a:p>
            <a:r>
              <a:rPr lang="en-US" sz="1000" kern="1000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https://tricoya.com/ </a:t>
            </a:r>
          </a:p>
          <a:p>
            <a:r>
              <a:rPr lang="en-US" sz="1000" kern="1000" dirty="0" smtClean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Wood </a:t>
            </a:r>
            <a:r>
              <a:rPr lang="en-US" sz="1000" kern="1000" dirty="0" err="1" smtClean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Hanbook</a:t>
            </a:r>
            <a:r>
              <a:rPr lang="en-US" sz="1000" kern="1000" dirty="0" smtClean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, 2010</a:t>
            </a:r>
          </a:p>
          <a:p>
            <a:pPr lvl="0"/>
            <a:r>
              <a:rPr lang="en-US" sz="1000" dirty="0" smtClean="0">
                <a:solidFill>
                  <a:schemeClr val="bg1"/>
                </a:solidFill>
                <a:latin typeface="Glacial Indifference" panose="020B0604020202020204" charset="0"/>
              </a:rPr>
              <a:t>EN 350:2016 Durability of wood and wood-based products – Testing and classification of the durability to biological agents of wood and wood-based materials</a:t>
            </a:r>
          </a:p>
          <a:p>
            <a:endParaRPr lang="en-US" sz="1000" kern="1000" dirty="0" smtClean="0">
              <a:solidFill>
                <a:schemeClr val="bg1"/>
              </a:solidFill>
              <a:latin typeface="Glacial Indifference" panose="020B0604020202020204" charset="0"/>
              <a:cs typeface="Angsana New" panose="02020603050405020304" pitchFamily="18" charset="-34"/>
            </a:endParaRPr>
          </a:p>
          <a:p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sz="1000" dirty="0">
              <a:latin typeface="Glacial Indifference" panose="020B060402020202020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58888"/>
            <a:chOff x="0" y="-95249"/>
            <a:chExt cx="9216551" cy="386386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15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smtClean="0">
                  <a:solidFill>
                    <a:schemeClr val="bg1"/>
                  </a:solidFill>
                  <a:latin typeface="League Spartan"/>
                </a:rPr>
                <a:t>IMPROVEMENTOF WOOD PROPERTIES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smtClean="0">
                  <a:solidFill>
                    <a:schemeClr val="bg1"/>
                  </a:solidFill>
                  <a:latin typeface="League Spartan"/>
                </a:rPr>
                <a:t>THERMAL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US" sz="1600" spc="80" dirty="0" smtClean="0">
                <a:latin typeface="Glacial Indifference"/>
              </a:rPr>
              <a:t>: </a:t>
            </a:r>
            <a:r>
              <a:rPr lang="en-US" sz="1600" dirty="0" smtClean="0"/>
              <a:t>Possibilities of improving the properties of the wood and wood protection, durability</a:t>
            </a:r>
            <a:endParaRPr lang="en-US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pic>
        <p:nvPicPr>
          <p:cNvPr id="10" name="Picture 9" descr="C:\Users\Uldis\Pictures\etuyuk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0"/>
            <a:ext cx="6438900" cy="293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0031"/>
              </p:ext>
            </p:extLst>
          </p:nvPr>
        </p:nvGraphicFramePr>
        <p:xfrm>
          <a:off x="12052299" y="2964180"/>
          <a:ext cx="6083301" cy="2560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Process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Temperature of modification, </a:t>
                      </a: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C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Time of process, h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WTM </a:t>
                      </a:r>
                      <a:r>
                        <a:rPr lang="en-GB" sz="1200" kern="1000" spc="-30" dirty="0" smtClean="0">
                          <a:effectLst/>
                          <a:latin typeface="Glacial Indifference" panose="020B0604020202020204" charset="0"/>
                        </a:rPr>
                        <a:t>environment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WTM happens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FWD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120–180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12–15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Heat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Closed system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Plato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150–190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70–120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Saturated steam and after then heated air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A four-step process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ThermoWood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185–215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30–70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Steam flow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In an open system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Le Bois Perdure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200–230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12–36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Heat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In an open system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Retification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160–240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8–24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N or other inert gas flow, 0</a:t>
                      </a:r>
                      <a:r>
                        <a:rPr lang="en-GB" sz="1200" kern="1000" spc="-30" baseline="-2500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 content ≤ 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In an open system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OHT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180–220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24–36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Vegetable oil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Closed system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TERMOVUOTO 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160–220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≤ 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Vacuum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In an open system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11" descr="C:\Users\Uldis\Pictures\īo;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829300"/>
            <a:ext cx="5654675" cy="272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23" y="1944639"/>
            <a:ext cx="2557431" cy="164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07440" y="9364436"/>
            <a:ext cx="42691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Glacial Indifference" panose="020B0604020202020204" charset="0"/>
              </a:rPr>
              <a:t>https://greenglobe.com/innovations/lunawood-thermowood/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Glacial Indifference" panose="020B0604020202020204" charset="0"/>
              </a:rPr>
              <a:t>https://wc-studio.com/journal/shou-sugi-ban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Glacial Indifference" panose="020B0604020202020204" charset="0"/>
              </a:rPr>
              <a:t>https://pioneermillworks.com/product/shou-sugi-ban-larch-shallow-char</a:t>
            </a:r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877" y="266700"/>
            <a:ext cx="1489323" cy="1489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44831" y="5716369"/>
            <a:ext cx="4407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456A2C"/>
                </a:solidFill>
                <a:latin typeface="Glacial Indifference" panose="020B0604020202020204" charset="0"/>
              </a:rPr>
              <a:t>Shou</a:t>
            </a:r>
            <a:r>
              <a:rPr lang="en-US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-</a:t>
            </a:r>
            <a:r>
              <a:rPr lang="en-US" b="1" dirty="0" err="1" smtClean="0">
                <a:solidFill>
                  <a:srgbClr val="456A2C"/>
                </a:solidFill>
                <a:latin typeface="Glacial Indifference" panose="020B0604020202020204" charset="0"/>
              </a:rPr>
              <a:t>sugi</a:t>
            </a:r>
            <a:r>
              <a:rPr lang="en-US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-ban method</a:t>
            </a:r>
          </a:p>
          <a:p>
            <a:pPr algn="ctr"/>
            <a:r>
              <a:rPr lang="en-US" altLang="ja-JP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(</a:t>
            </a:r>
            <a:r>
              <a:rPr lang="lv-LV" altLang="ja-JP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click</a:t>
            </a:r>
            <a:r>
              <a:rPr lang="en-US" altLang="ja-JP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altLang="ja-JP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on the picture)</a:t>
            </a:r>
            <a:endParaRPr lang="en-US" altLang="ja-JP" b="1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4229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83436" y="53907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452" y="6298500"/>
            <a:ext cx="302400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14166" t="12963" r="1250" b="11481"/>
          <a:stretch/>
        </p:blipFill>
        <p:spPr>
          <a:xfrm>
            <a:off x="15111600" y="7734300"/>
            <a:ext cx="3024000" cy="15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3958888"/>
            <a:chOff x="0" y="-95249"/>
            <a:chExt cx="9216551" cy="386386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15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smtClean="0">
                  <a:solidFill>
                    <a:schemeClr val="bg1"/>
                  </a:solidFill>
                  <a:latin typeface="League Spartan"/>
                </a:rPr>
                <a:t>IMPROVEMENTOF WOOD PROPERTIES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smtClean="0">
                  <a:solidFill>
                    <a:schemeClr val="bg1"/>
                  </a:solidFill>
                  <a:latin typeface="League Spartan"/>
                </a:rPr>
                <a:t>OPERATIONAL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US" sz="1600" spc="80" dirty="0" smtClean="0">
                <a:latin typeface="Glacial Indifference"/>
              </a:rPr>
              <a:t>: </a:t>
            </a:r>
            <a:r>
              <a:rPr lang="en-US" sz="1600" dirty="0" smtClean="0"/>
              <a:t>Possibilities of improving the properties of the wood and wood protection, durability</a:t>
            </a:r>
            <a:endParaRPr lang="en-US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14123" y="5143994"/>
            <a:ext cx="7349877" cy="18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Constructive measures to be taken during the design of the building are:</a:t>
            </a:r>
            <a:endParaRPr lang="en-US" sz="1200" kern="1000" dirty="0" smtClean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wide roof overhangs to protect wooden walls from direct rain;</a:t>
            </a:r>
            <a:endParaRPr lang="en-US" sz="1600" dirty="0" smtClean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properly designed cladding that facilitates water drainage and under which ventilation is provided;</a:t>
            </a:r>
            <a:endParaRPr lang="en-US" sz="1600" dirty="0" smtClean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high foundations (at least 50 cm above ground level) to prevent wood from getting wet with bounced water drops.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8516" y="115679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smtClean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Protection by surface covering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8516" y="4861178"/>
            <a:ext cx="340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smtClean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Protection by structure covering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3916" y="384637"/>
            <a:ext cx="7338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i="1" u="sng" kern="1000" spc="-30" dirty="0" err="1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Lazurs</a:t>
            </a:r>
            <a:r>
              <a:rPr lang="en-US" b="1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are transparent coatings with open pores. If they contain light resistant pigments fine, solid particles finely dispersed in a binder and solvent, then simultaneously on the surface protects against both moisture and ultraviolet radiation and at the same time allows wood to evaporate excess moisture. </a:t>
            </a:r>
            <a:r>
              <a:rPr lang="en-US" kern="1000" spc="-30" dirty="0" err="1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Lazurs</a:t>
            </a:r>
            <a: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are based on organic solvents or water. </a:t>
            </a:r>
            <a:b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i="1" u="sng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Varnishes</a:t>
            </a:r>
            <a: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are solutions of film-forming organic substances to improve the surface properties of materials (improvement of appearance, protection against humidity and weathering). </a:t>
            </a:r>
          </a:p>
          <a:p>
            <a:pPr algn="just">
              <a:spcAft>
                <a:spcPts val="0"/>
              </a:spcAft>
            </a:pPr>
            <a:r>
              <a:rPr lang="en-US" b="1" i="1" u="sng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Oils and waxes</a:t>
            </a:r>
            <a:r>
              <a:rPr lang="en-US" i="1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smtClean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first protect the wood surface from physical exposure, such as stains, dirt, dust and scratches.</a:t>
            </a:r>
            <a:endParaRPr lang="en-US" dirty="0">
              <a:latin typeface="Glacial Indifference" panose="020B0604020202020204" charset="0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842406"/>
            <a:ext cx="1724629" cy="564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88516" y="3328558"/>
            <a:ext cx="371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smtClean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Some producers </a:t>
            </a:r>
            <a:r>
              <a:rPr lang="en-US" b="1" kern="1000" spc="-30" dirty="0" smtClean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(</a:t>
            </a:r>
            <a:r>
              <a:rPr lang="lv-LV" b="1" kern="1000" spc="-30" dirty="0" smtClean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click</a:t>
            </a:r>
            <a:r>
              <a:rPr lang="en-US" b="1" kern="1000" spc="-30" dirty="0" smtClean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</a:t>
            </a:r>
            <a:r>
              <a:rPr lang="en-US" b="1" kern="1000" spc="-30" dirty="0" smtClean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on the logo)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0416" t="12963" r="69167" b="79630"/>
          <a:stretch/>
        </p:blipFill>
        <p:spPr>
          <a:xfrm>
            <a:off x="11735180" y="3757079"/>
            <a:ext cx="1601531" cy="640612"/>
          </a:xfrm>
          <a:prstGeom prst="rect">
            <a:avLst/>
          </a:prstGeom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7084" t="12222" r="16667" b="3761"/>
          <a:stretch/>
        </p:blipFill>
        <p:spPr>
          <a:xfrm>
            <a:off x="13746062" y="3528873"/>
            <a:ext cx="1295400" cy="924065"/>
          </a:xfrm>
          <a:prstGeom prst="rect">
            <a:avLst/>
          </a:prstGeom>
        </p:spPr>
      </p:pic>
      <p:pic>
        <p:nvPicPr>
          <p:cNvPr id="18" name="Picture 1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13" y="3661878"/>
            <a:ext cx="2103538" cy="706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29" y="7127545"/>
            <a:ext cx="3100416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381" y="7138810"/>
            <a:ext cx="384861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1200"/>
          <a:stretch/>
        </p:blipFill>
        <p:spPr>
          <a:xfrm>
            <a:off x="16383000" y="7145545"/>
            <a:ext cx="184484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123514" y="9366448"/>
            <a:ext cx="43717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Glacial Indifference" panose="020B0604020202020204" charset="0"/>
              </a:rPr>
              <a:t>http://www.wooddesignandbuilding.com/moisture-wood-frame-buildings/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Glacial Indifference" panose="020B0604020202020204" charset="0"/>
              </a:rPr>
              <a:t>https://www.loghome.com/articles/log-home-foundations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Glacial Indifference" panose="020B0604020202020204" charset="0"/>
              </a:rPr>
              <a:t>https://wfmmedia.com/cladding-choices/</a:t>
            </a:r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133552"/>
            <a:chOff x="0" y="0"/>
            <a:chExt cx="11180564" cy="55114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5114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635193" cy="291361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6200" spc="310" dirty="0" smtClean="0">
                  <a:solidFill>
                    <a:srgbClr val="FEFFF8"/>
                  </a:solidFill>
                  <a:latin typeface="League Spartan"/>
                </a:rPr>
                <a:t>Limitations:</a:t>
              </a:r>
            </a:p>
            <a:p>
              <a:pPr algn="l"/>
              <a:r>
                <a:rPr lang="en-US" sz="4000" spc="310" dirty="0" smtClean="0">
                  <a:solidFill>
                    <a:srgbClr val="FEFFF8"/>
                  </a:solidFill>
                  <a:latin typeface="League Spartan"/>
                </a:rPr>
                <a:t>Wood degradation microorganisms - fungi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9601200" y="9866600"/>
            <a:ext cx="8534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 smtClean="0">
                <a:solidFill>
                  <a:srgbClr val="52584D"/>
                </a:solidFill>
                <a:latin typeface="Glacial Indifference"/>
              </a:rPr>
              <a:t>LESSON 2</a:t>
            </a:r>
            <a:r>
              <a:rPr lang="en-US" sz="1600" spc="80" dirty="0" smtClean="0">
                <a:latin typeface="Glacial Indifference"/>
              </a:rPr>
              <a:t>: </a:t>
            </a:r>
            <a:r>
              <a:rPr lang="en-US" sz="1600" dirty="0" smtClean="0"/>
              <a:t>Possibilities of improving the properties of the wood and wood protection, durability</a:t>
            </a:r>
            <a:endParaRPr lang="en-US" sz="1600" spc="135" dirty="0" smtClean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latin typeface="Glacial Indifference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23201"/>
              </p:ext>
            </p:extLst>
          </p:nvPr>
        </p:nvGraphicFramePr>
        <p:xfrm>
          <a:off x="10171020" y="7518736"/>
          <a:ext cx="6705600" cy="1491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8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Strength property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Probable Remaining strength (% of original strength)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Static bending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30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Impact bending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20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Modulus of Elasticity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30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Compression parallel to grain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55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Tension parallel to grain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40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Compression perpendicular to grain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40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Shear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80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988768" y="6962829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Probable Strength of Wood in Early Stage of Decay (5 to 10%)</a:t>
            </a:r>
            <a:endParaRPr kumimoji="0" lang="en-US" altLang="lv-LV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pic>
        <p:nvPicPr>
          <p:cNvPr id="1026" name="Picture 27" descr="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790" y="655500"/>
            <a:ext cx="2152874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004956" y="1992967"/>
            <a:ext cx="1016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Brown rot </a:t>
            </a:r>
            <a:endParaRPr kumimoji="0" lang="en-US" altLang="lv-LV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9" name="Picture 37" descr="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941" y="731700"/>
            <a:ext cx="261975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3044596" y="2095500"/>
            <a:ext cx="974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White rot </a:t>
            </a:r>
            <a:endParaRPr kumimoji="0" lang="en-US" altLang="lv-LV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05790" y="206663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Wood fungi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2" name="Picture 42" descr="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123" y="655500"/>
            <a:ext cx="2823888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6199500" y="2087229"/>
            <a:ext cx="861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Soft rot </a:t>
            </a:r>
            <a:endParaRPr kumimoji="0" lang="en-US" altLang="lv-LV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37541" y="2434813"/>
            <a:ext cx="222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Wood coloring fungi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5" name="Picture 43" descr="s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51" y="2914942"/>
            <a:ext cx="195891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1090073" y="4351926"/>
            <a:ext cx="1683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Primary blue stain 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1024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8" name="Picture 44" descr="d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2914942"/>
            <a:ext cx="179702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6"/>
          <p:cNvSpPr>
            <a:spLocks noChangeArrowheads="1"/>
          </p:cNvSpPr>
          <p:nvPr/>
        </p:nvSpPr>
        <p:spPr bwMode="auto">
          <a:xfrm>
            <a:off x="14249400" y="4393227"/>
            <a:ext cx="1951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Secondary blue stain 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9748980" y="4780857"/>
            <a:ext cx="68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smtClean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Mold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028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1" name="Picture 46" descr="p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385" y="4965523"/>
            <a:ext cx="190736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12344400" y="6438714"/>
            <a:ext cx="2571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Mold on a wet wood surface 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1870</Words>
  <Application>Microsoft Office PowerPoint</Application>
  <PresentationFormat>Custom</PresentationFormat>
  <Paragraphs>637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League Spartan</vt:lpstr>
      <vt:lpstr>Symbol</vt:lpstr>
      <vt:lpstr>MS Mincho</vt:lpstr>
      <vt:lpstr>Calibri</vt:lpstr>
      <vt:lpstr>MS PGothic</vt:lpstr>
      <vt:lpstr>Verdana</vt:lpstr>
      <vt:lpstr>Glacial Indifference Bold</vt:lpstr>
      <vt:lpstr>Angsana New</vt:lpstr>
      <vt:lpstr>Glacial Indifference</vt:lpstr>
      <vt:lpstr>MS Gothic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70</cp:revision>
  <dcterms:created xsi:type="dcterms:W3CDTF">2006-08-16T00:00:00Z</dcterms:created>
  <dcterms:modified xsi:type="dcterms:W3CDTF">2021-01-11T20:26:29Z</dcterms:modified>
  <dc:identifier>DAD7Xzioke4</dc:identifier>
</cp:coreProperties>
</file>