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66" r:id="rId4"/>
    <p:sldId id="260" r:id="rId5"/>
  </p:sldIdLst>
  <p:sldSz cx="18288000" cy="10287000"/>
  <p:notesSz cx="6858000" cy="9144000"/>
  <p:embeddedFontLst>
    <p:embeddedFont>
      <p:font typeface="Arial Black" panose="020B0A04020102020204" pitchFamily="34" charset="0"/>
      <p:bold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Glacial Indifference" panose="020B0604020202020204" charset="0"/>
      <p:regular r:id="rId12"/>
    </p:embeddedFont>
    <p:embeddedFont>
      <p:font typeface="League Spartan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onysios Solomos" initials="DS" lastIdx="1" clrIdx="0">
    <p:extLst>
      <p:ext uri="{19B8F6BF-5375-455C-9EA6-DF929625EA0E}">
        <p15:presenceInfo xmlns:p15="http://schemas.microsoft.com/office/powerpoint/2012/main" userId="S::solomos@exelia.gr::5337c452-030b-4de5-a4f5-5c443c39fdd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6A2C"/>
    <a:srgbClr val="52584D"/>
    <a:srgbClr val="1E4D65"/>
    <a:srgbClr val="68AF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43A3ED-6765-462F-ABE4-0B3BED83981E}" v="2" dt="2020-12-15T16:08:16.5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5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4BC02-181C-4246-9F45-727B00AE36C0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49B05-4D01-431C-B399-F8068D598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74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EAB2-0C41-4B4D-A519-DDE51BE49A44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DE1CA-8CB9-4D53-A394-8F89E5933EF0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368B-37A0-4045-A003-F995AE9B4DF8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F653-8D4B-4074-BA55-316FAC1CF7EB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123A-A015-4989-AE0A-0A288775B34B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F4D5-2841-4DA0-9536-A60958379296}" type="datetime1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FE9E-174F-4711-9F9B-F09FCD92DFEC}" type="datetime1">
              <a:rPr lang="en-US" smtClean="0"/>
              <a:t>4/19/2022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85A74-64FA-4DB3-A00C-023BEC69FE18}" type="datetime1">
              <a:rPr lang="en-US" smtClean="0"/>
              <a:t>4/19/2022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E067-CAD5-4721-9769-9D3EE85F3135}" type="datetime1">
              <a:rPr lang="en-US" smtClean="0"/>
              <a:t>4/19/2022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012D5-32BE-4D9C-BC05-37EDD6FE6A24}" type="datetime1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79CE-B6F2-42D1-8137-F31C8458EB57}" type="datetime1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CDA32-2106-4F9B-A860-0480101ED23F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ulko, tie, rekka, perävaunu&#10;&#10;Kuvaus luotu automaattisesti">
            <a:extLst>
              <a:ext uri="{FF2B5EF4-FFF2-40B4-BE49-F238E27FC236}">
                <a16:creationId xmlns:a16="http://schemas.microsoft.com/office/drawing/2014/main" id="{7BF05D58-9592-4125-9B1D-BDC9DF53A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-182128"/>
            <a:ext cx="19800000" cy="14850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2806797"/>
            <a:ext cx="14956263" cy="4673405"/>
            <a:chOff x="0" y="0"/>
            <a:chExt cx="19941685" cy="6231207"/>
          </a:xfrm>
          <a:solidFill>
            <a:srgbClr val="456A2C"/>
          </a:solidFill>
        </p:grpSpPr>
        <p:sp>
          <p:nvSpPr>
            <p:cNvPr id="4" name="AutoShape 4"/>
            <p:cNvSpPr/>
            <p:nvPr/>
          </p:nvSpPr>
          <p:spPr>
            <a:xfrm>
              <a:off x="0" y="0"/>
              <a:ext cx="19941685" cy="6231207"/>
            </a:xfrm>
            <a:prstGeom prst="rect">
              <a:avLst/>
            </a:prstGeom>
            <a:grpFill/>
          </p:spPr>
        </p:sp>
        <p:sp>
          <p:nvSpPr>
            <p:cNvPr id="5" name="TextBox 5"/>
            <p:cNvSpPr txBox="1"/>
            <p:nvPr/>
          </p:nvSpPr>
          <p:spPr>
            <a:xfrm>
              <a:off x="1913347" y="2404404"/>
              <a:ext cx="17714932" cy="3369983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0580"/>
                </a:lnSpc>
              </a:pPr>
              <a:r>
                <a:rPr lang="en-US" sz="4400" spc="92" dirty="0">
                  <a:solidFill>
                    <a:srgbClr val="FEFFF8"/>
                  </a:solidFill>
                  <a:latin typeface="Arial Black" panose="020B0A04020102020204" pitchFamily="34" charset="0"/>
                </a:rPr>
                <a:t>LUENTO 3: OHJEITA RAKENTEIDEN KULJETUKSEEN JA VÄLIVARASTOINTIIN</a:t>
              </a:r>
            </a:p>
          </p:txBody>
        </p:sp>
        <p:sp>
          <p:nvSpPr>
            <p:cNvPr id="7" name="AutoShape 7"/>
            <p:cNvSpPr/>
            <p:nvPr/>
          </p:nvSpPr>
          <p:spPr>
            <a:xfrm>
              <a:off x="1913347" y="694377"/>
              <a:ext cx="11633201" cy="1167753"/>
            </a:xfrm>
            <a:prstGeom prst="rect">
              <a:avLst/>
            </a:prstGeom>
            <a:grpFill/>
          </p:spPr>
        </p:sp>
        <p:sp>
          <p:nvSpPr>
            <p:cNvPr id="8" name="TextBox 8"/>
            <p:cNvSpPr txBox="1"/>
            <p:nvPr/>
          </p:nvSpPr>
          <p:spPr>
            <a:xfrm>
              <a:off x="2333699" y="1021080"/>
              <a:ext cx="17294580" cy="1005745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000"/>
                </a:lnSpc>
              </a:pPr>
              <a:r>
                <a:rPr lang="en-US" sz="2400" spc="150" dirty="0">
                  <a:solidFill>
                    <a:srgbClr val="FEFFF8"/>
                  </a:solidFill>
                  <a:latin typeface="Arial Black" panose="020B0A04020102020204" pitchFamily="34" charset="0"/>
                </a:rPr>
                <a:t>OPINTOYKSIKKÖ 3: </a:t>
              </a:r>
              <a:r>
                <a:rPr lang="fi-FI" sz="2400" spc="150" dirty="0">
                  <a:solidFill>
                    <a:srgbClr val="FEFFF8"/>
                  </a:solidFill>
                  <a:latin typeface="Arial Black" panose="020B0A04020102020204" pitchFamily="34" charset="0"/>
                </a:rPr>
                <a:t>PUURAKENNELMIEN PYSTYTYKSEN JOHTAMINEN RAKENNUSPAIKALLA</a:t>
              </a:r>
              <a:endParaRPr lang="en-US" sz="2400" spc="150" dirty="0">
                <a:solidFill>
                  <a:srgbClr val="FEFFF8"/>
                </a:solidFill>
                <a:latin typeface="Arial Black" panose="020B0A04020102020204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7978125"/>
            <a:ext cx="1447800" cy="18540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 descr="Kuva, joka sisältää kohteen ulko, rekka, kuljetus, tie&#10;&#10;Kuvaus luotu automaattisesti">
            <a:extLst>
              <a:ext uri="{FF2B5EF4-FFF2-40B4-BE49-F238E27FC236}">
                <a16:creationId xmlns:a16="http://schemas.microsoft.com/office/drawing/2014/main" id="{1B454BC7-787F-4909-AA10-73CFCDD248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9"/>
          <a:stretch/>
        </p:blipFill>
        <p:spPr>
          <a:xfrm>
            <a:off x="6211549" y="577974"/>
            <a:ext cx="12076451" cy="829932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-313967"/>
            <a:ext cx="8385423" cy="8119650"/>
            <a:chOff x="0" y="0"/>
            <a:chExt cx="11180564" cy="10826200"/>
          </a:xfrm>
          <a:solidFill>
            <a:schemeClr val="bg1">
              <a:lumMod val="95000"/>
            </a:schemeClr>
          </a:solidFill>
        </p:grpSpPr>
        <p:sp>
          <p:nvSpPr>
            <p:cNvPr id="4" name="AutoShape 4"/>
            <p:cNvSpPr/>
            <p:nvPr/>
          </p:nvSpPr>
          <p:spPr>
            <a:xfrm>
              <a:off x="0" y="0"/>
              <a:ext cx="11180564" cy="10826200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982007" y="1694973"/>
              <a:ext cx="9216551" cy="2831544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US" sz="6200" spc="310" dirty="0">
                  <a:solidFill>
                    <a:srgbClr val="456A2C"/>
                  </a:solidFill>
                  <a:latin typeface="Arial Black" panose="020B0A04020102020204" pitchFamily="34" charset="0"/>
                </a:rPr>
                <a:t>ESITYKSEN SISÄLTÖ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982007" y="6492488"/>
              <a:ext cx="9214823" cy="1119965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342900" indent="-342900" algn="l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Suojaus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ja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välivarastointi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342900" indent="-342900" algn="l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Edut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982007" y="4952983"/>
              <a:ext cx="9215776" cy="782265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r>
                <a:rPr lang="en-US" sz="3700" spc="185" dirty="0" err="1">
                  <a:solidFill>
                    <a:srgbClr val="456A2C"/>
                  </a:solidFill>
                  <a:latin typeface="Arial Black" panose="020B0A04020102020204" pitchFamily="34" charset="0"/>
                </a:rPr>
                <a:t>Käsiteltävät</a:t>
              </a:r>
              <a:r>
                <a:rPr lang="en-US" sz="3700" spc="185" dirty="0">
                  <a:solidFill>
                    <a:srgbClr val="456A2C"/>
                  </a:solidFill>
                  <a:latin typeface="Arial Black" panose="020B0A04020102020204" pitchFamily="34" charset="0"/>
                </a:rPr>
                <a:t> </a:t>
              </a:r>
              <a:r>
                <a:rPr lang="en-US" sz="3700" spc="185" dirty="0" err="1">
                  <a:solidFill>
                    <a:srgbClr val="456A2C"/>
                  </a:solidFill>
                  <a:latin typeface="Arial Black" panose="020B0A04020102020204" pitchFamily="34" charset="0"/>
                </a:rPr>
                <a:t>aiheet</a:t>
              </a:r>
              <a:endParaRPr lang="en-US" sz="3700" spc="185" dirty="0">
                <a:solidFill>
                  <a:srgbClr val="456A2C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10" name="AutoShape 10"/>
          <p:cNvSpPr/>
          <p:nvPr/>
        </p:nvSpPr>
        <p:spPr>
          <a:xfrm>
            <a:off x="2057400" y="946213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253C7A8A-4238-4388-B3E7-7BE2F4FB7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76200" y="978360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2400" spc="120">
                <a:solidFill>
                  <a:srgbClr val="456A2C"/>
                </a:solidFill>
                <a:latin typeface="Glacial Indifference"/>
              </a:rPr>
              <a:pPr algn="l"/>
              <a:t>2</a:t>
            </a:fld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2937088D-86F1-4A73-9793-AFE3C2077EF4}"/>
              </a:ext>
            </a:extLst>
          </p:cNvPr>
          <p:cNvSpPr txBox="1"/>
          <p:nvPr/>
        </p:nvSpPr>
        <p:spPr>
          <a:xfrm>
            <a:off x="9651560" y="9596088"/>
            <a:ext cx="7607740" cy="545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fi-FI" sz="1600" spc="80" dirty="0">
                <a:solidFill>
                  <a:srgbClr val="456A2C"/>
                </a:solidFill>
                <a:latin typeface="Glacial Indifference"/>
              </a:rPr>
              <a:t>RAKENTEIDEN KULJETUS JA VÄLIVARASTOINTI</a:t>
            </a:r>
          </a:p>
          <a:p>
            <a:pPr algn="r">
              <a:lnSpc>
                <a:spcPts val="2240"/>
              </a:lnSpc>
            </a:pPr>
            <a:endParaRPr lang="en-US" sz="1600" spc="80" dirty="0">
              <a:solidFill>
                <a:srgbClr val="456A2C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145028" y="419100"/>
            <a:ext cx="7114272" cy="7380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Puumateriaalin suojaaminen varastoinnin, kuljetuksen ja välivarastoinnin osalta on tärkeää, koska puuaines pyrkii tasapainokosteuteen ympäröivän olosuhteen kanssa. 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Huonosti sidottu tai vuotava sadesuoja kostuttaa pintapuun, josta se imeytyy syvemmälle puumateriaaliin. 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Vino alusta aiheuttaa vääntyneen kappaleen, jota on enää vaikea saada oikenemaan. 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On myös muistettava, että puumateriaali on erittäin imukykyistä, joten likainen tai ruosteinen vesi värjää puumateriaalin pintaa syvemmältä.  </a:t>
            </a:r>
          </a:p>
        </p:txBody>
      </p:sp>
      <p:sp>
        <p:nvSpPr>
          <p:cNvPr id="3" name="AutoShape 3"/>
          <p:cNvSpPr/>
          <p:nvPr/>
        </p:nvSpPr>
        <p:spPr>
          <a:xfrm>
            <a:off x="1028700" y="-33592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AutoShape 6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grpSp>
        <p:nvGrpSpPr>
          <p:cNvPr id="7" name="Group 7"/>
          <p:cNvGrpSpPr/>
          <p:nvPr/>
        </p:nvGrpSpPr>
        <p:grpSpPr>
          <a:xfrm>
            <a:off x="1765205" y="957263"/>
            <a:ext cx="6912414" cy="3062868"/>
            <a:chOff x="0" y="-95249"/>
            <a:chExt cx="9216551" cy="4083825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49"/>
              <a:ext cx="9216551" cy="28315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US" sz="6200" spc="310" dirty="0" err="1">
                  <a:solidFill>
                    <a:schemeClr val="bg1"/>
                  </a:solidFill>
                  <a:latin typeface="Arial Black" panose="020B0A04020102020204" pitchFamily="34" charset="0"/>
                </a:rPr>
                <a:t>Suojaus</a:t>
              </a:r>
              <a:r>
                <a:rPr lang="en-US" sz="6200" spc="31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 ja </a:t>
              </a:r>
              <a:r>
                <a:rPr lang="en-US" sz="6200" spc="310" dirty="0" err="1">
                  <a:solidFill>
                    <a:schemeClr val="bg1"/>
                  </a:solidFill>
                  <a:latin typeface="Arial Black" panose="020B0A04020102020204" pitchFamily="34" charset="0"/>
                </a:rPr>
                <a:t>välivarastointi</a:t>
              </a:r>
              <a:endParaRPr lang="en-US" sz="6200" spc="31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7839"/>
              <a:ext cx="9215776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endParaRPr lang="en-US" sz="37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3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709FED48-1034-4F6E-94FB-8960AB946A1C}"/>
              </a:ext>
            </a:extLst>
          </p:cNvPr>
          <p:cNvSpPr txBox="1"/>
          <p:nvPr/>
        </p:nvSpPr>
        <p:spPr>
          <a:xfrm>
            <a:off x="9651560" y="9596088"/>
            <a:ext cx="7607740" cy="827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fi-FI" sz="1600" spc="80" dirty="0">
                <a:solidFill>
                  <a:srgbClr val="456A2C"/>
                </a:solidFill>
                <a:latin typeface="Glacial Indifference"/>
              </a:rPr>
              <a:t>RAKENTEIDEN KULJETUS JA VÄLIVARASTOINTI</a:t>
            </a:r>
          </a:p>
          <a:p>
            <a:pPr algn="r">
              <a:lnSpc>
                <a:spcPts val="2240"/>
              </a:lnSpc>
            </a:pPr>
            <a:endParaRPr lang="en-US" sz="1600" spc="80" dirty="0">
              <a:solidFill>
                <a:srgbClr val="456A2C"/>
              </a:solidFill>
              <a:latin typeface="Glacial Indifference"/>
            </a:endParaRPr>
          </a:p>
          <a:p>
            <a:pPr algn="r">
              <a:lnSpc>
                <a:spcPts val="2240"/>
              </a:lnSpc>
            </a:pPr>
            <a:endParaRPr lang="en-US" sz="1600" spc="80" dirty="0">
              <a:solidFill>
                <a:srgbClr val="456A2C"/>
              </a:solidFill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939877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62977"/>
            <a:ext cx="7085504" cy="813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82"/>
              </a:lnSpc>
            </a:pPr>
            <a:r>
              <a:rPr lang="en-US" sz="5000" spc="100" dirty="0" err="1">
                <a:solidFill>
                  <a:srgbClr val="456A2C"/>
                </a:solidFill>
                <a:latin typeface="Arial Black" panose="020B0A04020102020204" pitchFamily="34" charset="0"/>
              </a:rPr>
              <a:t>Edut</a:t>
            </a:r>
            <a:endParaRPr lang="en-US" sz="5000" spc="100" dirty="0">
              <a:solidFill>
                <a:srgbClr val="456A2C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1028700" y="6076013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4" name="Group 4"/>
          <p:cNvGrpSpPr/>
          <p:nvPr/>
        </p:nvGrpSpPr>
        <p:grpSpPr>
          <a:xfrm>
            <a:off x="1557306" y="6672746"/>
            <a:ext cx="6760417" cy="2011321"/>
            <a:chOff x="0" y="-19050"/>
            <a:chExt cx="9013889" cy="2681760"/>
          </a:xfrm>
        </p:grpSpPr>
        <p:sp>
          <p:nvSpPr>
            <p:cNvPr id="5" name="TextBox 5"/>
            <p:cNvSpPr txBox="1"/>
            <p:nvPr/>
          </p:nvSpPr>
          <p:spPr>
            <a:xfrm>
              <a:off x="1105" y="-19050"/>
              <a:ext cx="9012784" cy="681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US" sz="3300" b="1" spc="165" dirty="0">
                  <a:solidFill>
                    <a:srgbClr val="456A2C"/>
                  </a:solidFill>
                  <a:latin typeface="Glacial Indifference"/>
                </a:rPr>
                <a:t>YMPÄRISTÖ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961391"/>
              <a:ext cx="9013889" cy="1701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Oikein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varastoidut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esivalmisteet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ja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oikein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valmistetu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ja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toteutettu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kuljetus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vähentävät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materiaalihävikkiä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.</a:t>
              </a:r>
            </a:p>
          </p:txBody>
        </p:sp>
      </p:grpSp>
      <p:sp>
        <p:nvSpPr>
          <p:cNvPr id="7" name="AutoShape 7"/>
          <p:cNvSpPr/>
          <p:nvPr/>
        </p:nvSpPr>
        <p:spPr>
          <a:xfrm>
            <a:off x="990600" y="2400300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8" name="Group 8"/>
          <p:cNvGrpSpPr/>
          <p:nvPr/>
        </p:nvGrpSpPr>
        <p:grpSpPr>
          <a:xfrm>
            <a:off x="1557306" y="3090408"/>
            <a:ext cx="6760417" cy="2011321"/>
            <a:chOff x="0" y="-19050"/>
            <a:chExt cx="9013889" cy="2681760"/>
          </a:xfrm>
        </p:grpSpPr>
        <p:sp>
          <p:nvSpPr>
            <p:cNvPr id="9" name="TextBox 9"/>
            <p:cNvSpPr txBox="1"/>
            <p:nvPr/>
          </p:nvSpPr>
          <p:spPr>
            <a:xfrm>
              <a:off x="1105" y="-19050"/>
              <a:ext cx="9012784" cy="681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US" sz="3300" b="1" spc="165" dirty="0">
                  <a:solidFill>
                    <a:srgbClr val="456A2C"/>
                  </a:solidFill>
                  <a:latin typeface="Glacial Indifference"/>
                </a:rPr>
                <a:t>TUOTTAVUUS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961391"/>
              <a:ext cx="9013889" cy="1701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Oikein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tehty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kuljetusaikataulu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ja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rakentamisen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aikatauluun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siduttu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toimitusaikataulu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lisää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tuottavuutta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ja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vähentää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odotusaikoja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.</a:t>
              </a:r>
            </a:p>
          </p:txBody>
        </p:sp>
      </p:grpSp>
      <p:sp>
        <p:nvSpPr>
          <p:cNvPr id="11" name="AutoShape 11"/>
          <p:cNvSpPr/>
          <p:nvPr/>
        </p:nvSpPr>
        <p:spPr>
          <a:xfrm>
            <a:off x="9403572" y="2400300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2" name="Group 12"/>
          <p:cNvGrpSpPr/>
          <p:nvPr/>
        </p:nvGrpSpPr>
        <p:grpSpPr>
          <a:xfrm>
            <a:off x="9970277" y="3090408"/>
            <a:ext cx="6760417" cy="2011321"/>
            <a:chOff x="0" y="-19050"/>
            <a:chExt cx="9013889" cy="2681760"/>
          </a:xfrm>
        </p:grpSpPr>
        <p:sp>
          <p:nvSpPr>
            <p:cNvPr id="13" name="TextBox 13"/>
            <p:cNvSpPr txBox="1"/>
            <p:nvPr/>
          </p:nvSpPr>
          <p:spPr>
            <a:xfrm>
              <a:off x="1105" y="-19050"/>
              <a:ext cx="9012784" cy="681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US" sz="3300" b="1" spc="165" dirty="0">
                  <a:solidFill>
                    <a:srgbClr val="456A2C"/>
                  </a:solidFill>
                  <a:latin typeface="Glacial Indifference"/>
                </a:rPr>
                <a:t>TEHOKKUUS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961391"/>
              <a:ext cx="9013889" cy="1701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Esivalmisteiden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varastoinnissa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ja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kuljetuksessa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oikeat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rutiinit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luovat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tehokkuutta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ja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varmistavat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laadun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ylläpitämisen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.</a:t>
              </a:r>
            </a:p>
          </p:txBody>
        </p:sp>
      </p:grpSp>
      <p:sp>
        <p:nvSpPr>
          <p:cNvPr id="15" name="AutoShape 15"/>
          <p:cNvSpPr/>
          <p:nvPr/>
        </p:nvSpPr>
        <p:spPr>
          <a:xfrm>
            <a:off x="9441672" y="6076013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16" name="Group 16"/>
          <p:cNvGrpSpPr/>
          <p:nvPr/>
        </p:nvGrpSpPr>
        <p:grpSpPr>
          <a:xfrm>
            <a:off x="9970277" y="6672746"/>
            <a:ext cx="6760417" cy="2011321"/>
            <a:chOff x="0" y="-19050"/>
            <a:chExt cx="9013889" cy="2681760"/>
          </a:xfrm>
        </p:grpSpPr>
        <p:sp>
          <p:nvSpPr>
            <p:cNvPr id="17" name="TextBox 17"/>
            <p:cNvSpPr txBox="1"/>
            <p:nvPr/>
          </p:nvSpPr>
          <p:spPr>
            <a:xfrm>
              <a:off x="1105" y="-19050"/>
              <a:ext cx="9012784" cy="681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US" sz="3300" b="1" spc="165" dirty="0">
                  <a:solidFill>
                    <a:srgbClr val="456A2C"/>
                  </a:solidFill>
                  <a:latin typeface="Glacial Indifference"/>
                </a:rPr>
                <a:t>KUSTANNUKSET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961391"/>
              <a:ext cx="9013889" cy="1701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Ennalta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suunnitellut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ja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oikein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mitoiteut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suojaustoimenpiteet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eri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materiaaleille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alentavat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rakennuskustannuksia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.</a:t>
              </a:r>
            </a:p>
          </p:txBody>
        </p:sp>
      </p:grpSp>
      <p:sp>
        <p:nvSpPr>
          <p:cNvPr id="21" name="AutoShape 21"/>
          <p:cNvSpPr/>
          <p:nvPr/>
        </p:nvSpPr>
        <p:spPr>
          <a:xfrm>
            <a:off x="1028700" y="95573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sp>
        <p:nvSpPr>
          <p:cNvPr id="25" name="Θέση αριθμού διαφάνειας 12">
            <a:extLst>
              <a:ext uri="{FF2B5EF4-FFF2-40B4-BE49-F238E27FC236}">
                <a16:creationId xmlns:a16="http://schemas.microsoft.com/office/drawing/2014/main" id="{646CCC54-4B16-4120-A3BA-A2E3EABB3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40" y="977598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2400" spc="120">
                <a:solidFill>
                  <a:srgbClr val="1E4D65"/>
                </a:solidFill>
                <a:latin typeface="Glacial Indifference"/>
              </a:rPr>
              <a:pPr algn="l"/>
              <a:t>4</a:t>
            </a:fld>
            <a:endParaRPr lang="en-US" sz="2400" spc="120" dirty="0">
              <a:solidFill>
                <a:srgbClr val="1E4D65"/>
              </a:solidFill>
              <a:latin typeface="Glacial Indifference"/>
            </a:endParaRPr>
          </a:p>
        </p:txBody>
      </p:sp>
      <p:sp>
        <p:nvSpPr>
          <p:cNvPr id="23" name="TextBox 5">
            <a:extLst>
              <a:ext uri="{FF2B5EF4-FFF2-40B4-BE49-F238E27FC236}">
                <a16:creationId xmlns:a16="http://schemas.microsoft.com/office/drawing/2014/main" id="{E7C0CA72-04D2-4770-A08F-5A0F3C250BC6}"/>
              </a:ext>
            </a:extLst>
          </p:cNvPr>
          <p:cNvSpPr txBox="1"/>
          <p:nvPr/>
        </p:nvSpPr>
        <p:spPr>
          <a:xfrm>
            <a:off x="9651560" y="9596088"/>
            <a:ext cx="7607740" cy="827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fi-FI" sz="1600" spc="80" dirty="0">
                <a:solidFill>
                  <a:srgbClr val="456A2C"/>
                </a:solidFill>
                <a:latin typeface="Glacial Indifference"/>
              </a:rPr>
              <a:t>RAKENTEIDEN KULJETUS JA VÄLIVARASTOINTI</a:t>
            </a:r>
          </a:p>
          <a:p>
            <a:pPr algn="r">
              <a:lnSpc>
                <a:spcPts val="2240"/>
              </a:lnSpc>
            </a:pPr>
            <a:endParaRPr lang="en-US" sz="1600" spc="80" dirty="0">
              <a:solidFill>
                <a:srgbClr val="456A2C"/>
              </a:solidFill>
              <a:latin typeface="Glacial Indifference"/>
            </a:endParaRPr>
          </a:p>
          <a:p>
            <a:pPr algn="r">
              <a:lnSpc>
                <a:spcPts val="2240"/>
              </a:lnSpc>
            </a:pPr>
            <a:endParaRPr lang="en-US" sz="1600" spc="80" dirty="0">
              <a:solidFill>
                <a:srgbClr val="456A2C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2004</TotalTime>
  <Words>162</Words>
  <Application>Microsoft Office PowerPoint</Application>
  <PresentationFormat>Mukautettu</PresentationFormat>
  <Paragraphs>29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10" baseType="lpstr">
      <vt:lpstr>Arial Black</vt:lpstr>
      <vt:lpstr>Glacial Indifference</vt:lpstr>
      <vt:lpstr>Calibri</vt:lpstr>
      <vt:lpstr>League Spartan</vt:lpstr>
      <vt:lpstr>Arial</vt:lpstr>
      <vt:lpstr>Office Theme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Washed Out Fishing Laws Wide Presentation</dc:title>
  <dc:creator>sakis</dc:creator>
  <cp:lastModifiedBy>Arttu Heikkinen</cp:lastModifiedBy>
  <cp:revision>43</cp:revision>
  <dcterms:created xsi:type="dcterms:W3CDTF">2006-08-16T00:00:00Z</dcterms:created>
  <dcterms:modified xsi:type="dcterms:W3CDTF">2022-04-19T19:38:47Z</dcterms:modified>
  <dc:identifier>DAD7Xzioke4</dc:identifier>
</cp:coreProperties>
</file>