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78"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Glacial Indifference" panose="020B0604020202020204" charset="0"/>
      <p:regular r:id="rId12"/>
    </p:embeddedFont>
    <p:embeddedFont>
      <p:font typeface="Glacial Indifference Bold" panose="020B0604020202020204" charset="0"/>
      <p:regular r:id="rId13"/>
    </p:embeddedFont>
    <p:embeddedFont>
      <p:font typeface="League Spartan" panose="020B0604020202020204" charset="0"/>
      <p:regular r:id="rId14"/>
    </p:embeddedFont>
    <p:embeddedFont>
      <p:font typeface="Verdana" panose="020B060403050404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303430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299775"/>
            </a:xfrm>
            <a:prstGeom prst="rect">
              <a:avLst/>
            </a:prstGeom>
            <a:grpFill/>
          </p:spPr>
          <p:txBody>
            <a:bodyPr lIns="0" tIns="0" rIns="0" bIns="0" rtlCol="0" anchor="t">
              <a:spAutoFit/>
            </a:bodyPr>
            <a:lstStyle/>
            <a:p>
              <a:pPr>
                <a:lnSpc>
                  <a:spcPts val="10580"/>
                </a:lnSpc>
              </a:pPr>
              <a:r>
                <a:rPr lang="en-US" sz="6600" spc="92" dirty="0">
                  <a:solidFill>
                    <a:srgbClr val="FEFFF8"/>
                  </a:solidFill>
                  <a:latin typeface="League Spartan"/>
                </a:rPr>
                <a:t>Lesson 4: </a:t>
              </a:r>
            </a:p>
            <a:p>
              <a:pPr marR="17780">
                <a:lnSpc>
                  <a:spcPts val="3000"/>
                </a:lnSpc>
                <a:spcAft>
                  <a:spcPts val="800"/>
                </a:spcAft>
              </a:pPr>
              <a:r>
                <a:rPr lang="en-GB" sz="2400" spc="150" dirty="0">
                  <a:solidFill>
                    <a:srgbClr val="FEFFF8"/>
                  </a:solidFill>
                  <a:latin typeface="Glacial Indifference Bold"/>
                </a:rPr>
                <a:t>Architectural design – drawings and schemes.</a:t>
              </a:r>
              <a:endParaRPr lang="en-US" sz="2400" spc="150" dirty="0">
                <a:solidFill>
                  <a:srgbClr val="FEFFF8"/>
                </a:solidFill>
                <a:latin typeface="Glacial Indifference Bold"/>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a:solidFill>
                    <a:srgbClr val="FEFFF8"/>
                  </a:solidFill>
                  <a:latin typeface="Glacial Indifference"/>
                </a:rPr>
                <a:t>Presentation</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LEARNING UNIT 3: </a:t>
              </a:r>
              <a:r>
                <a:rPr lang="en-GB" sz="2400" spc="150" dirty="0">
                  <a:solidFill>
                    <a:srgbClr val="FEFFF8"/>
                  </a:solidFill>
                  <a:latin typeface="Glacial Indifference Bold"/>
                </a:rPr>
                <a:t>On-site wood construction assembling management.</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 </a:t>
              </a:r>
            </a:p>
          </p:txBody>
        </p:sp>
        <p:sp>
          <p:nvSpPr>
            <p:cNvPr id="6" name="TextBox 6"/>
            <p:cNvSpPr txBox="1"/>
            <p:nvPr/>
          </p:nvSpPr>
          <p:spPr>
            <a:xfrm>
              <a:off x="982007" y="6492487"/>
              <a:ext cx="9214823" cy="1119965"/>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Building Design process</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DISCUSSED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s-ES" sz="1600" spc="80" dirty="0">
                <a:solidFill>
                  <a:srgbClr val="52584D"/>
                </a:solidFill>
                <a:latin typeface="Glacial Indifference"/>
              </a:rPr>
              <a:t> </a:t>
            </a:r>
            <a:r>
              <a:rPr lang="en-GB" sz="1600" spc="80" dirty="0">
                <a:solidFill>
                  <a:srgbClr val="52584D"/>
                </a:solidFill>
                <a:latin typeface="Glacial Indifference"/>
              </a:rPr>
              <a:t>Architectural design – drawings and schemes.</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934137"/>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BUILDING DESIGN</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556026"/>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The concept of Building Design refers generally to the representation of elements related to architecture and engineer. Usually, the one the make the design is an architect in charge of representing the building trades, being able to reach the specific needs, there are five steps leading to the final design of a building. The schematic design is the first phase of the work, the architect speaks with the client and establish the requirements and objectives of the project. </a:t>
            </a: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8" name="Imagen 17" descr="First sketches of the project-Jacobs Chang Source: web 1">
            <a:extLst>
              <a:ext uri="{FF2B5EF4-FFF2-40B4-BE49-F238E27FC236}">
                <a16:creationId xmlns:a16="http://schemas.microsoft.com/office/drawing/2014/main" id="{32C609B0-B4D9-44EB-B1D4-698835CDC1D5}"/>
              </a:ext>
            </a:extLst>
          </p:cNvPr>
          <p:cNvPicPr/>
          <p:nvPr/>
        </p:nvPicPr>
        <p:blipFill rotWithShape="1">
          <a:blip r:embed="rId2">
            <a:extLst>
              <a:ext uri="{28A0092B-C50C-407E-A947-70E740481C1C}">
                <a14:useLocalDpi xmlns:a14="http://schemas.microsoft.com/office/drawing/2010/main" val="0"/>
              </a:ext>
            </a:extLst>
          </a:blip>
          <a:srcRect l="1" t="15444" r="49650" b="33494"/>
          <a:stretch/>
        </p:blipFill>
        <p:spPr bwMode="auto">
          <a:xfrm>
            <a:off x="10896601" y="5625819"/>
            <a:ext cx="5943600" cy="3518056"/>
          </a:xfrm>
          <a:prstGeom prst="rect">
            <a:avLst/>
          </a:prstGeom>
          <a:ln>
            <a:noFill/>
          </a:ln>
          <a:extLst>
            <a:ext uri="{53640926-AAD7-44D8-BBD7-CCE9431645EC}">
              <a14:shadowObscured xmlns:a14="http://schemas.microsoft.com/office/drawing/2010/main"/>
            </a:ext>
          </a:extLst>
        </p:spPr>
      </p:pic>
      <p:sp>
        <p:nvSpPr>
          <p:cNvPr id="19" name="TextBox 5">
            <a:extLst>
              <a:ext uri="{FF2B5EF4-FFF2-40B4-BE49-F238E27FC236}">
                <a16:creationId xmlns:a16="http://schemas.microsoft.com/office/drawing/2014/main" id="{8AF7F6ED-CD6A-4382-8C6C-039C13D41DFA}"/>
              </a:ext>
            </a:extLst>
          </p:cNvPr>
          <p:cNvSpPr txBox="1"/>
          <p:nvPr/>
        </p:nvSpPr>
        <p:spPr>
          <a:xfrm>
            <a:off x="9740681"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s-ES" sz="1600" spc="80" dirty="0">
                <a:solidFill>
                  <a:srgbClr val="52584D"/>
                </a:solidFill>
                <a:latin typeface="Glacial Indifference"/>
              </a:rPr>
              <a:t> </a:t>
            </a:r>
            <a:r>
              <a:rPr lang="en-GB" sz="1600" spc="80" dirty="0">
                <a:solidFill>
                  <a:srgbClr val="52584D"/>
                </a:solidFill>
                <a:latin typeface="Glacial Indifference"/>
              </a:rPr>
              <a:t>Architectural design – drawings and schemes.</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Process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4116492"/>
            <a:ext cx="7607740" cy="3969035"/>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After the schematic design, there is the proper design phase, with a resume of all the data collected in the previous steps. The process analyses materials, positions of holes and general structural details. Reached this part of the design, when architect and client are comfortable with all the process carried out, constructive documents can be filled.</a:t>
            </a:r>
          </a:p>
          <a:p>
            <a:pPr algn="l">
              <a:lnSpc>
                <a:spcPts val="3359"/>
              </a:lnSpc>
            </a:pPr>
            <a:endParaRPr lang="en-GB" sz="2400" b="1" spc="120" dirty="0">
              <a:solidFill>
                <a:srgbClr val="456A2C"/>
              </a:solidFill>
              <a:latin typeface="Glacial Indifference"/>
            </a:endParaRPr>
          </a:p>
        </p:txBody>
      </p:sp>
      <p:pic>
        <p:nvPicPr>
          <p:cNvPr id="27" name="Imagen 26">
            <a:extLst>
              <a:ext uri="{FF2B5EF4-FFF2-40B4-BE49-F238E27FC236}">
                <a16:creationId xmlns:a16="http://schemas.microsoft.com/office/drawing/2014/main" id="{4B1994CB-660D-4555-845E-EE66F3246014}"/>
              </a:ext>
            </a:extLst>
          </p:cNvPr>
          <p:cNvPicPr>
            <a:picLocks noChangeAspect="1"/>
          </p:cNvPicPr>
          <p:nvPr/>
        </p:nvPicPr>
        <p:blipFill>
          <a:blip r:embed="rId3"/>
          <a:stretch>
            <a:fillRect/>
          </a:stretch>
        </p:blipFill>
        <p:spPr>
          <a:xfrm rot="5400000">
            <a:off x="2513729" y="1949704"/>
            <a:ext cx="5294453" cy="8264512"/>
          </a:xfrm>
          <a:prstGeom prst="rect">
            <a:avLst/>
          </a:prstGeom>
        </p:spPr>
      </p:pic>
      <p:sp>
        <p:nvSpPr>
          <p:cNvPr id="28" name="TextBox 5">
            <a:extLst>
              <a:ext uri="{FF2B5EF4-FFF2-40B4-BE49-F238E27FC236}">
                <a16:creationId xmlns:a16="http://schemas.microsoft.com/office/drawing/2014/main" id="{08350E36-6DA6-42A6-A235-62B92E41109E}"/>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s-ES" sz="1600" spc="80" dirty="0">
                <a:solidFill>
                  <a:srgbClr val="52584D"/>
                </a:solidFill>
                <a:latin typeface="Glacial Indifference"/>
              </a:rPr>
              <a:t> </a:t>
            </a:r>
            <a:r>
              <a:rPr lang="en-GB" sz="1600" spc="80" dirty="0">
                <a:solidFill>
                  <a:srgbClr val="52584D"/>
                </a:solidFill>
                <a:latin typeface="Glacial Indifference"/>
              </a:rPr>
              <a:t>Architectural design – drawings and schemes.</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Process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417541" y="4116492"/>
            <a:ext cx="7607740" cy="4328108"/>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Designs now are much more detailed and are used for the construction phase and the final decisions on materials. When this part is completed, the design is sent to contractors for price reports and to the construction department for construction licences. Depending on the type of projects, a negotiation phase is required.  The last phase is the construction, thanks to the building design, it is possible to achieve the complete realization of the finish proposal.</a:t>
            </a:r>
          </a:p>
        </p:txBody>
      </p:sp>
      <p:pic>
        <p:nvPicPr>
          <p:cNvPr id="12" name="Imagen 11">
            <a:extLst>
              <a:ext uri="{FF2B5EF4-FFF2-40B4-BE49-F238E27FC236}">
                <a16:creationId xmlns:a16="http://schemas.microsoft.com/office/drawing/2014/main" id="{6AF9EC27-7D38-4E19-9A66-3CB4649147D3}"/>
              </a:ext>
            </a:extLst>
          </p:cNvPr>
          <p:cNvPicPr>
            <a:picLocks noChangeAspect="1"/>
          </p:cNvPicPr>
          <p:nvPr/>
        </p:nvPicPr>
        <p:blipFill>
          <a:blip r:embed="rId3"/>
          <a:stretch>
            <a:fillRect/>
          </a:stretch>
        </p:blipFill>
        <p:spPr>
          <a:xfrm>
            <a:off x="10880558" y="665144"/>
            <a:ext cx="5449461" cy="3302185"/>
          </a:xfrm>
          <a:prstGeom prst="rect">
            <a:avLst/>
          </a:prstGeom>
        </p:spPr>
      </p:pic>
      <p:pic>
        <p:nvPicPr>
          <p:cNvPr id="13" name="Imagen 12">
            <a:extLst>
              <a:ext uri="{FF2B5EF4-FFF2-40B4-BE49-F238E27FC236}">
                <a16:creationId xmlns:a16="http://schemas.microsoft.com/office/drawing/2014/main" id="{B47E2E3B-3790-437A-B30C-4BFFFF946B26}"/>
              </a:ext>
            </a:extLst>
          </p:cNvPr>
          <p:cNvPicPr>
            <a:picLocks noChangeAspect="1"/>
          </p:cNvPicPr>
          <p:nvPr/>
        </p:nvPicPr>
        <p:blipFill>
          <a:blip r:embed="rId4"/>
          <a:stretch>
            <a:fillRect/>
          </a:stretch>
        </p:blipFill>
        <p:spPr>
          <a:xfrm>
            <a:off x="10896599" y="4896405"/>
            <a:ext cx="5433419" cy="4072811"/>
          </a:xfrm>
          <a:prstGeom prst="rect">
            <a:avLst/>
          </a:prstGeom>
        </p:spPr>
      </p:pic>
      <p:sp>
        <p:nvSpPr>
          <p:cNvPr id="15" name="CuadroTexto 14">
            <a:extLst>
              <a:ext uri="{FF2B5EF4-FFF2-40B4-BE49-F238E27FC236}">
                <a16:creationId xmlns:a16="http://schemas.microsoft.com/office/drawing/2014/main" id="{4B291E98-DFB9-448E-A0C2-7E2275D30DD0}"/>
              </a:ext>
            </a:extLst>
          </p:cNvPr>
          <p:cNvSpPr txBox="1"/>
          <p:nvPr/>
        </p:nvSpPr>
        <p:spPr>
          <a:xfrm>
            <a:off x="10864516" y="4175681"/>
            <a:ext cx="6093724" cy="496290"/>
          </a:xfrm>
          <a:prstGeom prst="rect">
            <a:avLst/>
          </a:prstGeom>
          <a:noFill/>
        </p:spPr>
        <p:txBody>
          <a:bodyPr wrap="square">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Half Tree House-Jacobs Chung </a:t>
            </a:r>
          </a:p>
        </p:txBody>
      </p:sp>
      <p:sp>
        <p:nvSpPr>
          <p:cNvPr id="16" name="TextBox 5">
            <a:extLst>
              <a:ext uri="{FF2B5EF4-FFF2-40B4-BE49-F238E27FC236}">
                <a16:creationId xmlns:a16="http://schemas.microsoft.com/office/drawing/2014/main" id="{ECF5662B-29B4-4929-A442-D33E5D9F4CEE}"/>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s-ES" sz="1600" spc="80" dirty="0">
                <a:solidFill>
                  <a:srgbClr val="52584D"/>
                </a:solidFill>
                <a:latin typeface="Glacial Indifference"/>
              </a:rPr>
              <a:t> </a:t>
            </a:r>
            <a:r>
              <a:rPr lang="en-GB" sz="1600" spc="80" dirty="0">
                <a:solidFill>
                  <a:srgbClr val="52584D"/>
                </a:solidFill>
                <a:latin typeface="Glacial Indifference"/>
              </a:rPr>
              <a:t>Architectural design – drawings and schemes.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9842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315</Words>
  <Application>Microsoft Office PowerPoint</Application>
  <PresentationFormat>Personalizado</PresentationFormat>
  <Paragraphs>28</Paragraphs>
  <Slides>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Glacial Indifference</vt:lpstr>
      <vt:lpstr>Calibri</vt:lpstr>
      <vt:lpstr>League Spartan</vt:lpstr>
      <vt:lpstr>Verdana</vt:lpstr>
      <vt:lpstr>Glacial Indifference Bold</vt:lpstr>
      <vt:lpstr>Arial</vt: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62</cp:revision>
  <dcterms:created xsi:type="dcterms:W3CDTF">2006-08-16T00:00:00Z</dcterms:created>
  <dcterms:modified xsi:type="dcterms:W3CDTF">2021-01-28T11:38:42Z</dcterms:modified>
  <dc:identifier>DAD7Xzioke4</dc:identifier>
</cp:coreProperties>
</file>