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78" r:id="rId6"/>
  </p:sldIdLst>
  <p:sldSz cx="18288000" cy="10287000"/>
  <p:notesSz cx="6858000" cy="9144000"/>
  <p:embeddedFontLst>
    <p:embeddedFont>
      <p:font typeface="Arial Black" panose="020B0A04020102020204" pitchFamily="34" charset="0"/>
      <p:bold r:id="rId8"/>
    </p:embeddedFon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20B0604020202020204" charset="0"/>
      <p:regular r:id="rId15"/>
    </p:embeddedFon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4/19/2022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303430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299775"/>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Arial Black" panose="020B0A04020102020204" pitchFamily="34" charset="0"/>
                </a:rPr>
                <a:t>Luento</a:t>
              </a:r>
              <a:r>
                <a:rPr lang="en-US" sz="6600" spc="92" dirty="0">
                  <a:solidFill>
                    <a:srgbClr val="FEFFF8"/>
                  </a:solidFill>
                  <a:latin typeface="Arial Black" panose="020B0A04020102020204" pitchFamily="34" charset="0"/>
                </a:rPr>
                <a:t> 4: </a:t>
              </a:r>
            </a:p>
            <a:p>
              <a:pPr marR="17780">
                <a:lnSpc>
                  <a:spcPts val="3000"/>
                </a:lnSpc>
                <a:spcAft>
                  <a:spcPts val="800"/>
                </a:spcAft>
              </a:pPr>
              <a:r>
                <a:rPr lang="en-GB" sz="2400" spc="150" dirty="0" err="1">
                  <a:solidFill>
                    <a:srgbClr val="FEFFF8"/>
                  </a:solidFill>
                  <a:latin typeface="Glacial Indifference Bold"/>
                </a:rPr>
                <a:t>Arkkitehtisuunnittelu</a:t>
              </a:r>
              <a:r>
                <a:rPr lang="en-GB" sz="2400" spc="150" dirty="0">
                  <a:solidFill>
                    <a:srgbClr val="FEFFF8"/>
                  </a:solidFill>
                  <a:latin typeface="Glacial Indifference Bold"/>
                </a:rPr>
                <a:t> – </a:t>
              </a:r>
              <a:r>
                <a:rPr lang="en-GB" sz="2400" spc="150" dirty="0" err="1">
                  <a:solidFill>
                    <a:srgbClr val="FEFFF8"/>
                  </a:solidFill>
                  <a:latin typeface="Glacial Indifference Bold"/>
                </a:rPr>
                <a:t>piirustukset</a:t>
              </a:r>
              <a:r>
                <a:rPr lang="en-GB" sz="2400" spc="150" dirty="0">
                  <a:solidFill>
                    <a:srgbClr val="FEFFF8"/>
                  </a:solidFill>
                  <a:latin typeface="Glacial Indifference Bold"/>
                </a:rPr>
                <a:t> </a:t>
              </a:r>
              <a:r>
                <a:rPr lang="en-GB" sz="2400" spc="150" dirty="0" err="1">
                  <a:solidFill>
                    <a:srgbClr val="FEFFF8"/>
                  </a:solidFill>
                  <a:latin typeface="Glacial Indifference Bold"/>
                </a:rPr>
                <a:t>ja</a:t>
              </a:r>
              <a:r>
                <a:rPr lang="en-GB" sz="2400" spc="150" dirty="0">
                  <a:solidFill>
                    <a:srgbClr val="FEFFF8"/>
                  </a:solidFill>
                  <a:latin typeface="Glacial Indifference Bold"/>
                </a:rPr>
                <a:t> </a:t>
              </a:r>
              <a:r>
                <a:rPr lang="en-GB" sz="2400" spc="150" dirty="0" err="1">
                  <a:solidFill>
                    <a:srgbClr val="FEFFF8"/>
                  </a:solidFill>
                  <a:latin typeface="Glacial Indifference Bold"/>
                </a:rPr>
                <a:t>kaaviot</a:t>
              </a:r>
              <a:endParaRPr lang="en-US" sz="2400" spc="150" dirty="0">
                <a:solidFill>
                  <a:srgbClr val="FEFFF8"/>
                </a:solidFill>
                <a:latin typeface="Glacial Indifference Bold"/>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3126195" cy="1005745"/>
            </a:xfrm>
            <a:prstGeom prst="rect">
              <a:avLst/>
            </a:prstGeom>
            <a:grpFill/>
          </p:spPr>
          <p:txBody>
            <a:bodyPr wrap="square" lIns="0" tIns="0" rIns="0" bIns="0" rtlCol="0" anchor="t">
              <a:spAutoFit/>
            </a:bodyPr>
            <a:lstStyle/>
            <a:p>
              <a:pPr>
                <a:lnSpc>
                  <a:spcPts val="3000"/>
                </a:lnSpc>
              </a:pPr>
              <a:r>
                <a:rPr lang="es-ES" sz="2400" spc="150">
                  <a:solidFill>
                    <a:srgbClr val="FEFFF8"/>
                  </a:solidFill>
                  <a:latin typeface="Arial Black" panose="020B0A04020102020204" pitchFamily="34" charset="0"/>
                </a:rPr>
                <a:t>OPINTOYKSIKKÖ </a:t>
              </a:r>
              <a:r>
                <a:rPr lang="es-ES" sz="2400" spc="150" dirty="0">
                  <a:solidFill>
                    <a:srgbClr val="FEFFF8"/>
                  </a:solidFill>
                  <a:latin typeface="Arial Black" panose="020B0A04020102020204" pitchFamily="34" charset="0"/>
                </a:rPr>
                <a:t>3: </a:t>
              </a:r>
              <a:r>
                <a:rPr lang="en-GB" sz="2400" spc="150" dirty="0">
                  <a:solidFill>
                    <a:srgbClr val="FEFFF8"/>
                  </a:solidFill>
                  <a:latin typeface="Arial Black" panose="020B0A04020102020204" pitchFamily="34" charset="0"/>
                </a:rPr>
                <a:t>PUURAKENNELMIEN PYSTYTYKSEN JOHTAMINEN RAKENNUSPAIKALLA</a:t>
              </a:r>
              <a:endParaRPr lang="en-US" sz="2400" spc="150" dirty="0">
                <a:solidFill>
                  <a:srgbClr val="FEFFF8"/>
                </a:solidFill>
                <a:latin typeface="Arial Black" panose="020B0A04020102020204" pitchFamily="34" charset="0"/>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Arial Black" panose="020B0A04020102020204" pitchFamily="34" charset="0"/>
                </a:rPr>
                <a:t>ESITYKSEN SISÄLTÖ</a:t>
              </a:r>
            </a:p>
          </p:txBody>
        </p:sp>
        <p:sp>
          <p:nvSpPr>
            <p:cNvPr id="6" name="TextBox 6"/>
            <p:cNvSpPr txBox="1"/>
            <p:nvPr/>
          </p:nvSpPr>
          <p:spPr>
            <a:xfrm>
              <a:off x="982007" y="6492487"/>
              <a:ext cx="9214823" cy="1119965"/>
            </a:xfrm>
            <a:prstGeom prst="rect">
              <a:avLst/>
            </a:prstGeom>
            <a:grpFill/>
          </p:spPr>
          <p:txBody>
            <a:bodyPr lIns="0" tIns="0" rIns="0" bIns="0" rtlCol="0" anchor="t">
              <a:spAutoFit/>
            </a:bodyPr>
            <a:lstStyle/>
            <a:p>
              <a:pPr marL="342900" indent="-342900" algn="l">
                <a:lnSpc>
                  <a:spcPts val="3359"/>
                </a:lnSpc>
                <a:buFont typeface="Arial" panose="020B0604020202020204" pitchFamily="34" charset="0"/>
                <a:buChar char="•"/>
              </a:pPr>
              <a:r>
                <a:rPr lang="en-US" sz="2400" spc="120" dirty="0" err="1">
                  <a:solidFill>
                    <a:srgbClr val="456A2C"/>
                  </a:solidFill>
                  <a:latin typeface="Glacial Indifference"/>
                </a:rPr>
                <a:t>Rakennuksen</a:t>
              </a:r>
              <a:r>
                <a:rPr lang="en-US" sz="2400" spc="120" dirty="0">
                  <a:solidFill>
                    <a:srgbClr val="456A2C"/>
                  </a:solidFill>
                  <a:latin typeface="Glacial Indifference"/>
                </a:rPr>
                <a:t> </a:t>
              </a:r>
              <a:r>
                <a:rPr lang="en-US" sz="2400" spc="120" dirty="0" err="1">
                  <a:solidFill>
                    <a:srgbClr val="456A2C"/>
                  </a:solidFill>
                  <a:latin typeface="Glacial Indifference"/>
                </a:rPr>
                <a:t>suunnitteluprosessi</a:t>
              </a: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782265"/>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Arial Black" panose="020B0A04020102020204" pitchFamily="34" charset="0"/>
                </a:rPr>
                <a:t>Käsiteltävät</a:t>
              </a:r>
              <a:r>
                <a:rPr lang="en-US" sz="3700" spc="185" dirty="0">
                  <a:solidFill>
                    <a:srgbClr val="456A2C"/>
                  </a:solidFill>
                  <a:latin typeface="Arial Black" panose="020B0A04020102020204" pitchFamily="34" charset="0"/>
                </a:rPr>
                <a:t> </a:t>
              </a:r>
              <a:r>
                <a:rPr lang="en-US" sz="3700" spc="185" dirty="0" err="1">
                  <a:solidFill>
                    <a:srgbClr val="456A2C"/>
                  </a:solidFill>
                  <a:latin typeface="Arial Black" panose="020B0A04020102020204" pitchFamily="34" charset="0"/>
                </a:rPr>
                <a:t>aiheet</a:t>
              </a:r>
              <a:endParaRPr lang="en-US" sz="3700" spc="185" dirty="0">
                <a:solidFill>
                  <a:srgbClr val="456A2C"/>
                </a:solidFill>
                <a:latin typeface="Arial Black" panose="020B0A04020102020204" pitchFamily="34" charset="0"/>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err="1">
                <a:solidFill>
                  <a:srgbClr val="52584D"/>
                </a:solidFill>
                <a:latin typeface="Glacial Indifference"/>
              </a:rPr>
              <a:t>Luento</a:t>
            </a:r>
            <a:r>
              <a:rPr lang="en-US" sz="1600" spc="80" dirty="0">
                <a:solidFill>
                  <a:srgbClr val="52584D"/>
                </a:solidFill>
                <a:latin typeface="Glacial Indifference"/>
              </a:rPr>
              <a:t> 4:</a:t>
            </a:r>
            <a:r>
              <a:rPr lang="es-ES" sz="1600" spc="80" dirty="0">
                <a:solidFill>
                  <a:srgbClr val="52584D"/>
                </a:solidFill>
                <a:latin typeface="Glacial Indifference"/>
              </a:rPr>
              <a:t> </a:t>
            </a:r>
            <a:r>
              <a:rPr lang="en-GB" sz="1600" spc="80" dirty="0" err="1">
                <a:solidFill>
                  <a:srgbClr val="52584D"/>
                </a:solidFill>
                <a:latin typeface="Glacial Indifference"/>
              </a:rPr>
              <a:t>Arkkitehtisuunnittelu</a:t>
            </a:r>
            <a:r>
              <a:rPr lang="en-GB" sz="1600" spc="80" dirty="0">
                <a:solidFill>
                  <a:srgbClr val="52584D"/>
                </a:solidFill>
                <a:latin typeface="Glacial Indifference"/>
              </a:rPr>
              <a:t> – </a:t>
            </a:r>
            <a:r>
              <a:rPr lang="en-GB" sz="1600" spc="80" dirty="0" err="1">
                <a:solidFill>
                  <a:srgbClr val="52584D"/>
                </a:solidFill>
                <a:latin typeface="Glacial Indifference"/>
              </a:rPr>
              <a:t>piirustukset</a:t>
            </a:r>
            <a:r>
              <a:rPr lang="en-GB" sz="1600" spc="80" dirty="0">
                <a:solidFill>
                  <a:srgbClr val="52584D"/>
                </a:solidFill>
                <a:latin typeface="Glacial Indifference"/>
              </a:rPr>
              <a:t> </a:t>
            </a:r>
            <a:r>
              <a:rPr lang="en-GB" sz="1600" spc="80" dirty="0" err="1">
                <a:solidFill>
                  <a:srgbClr val="52584D"/>
                </a:solidFill>
                <a:latin typeface="Glacial Indifference"/>
              </a:rPr>
              <a:t>ja</a:t>
            </a:r>
            <a:r>
              <a:rPr lang="en-GB" sz="1600" spc="80" dirty="0">
                <a:solidFill>
                  <a:srgbClr val="52584D"/>
                </a:solidFill>
                <a:latin typeface="Glacial Indifference"/>
              </a:rPr>
              <a:t> </a:t>
            </a:r>
            <a:r>
              <a:rPr lang="en-GB" sz="1600" spc="80" dirty="0" err="1">
                <a:solidFill>
                  <a:srgbClr val="52584D"/>
                </a:solidFill>
                <a:latin typeface="Glacial Indifference"/>
              </a:rPr>
              <a:t>kaaviot</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Arial Black" panose="020B0A04020102020204" pitchFamily="34" charset="0"/>
                </a:rPr>
                <a:t>RAKENNUS-SUUNNITTELU</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5247975"/>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fi-FI" sz="2400" spc="120" dirty="0">
                <a:solidFill>
                  <a:srgbClr val="456A2C"/>
                </a:solidFill>
                <a:latin typeface="Glacial Indifference"/>
              </a:rPr>
              <a:t>Rakennussuunnittelun käsite viittaa yleisesti arkkitehtuuriin ja insinööriin liittyvien elementtien esittämiseen. Yleensä suunnittelija on rakennusalan edustajista vastaava arkkitehti, joka pystyy saavuttamaan erityistarpeet, rakennuksen lopulliseen suunnitteluun johtaa viisi vaihetta. Kaavasuunnittelu on työn ensimmäinen vaihe, arkkitehti keskustelee tilaajan kanssa ja määrittelee projektin vaatimukset ja tavoitteet.</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8" name="Imagen 17" descr="First sketches of the project-Jacobs Chang Source: web 1">
            <a:extLst>
              <a:ext uri="{FF2B5EF4-FFF2-40B4-BE49-F238E27FC236}">
                <a16:creationId xmlns:a16="http://schemas.microsoft.com/office/drawing/2014/main" id="{32C609B0-B4D9-44EB-B1D4-698835CDC1D5}"/>
              </a:ext>
            </a:extLst>
          </p:cNvPr>
          <p:cNvPicPr/>
          <p:nvPr/>
        </p:nvPicPr>
        <p:blipFill rotWithShape="1">
          <a:blip r:embed="rId2">
            <a:extLst>
              <a:ext uri="{28A0092B-C50C-407E-A947-70E740481C1C}">
                <a14:useLocalDpi xmlns:a14="http://schemas.microsoft.com/office/drawing/2010/main" val="0"/>
              </a:ext>
            </a:extLst>
          </a:blip>
          <a:srcRect l="1" t="15444" r="49650" b="33494"/>
          <a:stretch/>
        </p:blipFill>
        <p:spPr bwMode="auto">
          <a:xfrm>
            <a:off x="10896601" y="5625819"/>
            <a:ext cx="5943600" cy="3518056"/>
          </a:xfrm>
          <a:prstGeom prst="rect">
            <a:avLst/>
          </a:prstGeom>
          <a:ln>
            <a:noFill/>
          </a:ln>
          <a:extLst>
            <a:ext uri="{53640926-AAD7-44D8-BBD7-CCE9431645EC}">
              <a14:shadowObscured xmlns:a14="http://schemas.microsoft.com/office/drawing/2010/main"/>
            </a:ext>
          </a:extLst>
        </p:spPr>
      </p:pic>
      <p:sp>
        <p:nvSpPr>
          <p:cNvPr id="19" name="TextBox 5">
            <a:extLst>
              <a:ext uri="{FF2B5EF4-FFF2-40B4-BE49-F238E27FC236}">
                <a16:creationId xmlns:a16="http://schemas.microsoft.com/office/drawing/2014/main" id="{8AF7F6ED-CD6A-4382-8C6C-039C13D41DFA}"/>
              </a:ext>
            </a:extLst>
          </p:cNvPr>
          <p:cNvSpPr txBox="1"/>
          <p:nvPr/>
        </p:nvSpPr>
        <p:spPr>
          <a:xfrm>
            <a:off x="9740681"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err="1">
                <a:solidFill>
                  <a:srgbClr val="52584D"/>
                </a:solidFill>
                <a:latin typeface="Glacial Indifference"/>
              </a:rPr>
              <a:t>Luento</a:t>
            </a:r>
            <a:r>
              <a:rPr lang="en-US" sz="1600" spc="80" dirty="0">
                <a:solidFill>
                  <a:srgbClr val="52584D"/>
                </a:solidFill>
                <a:latin typeface="Glacial Indifference"/>
              </a:rPr>
              <a:t> 4:</a:t>
            </a:r>
            <a:r>
              <a:rPr lang="es-ES" sz="1600" spc="80" dirty="0">
                <a:solidFill>
                  <a:srgbClr val="52584D"/>
                </a:solidFill>
                <a:latin typeface="Glacial Indifference"/>
              </a:rPr>
              <a:t> </a:t>
            </a:r>
            <a:r>
              <a:rPr lang="en-GB" sz="1600" spc="80" dirty="0" err="1">
                <a:solidFill>
                  <a:srgbClr val="52584D"/>
                </a:solidFill>
                <a:latin typeface="Glacial Indifference"/>
              </a:rPr>
              <a:t>Arkkitehtisuunnittelu</a:t>
            </a:r>
            <a:r>
              <a:rPr lang="en-GB" sz="1600" spc="80" dirty="0">
                <a:solidFill>
                  <a:srgbClr val="52584D"/>
                </a:solidFill>
                <a:latin typeface="Glacial Indifference"/>
              </a:rPr>
              <a:t> – </a:t>
            </a:r>
            <a:r>
              <a:rPr lang="en-GB" sz="1600" spc="80" dirty="0" err="1">
                <a:solidFill>
                  <a:srgbClr val="52584D"/>
                </a:solidFill>
                <a:latin typeface="Glacial Indifference"/>
              </a:rPr>
              <a:t>piirustukset</a:t>
            </a:r>
            <a:r>
              <a:rPr lang="en-GB" sz="1600" spc="80" dirty="0">
                <a:solidFill>
                  <a:srgbClr val="52584D"/>
                </a:solidFill>
                <a:latin typeface="Glacial Indifference"/>
              </a:rPr>
              <a:t> </a:t>
            </a:r>
            <a:r>
              <a:rPr lang="en-GB" sz="1600" spc="80" dirty="0" err="1">
                <a:solidFill>
                  <a:srgbClr val="52584D"/>
                </a:solidFill>
                <a:latin typeface="Glacial Indifference"/>
              </a:rPr>
              <a:t>ja</a:t>
            </a:r>
            <a:r>
              <a:rPr lang="en-GB" sz="1600" spc="80" dirty="0">
                <a:solidFill>
                  <a:srgbClr val="52584D"/>
                </a:solidFill>
                <a:latin typeface="Glacial Indifference"/>
              </a:rPr>
              <a:t> </a:t>
            </a:r>
            <a:r>
              <a:rPr lang="en-GB" sz="1600" spc="80" dirty="0" err="1">
                <a:solidFill>
                  <a:srgbClr val="52584D"/>
                </a:solidFill>
                <a:latin typeface="Glacial Indifference"/>
              </a:rPr>
              <a:t>kaaviot</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Prosessi</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4116492"/>
            <a:ext cx="7607740" cy="3456074"/>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fi-FI" sz="2400" spc="120" dirty="0">
                <a:solidFill>
                  <a:srgbClr val="456A2C"/>
                </a:solidFill>
                <a:latin typeface="Glacial Indifference"/>
              </a:rPr>
              <a:t>Kaavamaisen suunnittelun jälkeen seuraa oikea suunnitteluvaihe, jossa on kaikki edellisissä vaiheissa kerätyt tiedot. Prosessi analysoi materiaalit, reikien sijainnit ja yleiset rakenteelliset yksityiskohdat. Kun arkkitehti ja asiakas ovat tyytyväisiä suunnitteluvaiheessa tehtyyn työhön, rakentamisen asiakirjat voidaan täyttää ja allekirjoittaa.</a:t>
            </a:r>
            <a:endParaRPr lang="en-GB" sz="2400" b="1" spc="120" dirty="0">
              <a:solidFill>
                <a:srgbClr val="456A2C"/>
              </a:solidFill>
              <a:latin typeface="Glacial Indifference"/>
            </a:endParaRPr>
          </a:p>
        </p:txBody>
      </p:sp>
      <p:pic>
        <p:nvPicPr>
          <p:cNvPr id="27" name="Imagen 26">
            <a:extLst>
              <a:ext uri="{FF2B5EF4-FFF2-40B4-BE49-F238E27FC236}">
                <a16:creationId xmlns:a16="http://schemas.microsoft.com/office/drawing/2014/main" id="{4B1994CB-660D-4555-845E-EE66F3246014}"/>
              </a:ext>
            </a:extLst>
          </p:cNvPr>
          <p:cNvPicPr>
            <a:picLocks noChangeAspect="1"/>
          </p:cNvPicPr>
          <p:nvPr/>
        </p:nvPicPr>
        <p:blipFill>
          <a:blip r:embed="rId3"/>
          <a:stretch>
            <a:fillRect/>
          </a:stretch>
        </p:blipFill>
        <p:spPr>
          <a:xfrm rot="5400000">
            <a:off x="2513729" y="1949704"/>
            <a:ext cx="5294453" cy="8264512"/>
          </a:xfrm>
          <a:prstGeom prst="rect">
            <a:avLst/>
          </a:prstGeom>
        </p:spPr>
      </p:pic>
      <p:sp>
        <p:nvSpPr>
          <p:cNvPr id="28" name="TextBox 5">
            <a:extLst>
              <a:ext uri="{FF2B5EF4-FFF2-40B4-BE49-F238E27FC236}">
                <a16:creationId xmlns:a16="http://schemas.microsoft.com/office/drawing/2014/main" id="{08350E36-6DA6-42A6-A235-62B92E41109E}"/>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err="1">
                <a:solidFill>
                  <a:srgbClr val="52584D"/>
                </a:solidFill>
                <a:latin typeface="Glacial Indifference"/>
              </a:rPr>
              <a:t>Luento</a:t>
            </a:r>
            <a:r>
              <a:rPr lang="en-US" sz="1600" spc="80" dirty="0">
                <a:solidFill>
                  <a:srgbClr val="52584D"/>
                </a:solidFill>
                <a:latin typeface="Glacial Indifference"/>
              </a:rPr>
              <a:t> 4:</a:t>
            </a:r>
            <a:r>
              <a:rPr lang="es-ES" sz="1600" spc="80" dirty="0">
                <a:solidFill>
                  <a:srgbClr val="52584D"/>
                </a:solidFill>
                <a:latin typeface="Glacial Indifference"/>
              </a:rPr>
              <a:t> </a:t>
            </a:r>
            <a:r>
              <a:rPr lang="en-GB" sz="1600" spc="80" dirty="0" err="1">
                <a:solidFill>
                  <a:srgbClr val="52584D"/>
                </a:solidFill>
                <a:latin typeface="Glacial Indifference"/>
              </a:rPr>
              <a:t>Arkkitehtisuunnittelu</a:t>
            </a:r>
            <a:r>
              <a:rPr lang="en-GB" sz="1600" spc="80" dirty="0">
                <a:solidFill>
                  <a:srgbClr val="52584D"/>
                </a:solidFill>
                <a:latin typeface="Glacial Indifference"/>
              </a:rPr>
              <a:t> – </a:t>
            </a:r>
            <a:r>
              <a:rPr lang="en-GB" sz="1600" spc="80" dirty="0" err="1">
                <a:solidFill>
                  <a:srgbClr val="52584D"/>
                </a:solidFill>
                <a:latin typeface="Glacial Indifference"/>
              </a:rPr>
              <a:t>piirustukset</a:t>
            </a:r>
            <a:r>
              <a:rPr lang="en-GB" sz="1600" spc="80" dirty="0">
                <a:solidFill>
                  <a:srgbClr val="52584D"/>
                </a:solidFill>
                <a:latin typeface="Glacial Indifference"/>
              </a:rPr>
              <a:t> </a:t>
            </a:r>
            <a:r>
              <a:rPr lang="en-GB" sz="1600" spc="80" dirty="0" err="1">
                <a:solidFill>
                  <a:srgbClr val="52584D"/>
                </a:solidFill>
                <a:latin typeface="Glacial Indifference"/>
              </a:rPr>
              <a:t>ja</a:t>
            </a:r>
            <a:r>
              <a:rPr lang="en-GB" sz="1600" spc="80" dirty="0">
                <a:solidFill>
                  <a:srgbClr val="52584D"/>
                </a:solidFill>
                <a:latin typeface="Glacial Indifference"/>
              </a:rPr>
              <a:t> </a:t>
            </a:r>
            <a:r>
              <a:rPr lang="en-GB" sz="1600" spc="80" dirty="0" err="1">
                <a:solidFill>
                  <a:srgbClr val="52584D"/>
                </a:solidFill>
                <a:latin typeface="Glacial Indifference"/>
              </a:rPr>
              <a:t>kaaviot</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Prosessi</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417541" y="4116492"/>
            <a:ext cx="7607740" cy="3456074"/>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fi-FI" sz="2400" spc="120" dirty="0">
                <a:solidFill>
                  <a:srgbClr val="456A2C"/>
                </a:solidFill>
                <a:latin typeface="Glacial Indifference"/>
              </a:rPr>
              <a:t>Suunnitelmat ovat nyt paljon yksityiskohtaisempia ja niitä käytetään rakennusvaiheessa ja lopullisissa materiaalipäätöksissä. Kun tämä osa on valmis, suunnittelu lähetetään urakoitsijoille hintaselvitystä varten ja lupavirastoon rakentamisluvan hakua varten. Hankkeen tyypistä riippuen saatetaan myös tarvita neuvotteluvaihe. Viimeinen vaihe on rakentaminen.</a:t>
            </a:r>
            <a:endParaRPr lang="en-GB" sz="2400" spc="120" dirty="0">
              <a:solidFill>
                <a:srgbClr val="456A2C"/>
              </a:solidFill>
              <a:latin typeface="Glacial Indifference"/>
            </a:endParaRPr>
          </a:p>
        </p:txBody>
      </p:sp>
      <p:pic>
        <p:nvPicPr>
          <p:cNvPr id="12" name="Imagen 11">
            <a:extLst>
              <a:ext uri="{FF2B5EF4-FFF2-40B4-BE49-F238E27FC236}">
                <a16:creationId xmlns:a16="http://schemas.microsoft.com/office/drawing/2014/main" id="{6AF9EC27-7D38-4E19-9A66-3CB4649147D3}"/>
              </a:ext>
            </a:extLst>
          </p:cNvPr>
          <p:cNvPicPr>
            <a:picLocks noChangeAspect="1"/>
          </p:cNvPicPr>
          <p:nvPr/>
        </p:nvPicPr>
        <p:blipFill>
          <a:blip r:embed="rId3"/>
          <a:stretch>
            <a:fillRect/>
          </a:stretch>
        </p:blipFill>
        <p:spPr>
          <a:xfrm>
            <a:off x="10880558" y="665144"/>
            <a:ext cx="5449461" cy="3302185"/>
          </a:xfrm>
          <a:prstGeom prst="rect">
            <a:avLst/>
          </a:prstGeom>
        </p:spPr>
      </p:pic>
      <p:pic>
        <p:nvPicPr>
          <p:cNvPr id="13" name="Imagen 12">
            <a:extLst>
              <a:ext uri="{FF2B5EF4-FFF2-40B4-BE49-F238E27FC236}">
                <a16:creationId xmlns:a16="http://schemas.microsoft.com/office/drawing/2014/main" id="{B47E2E3B-3790-437A-B30C-4BFFFF946B26}"/>
              </a:ext>
            </a:extLst>
          </p:cNvPr>
          <p:cNvPicPr>
            <a:picLocks noChangeAspect="1"/>
          </p:cNvPicPr>
          <p:nvPr/>
        </p:nvPicPr>
        <p:blipFill>
          <a:blip r:embed="rId4"/>
          <a:stretch>
            <a:fillRect/>
          </a:stretch>
        </p:blipFill>
        <p:spPr>
          <a:xfrm>
            <a:off x="10896599" y="4896405"/>
            <a:ext cx="5433419" cy="4072811"/>
          </a:xfrm>
          <a:prstGeom prst="rect">
            <a:avLst/>
          </a:prstGeom>
        </p:spPr>
      </p:pic>
      <p:sp>
        <p:nvSpPr>
          <p:cNvPr id="15" name="CuadroTexto 14">
            <a:extLst>
              <a:ext uri="{FF2B5EF4-FFF2-40B4-BE49-F238E27FC236}">
                <a16:creationId xmlns:a16="http://schemas.microsoft.com/office/drawing/2014/main" id="{4B291E98-DFB9-448E-A0C2-7E2275D30DD0}"/>
              </a:ext>
            </a:extLst>
          </p:cNvPr>
          <p:cNvSpPr txBox="1"/>
          <p:nvPr/>
        </p:nvSpPr>
        <p:spPr>
          <a:xfrm>
            <a:off x="10864516" y="4175681"/>
            <a:ext cx="6093724" cy="496290"/>
          </a:xfrm>
          <a:prstGeom prst="rect">
            <a:avLst/>
          </a:prstGeom>
          <a:noFill/>
        </p:spPr>
        <p:txBody>
          <a:bodyPr wrap="square">
            <a:spAutoFit/>
          </a:bodyPr>
          <a:lstStyle/>
          <a:p>
            <a:pPr marR="17780" algn="just">
              <a:lnSpc>
                <a:spcPts val="3359"/>
              </a:lnSpc>
              <a:spcAft>
                <a:spcPts val="600"/>
              </a:spcAft>
              <a:buClr>
                <a:srgbClr val="385623"/>
              </a:buClr>
              <a:buSzPts val="2400"/>
            </a:pPr>
            <a:r>
              <a:rPr lang="en-GB" sz="2400" spc="120" dirty="0">
                <a:solidFill>
                  <a:srgbClr val="456A2C"/>
                </a:solidFill>
                <a:latin typeface="Glacial Indifference"/>
              </a:rPr>
              <a:t>Half-Tree House, </a:t>
            </a:r>
            <a:r>
              <a:rPr lang="en-GB" sz="2400" spc="120" dirty="0" err="1">
                <a:solidFill>
                  <a:srgbClr val="456A2C"/>
                </a:solidFill>
                <a:latin typeface="Glacial Indifference"/>
              </a:rPr>
              <a:t>Jacobschang</a:t>
            </a:r>
            <a:endParaRPr lang="en-GB" sz="2400" spc="120" dirty="0">
              <a:solidFill>
                <a:srgbClr val="456A2C"/>
              </a:solidFill>
              <a:latin typeface="Glacial Indifference"/>
            </a:endParaRPr>
          </a:p>
        </p:txBody>
      </p:sp>
      <p:sp>
        <p:nvSpPr>
          <p:cNvPr id="16" name="TextBox 5">
            <a:extLst>
              <a:ext uri="{FF2B5EF4-FFF2-40B4-BE49-F238E27FC236}">
                <a16:creationId xmlns:a16="http://schemas.microsoft.com/office/drawing/2014/main" id="{ECF5662B-29B4-4929-A442-D33E5D9F4CEE}"/>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err="1">
                <a:solidFill>
                  <a:srgbClr val="52584D"/>
                </a:solidFill>
                <a:latin typeface="Glacial Indifference"/>
              </a:rPr>
              <a:t>Luento</a:t>
            </a:r>
            <a:r>
              <a:rPr lang="en-US" sz="1600" spc="80" dirty="0">
                <a:solidFill>
                  <a:srgbClr val="52584D"/>
                </a:solidFill>
                <a:latin typeface="Glacial Indifference"/>
              </a:rPr>
              <a:t> 4:</a:t>
            </a:r>
            <a:r>
              <a:rPr lang="es-ES" sz="1600" spc="80" dirty="0">
                <a:solidFill>
                  <a:srgbClr val="52584D"/>
                </a:solidFill>
                <a:latin typeface="Glacial Indifference"/>
              </a:rPr>
              <a:t> </a:t>
            </a:r>
            <a:r>
              <a:rPr lang="en-GB" sz="1600" spc="80" dirty="0" err="1">
                <a:solidFill>
                  <a:srgbClr val="52584D"/>
                </a:solidFill>
                <a:latin typeface="Glacial Indifference"/>
              </a:rPr>
              <a:t>Arkkitehtisuunnittelu</a:t>
            </a:r>
            <a:r>
              <a:rPr lang="en-GB" sz="1600" spc="80" dirty="0">
                <a:solidFill>
                  <a:srgbClr val="52584D"/>
                </a:solidFill>
                <a:latin typeface="Glacial Indifference"/>
              </a:rPr>
              <a:t> – </a:t>
            </a:r>
            <a:r>
              <a:rPr lang="en-GB" sz="1600" spc="80" dirty="0" err="1">
                <a:solidFill>
                  <a:srgbClr val="52584D"/>
                </a:solidFill>
                <a:latin typeface="Glacial Indifference"/>
              </a:rPr>
              <a:t>piirustukset</a:t>
            </a:r>
            <a:r>
              <a:rPr lang="en-GB" sz="1600" spc="80" dirty="0">
                <a:solidFill>
                  <a:srgbClr val="52584D"/>
                </a:solidFill>
                <a:latin typeface="Glacial Indifference"/>
              </a:rPr>
              <a:t> </a:t>
            </a:r>
            <a:r>
              <a:rPr lang="en-GB" sz="1600" spc="80" dirty="0" err="1">
                <a:solidFill>
                  <a:srgbClr val="52584D"/>
                </a:solidFill>
                <a:latin typeface="Glacial Indifference"/>
              </a:rPr>
              <a:t>ja</a:t>
            </a:r>
            <a:r>
              <a:rPr lang="en-GB" sz="1600" spc="80" dirty="0">
                <a:solidFill>
                  <a:srgbClr val="52584D"/>
                </a:solidFill>
                <a:latin typeface="Glacial Indifference"/>
              </a:rPr>
              <a:t> </a:t>
            </a:r>
            <a:r>
              <a:rPr lang="en-GB" sz="1600" spc="80" dirty="0" err="1">
                <a:solidFill>
                  <a:srgbClr val="52584D"/>
                </a:solidFill>
                <a:latin typeface="Glacial Indifference"/>
              </a:rPr>
              <a:t>kaaviot</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9842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 + Glacial Indifference">
      <a:majorFont>
        <a:latin typeface="Arial Black"/>
        <a:ea typeface=""/>
        <a:cs typeface=""/>
      </a:majorFont>
      <a:minorFont>
        <a:latin typeface="Glacial Indifferen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200</Words>
  <Application>Microsoft Office PowerPoint</Application>
  <PresentationFormat>Mukautettu</PresentationFormat>
  <Paragraphs>26</Paragraphs>
  <Slides>5</Slides>
  <Notes>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5</vt:i4>
      </vt:variant>
    </vt:vector>
  </HeadingPairs>
  <TitlesOfParts>
    <vt:vector size="13" baseType="lpstr">
      <vt:lpstr>Arial Black</vt:lpstr>
      <vt:lpstr>Glacial Indifference Bold</vt:lpstr>
      <vt:lpstr>Glacial Indifference</vt:lpstr>
      <vt:lpstr>Arial</vt:lpstr>
      <vt:lpstr>Calibri</vt:lpstr>
      <vt:lpstr>League Spartan</vt:lpstr>
      <vt:lpstr>Verdana</vt:lpstr>
      <vt:lpstr>Office Theme</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77</cp:revision>
  <dcterms:created xsi:type="dcterms:W3CDTF">2006-08-16T00:00:00Z</dcterms:created>
  <dcterms:modified xsi:type="dcterms:W3CDTF">2022-04-19T19:39:48Z</dcterms:modified>
  <dc:identifier>DAD7Xzioke4</dc:identifier>
</cp:coreProperties>
</file>