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84" r:id="rId5"/>
    <p:sldId id="261" r:id="rId6"/>
    <p:sldId id="282" r:id="rId7"/>
    <p:sldId id="260" r:id="rId8"/>
    <p:sldId id="273" r:id="rId9"/>
    <p:sldId id="263" r:id="rId10"/>
  </p:sldIdLst>
  <p:sldSz cx="18288000" cy="10287000"/>
  <p:notesSz cx="6858000" cy="9144000"/>
  <p:embeddedFontLst>
    <p:embeddedFont>
      <p:font typeface="Glacial Indifference" panose="020B0604020202020204" charset="0"/>
      <p:regular r:id="rId12"/>
    </p:embeddedFont>
    <p:embeddedFont>
      <p:font typeface="League Spartan" panose="020B0604020202020204" charset="-7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4FB7F-79BC-4659-A67C-F3F77FA86233}" v="1" dt="2020-12-29T16:00:14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" userId="5f4cd121-e085-46fb-a450-d10438a7add8" providerId="ADAL" clId="{F794FB7F-79BC-4659-A67C-F3F77FA86233}"/>
    <pc:docChg chg="modSld">
      <pc:chgData name="Info" userId="5f4cd121-e085-46fb-a450-d10438a7add8" providerId="ADAL" clId="{F794FB7F-79BC-4659-A67C-F3F77FA86233}" dt="2020-12-29T16:11:06.030" v="351" actId="20577"/>
      <pc:docMkLst>
        <pc:docMk/>
      </pc:docMkLst>
      <pc:sldChg chg="modSp mod">
        <pc:chgData name="Info" userId="5f4cd121-e085-46fb-a450-d10438a7add8" providerId="ADAL" clId="{F794FB7F-79BC-4659-A67C-F3F77FA86233}" dt="2020-12-29T16:08:42.230" v="340" actId="6549"/>
        <pc:sldMkLst>
          <pc:docMk/>
          <pc:sldMk cId="0" sldId="258"/>
        </pc:sldMkLst>
        <pc:spChg chg="mod">
          <ac:chgData name="Info" userId="5f4cd121-e085-46fb-a450-d10438a7add8" providerId="ADAL" clId="{F794FB7F-79BC-4659-A67C-F3F77FA86233}" dt="2020-12-29T16:08:42.230" v="340" actId="6549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Info" userId="5f4cd121-e085-46fb-a450-d10438a7add8" providerId="ADAL" clId="{F794FB7F-79BC-4659-A67C-F3F77FA86233}" dt="2020-12-29T16:09:31.037" v="347" actId="1076"/>
        <pc:sldMkLst>
          <pc:docMk/>
          <pc:sldMk cId="0" sldId="259"/>
        </pc:sldMkLst>
        <pc:spChg chg="mod">
          <ac:chgData name="Info" userId="5f4cd121-e085-46fb-a450-d10438a7add8" providerId="ADAL" clId="{F794FB7F-79BC-4659-A67C-F3F77FA86233}" dt="2020-12-29T16:09:31.037" v="347" actId="1076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Info" userId="5f4cd121-e085-46fb-a450-d10438a7add8" providerId="ADAL" clId="{F794FB7F-79BC-4659-A67C-F3F77FA86233}" dt="2020-12-29T16:11:06.030" v="351" actId="20577"/>
        <pc:sldMkLst>
          <pc:docMk/>
          <pc:sldMk cId="0" sldId="263"/>
        </pc:sldMkLst>
        <pc:spChg chg="mod">
          <ac:chgData name="Info" userId="5f4cd121-e085-46fb-a450-d10438a7add8" providerId="ADAL" clId="{F794FB7F-79BC-4659-A67C-F3F77FA86233}" dt="2020-12-29T16:11:06.030" v="351" actId="20577"/>
          <ac:spMkLst>
            <pc:docMk/>
            <pc:sldMk cId="0" sldId="263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THE USE OF WOOD MATERIAL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Lähikuva puusepästä piirtämässä mittoja puulle">
            <a:extLst>
              <a:ext uri="{FF2B5EF4-FFF2-40B4-BE49-F238E27FC236}">
                <a16:creationId xmlns:a16="http://schemas.microsoft.com/office/drawing/2014/main" id="{229123AD-7F83-4187-B8D1-F00C62A2E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03" y="-342900"/>
            <a:ext cx="16400918" cy="109312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9218466" cy="4673405"/>
            <a:chOff x="0" y="0"/>
            <a:chExt cx="25624622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016000" y="1951575"/>
              <a:ext cx="24608622" cy="346633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lv-LV" sz="6600" b="1" dirty="0">
                  <a:solidFill>
                    <a:srgbClr val="FEFFF8"/>
                  </a:solidFill>
                  <a:latin typeface="Glosial indeference"/>
                </a:rPr>
                <a:t>VISPĀRĪGI </a:t>
              </a:r>
              <a:r>
                <a:rPr lang="lv-LV" sz="6600" b="1" dirty="0" smtClean="0">
                  <a:solidFill>
                    <a:srgbClr val="FEFFF8"/>
                  </a:solidFill>
                  <a:latin typeface="Glosial indeference"/>
                </a:rPr>
                <a:t>NORĀDĪJUMI KOKMATERIĀLU UN KOKSNES PLĀTŅU IZMANTOŠANAI</a:t>
              </a:r>
              <a:endParaRPr lang="lv-LV" sz="6600" b="1" dirty="0">
                <a:solidFill>
                  <a:srgbClr val="FEFFF8"/>
                </a:solidFill>
                <a:latin typeface="Glosial inde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9175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dirty="0">
                  <a:solidFill>
                    <a:srgbClr val="FEFFF8"/>
                  </a:solidFill>
                  <a:latin typeface="Glosial indeference"/>
                </a:rPr>
                <a:t>03-2/ LU2: KOKA </a:t>
              </a:r>
              <a:r>
                <a:rPr lang="lv-LV" sz="2400" dirty="0" smtClean="0">
                  <a:solidFill>
                    <a:srgbClr val="FEFFF8"/>
                  </a:solidFill>
                  <a:latin typeface="Glosial indeference"/>
                </a:rPr>
                <a:t>KONSTRUKCIJAS, </a:t>
              </a:r>
              <a:r>
                <a:rPr lang="lv-LV" sz="2400" dirty="0">
                  <a:solidFill>
                    <a:srgbClr val="FEFFF8"/>
                  </a:solidFill>
                  <a:latin typeface="Glosial indeference"/>
                </a:rPr>
                <a:t>ATJAUNOŠANA UN </a:t>
              </a:r>
              <a:r>
                <a:rPr lang="lv-LV" sz="2400" dirty="0" smtClean="0">
                  <a:solidFill>
                    <a:srgbClr val="FEFFF8"/>
                  </a:solidFill>
                  <a:latin typeface="Glosial indeference"/>
                </a:rPr>
                <a:t>DEMONTĀŽA</a:t>
              </a:r>
              <a:endParaRPr lang="lv-LV" sz="2400" dirty="0">
                <a:solidFill>
                  <a:srgbClr val="FEFFF8"/>
                </a:solidFill>
                <a:latin typeface="Glosial indeference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isä, rakennus, sisäkatto, keittiö&#10;&#10;Kuvaus luotu automaattisesti">
            <a:extLst>
              <a:ext uri="{FF2B5EF4-FFF2-40B4-BE49-F238E27FC236}">
                <a16:creationId xmlns:a16="http://schemas.microsoft.com/office/drawing/2014/main" id="{9278306F-82B1-44ED-984C-74D3CF090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11" y="419100"/>
            <a:ext cx="12877800" cy="858138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571500"/>
            <a:ext cx="8385423" cy="8119650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0" y="1694973"/>
              <a:ext cx="10566399" cy="283154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456A2C"/>
                  </a:solidFill>
                  <a:latin typeface="Glosial indeference"/>
                </a:rPr>
                <a:t>PREZENTĀCIJAS </a:t>
              </a:r>
              <a:r>
                <a:rPr lang="lv-LV" sz="6200" dirty="0" smtClean="0">
                  <a:solidFill>
                    <a:srgbClr val="456A2C"/>
                  </a:solidFill>
                  <a:latin typeface="Glosial indeference"/>
                </a:rPr>
                <a:t>SATURS</a:t>
              </a:r>
              <a:endParaRPr lang="lv-LV" sz="6200" dirty="0">
                <a:solidFill>
                  <a:srgbClr val="456A2C"/>
                </a:solidFill>
                <a:latin typeface="Glosial inde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40694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Termini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CE marķējums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Zāģmateriālu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izmantošana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Ēkas </a:t>
              </a:r>
              <a:r>
                <a:rPr lang="lv-LV" sz="2400" dirty="0" err="1" smtClean="0">
                  <a:solidFill>
                    <a:srgbClr val="456A2C"/>
                  </a:solidFill>
                  <a:latin typeface="Glacial Indifference"/>
                </a:rPr>
                <a:t>būvkomponentes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Koksnes materiālu izmantošana būvniecībā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Uzglabāšana un lietošana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Biežāk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uzdotie jautājumi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4"/>
              <a:ext cx="9215776" cy="75952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rgbClr val="456A2C"/>
                  </a:solidFill>
                  <a:latin typeface="Glosial indeference"/>
                </a:rPr>
                <a:t>Apskatītās tēmas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25001" y="804016"/>
            <a:ext cx="8693646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Kokmateriāli: Vispārējs termins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kokzāģētavās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un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tālākas - dziļās apstrādes produktu ražotnē,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kā arī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apaļkoksnes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apzīmēšanai.</a:t>
            </a: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Glacial Indifference"/>
              </a:rPr>
              <a:t>Zāģmateriāli: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Vispārīgs termins kokmateriālam, kas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izzāģēti no zāģbaļķiem.</a:t>
            </a:r>
            <a:endParaRPr lang="lv-LV" sz="240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Glacial Indifference"/>
              </a:rPr>
              <a:t>Ēvelēti kokmateriāli: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Vispārīgs termins kokmateriāliem, kas noēvelēti vismaz no trīs pusēm.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 smtClean="0">
                <a:solidFill>
                  <a:srgbClr val="456A2C"/>
                </a:solidFill>
                <a:latin typeface="Glacial Indifference"/>
              </a:rPr>
              <a:t>Līmēti kokmateriāli: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kokmateriāli,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kas tiek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ražoti,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salīmējot vismaz četras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lameles, kuru biezums 45 mm.</a:t>
            </a:r>
            <a:endParaRPr lang="lv-LV" sz="240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 smtClean="0">
                <a:solidFill>
                  <a:srgbClr val="456A2C"/>
                </a:solidFill>
                <a:latin typeface="Glacial Indifference"/>
              </a:rPr>
              <a:t>Garenšķiedru finieru kokmateriāli (LVL</a:t>
            </a:r>
            <a:r>
              <a:rPr lang="lv-LV" sz="2400" b="1" dirty="0">
                <a:solidFill>
                  <a:srgbClr val="456A2C"/>
                </a:solidFill>
                <a:latin typeface="Glacial Indifference"/>
              </a:rPr>
              <a:t>):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Koksnes produkts, kas tiek izgatavots, salīmējot vismaz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piecus,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līdz 6 mm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biezus, finierus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>
            <a:off x="9906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447800" y="957263"/>
            <a:ext cx="7467599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lv-LV" sz="6200">
                <a:solidFill>
                  <a:schemeClr val="bg1"/>
                </a:solidFill>
                <a:latin typeface="League Spartan"/>
              </a:rPr>
              <a:t>Termini</a:t>
            </a: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25001" y="804016"/>
            <a:ext cx="8693646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Būvizstrādājumu tirgus uzraudzība nodrošina, ka Eiropas iekšējā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tirgū iegādājami tikai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ar CE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marķēti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būvizstrādājumi, kas atbilst tiem noteiktajām prasībām.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CE marķējums ir atbilstības marķējums, kas norāda, ka būvizstrādājums atbilst attiecīgajam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saskaņotajam- harmonizētajam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produkta standartam un būvizstrādājumu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regulā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noteiktajām drošības un veselības pamatprasībām.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Ražojumu ar CE marķējumu var brīvi eksportēt un pārdot Eiropas iekšējā tirgū.</a:t>
            </a:r>
          </a:p>
        </p:txBody>
      </p:sp>
      <p:sp>
        <p:nvSpPr>
          <p:cNvPr id="3" name="AutoShape 3"/>
          <p:cNvSpPr/>
          <p:nvPr/>
        </p:nvSpPr>
        <p:spPr>
          <a:xfrm>
            <a:off x="9906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447800" y="957263"/>
            <a:ext cx="7467599" cy="98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70"/>
              </a:lnSpc>
            </a:pPr>
            <a:r>
              <a:rPr lang="lv-LV" sz="6200" b="1" dirty="0">
                <a:solidFill>
                  <a:srgbClr val="FEFFF8"/>
                </a:solidFill>
                <a:latin typeface="Glosial indeference"/>
              </a:rPr>
              <a:t>CE marķējums</a:t>
            </a: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9785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00600" y="291838"/>
            <a:ext cx="13165888" cy="1935764"/>
            <a:chOff x="-104836" y="-3114570"/>
            <a:chExt cx="13280847" cy="121374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176012" cy="6200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dirty="0">
                  <a:solidFill>
                    <a:srgbClr val="456A2C"/>
                  </a:solidFill>
                  <a:latin typeface="Glosial indeference"/>
                </a:rPr>
                <a:t>Zāģmateriālu </a:t>
              </a:r>
              <a:r>
                <a:rPr lang="lv-LV" sz="6200" b="1" dirty="0" smtClean="0">
                  <a:solidFill>
                    <a:srgbClr val="456A2C"/>
                  </a:solidFill>
                  <a:latin typeface="Glosial indeference"/>
                </a:rPr>
                <a:t>izmantošana</a:t>
              </a:r>
              <a:endParaRPr lang="lv-LV" sz="6200" b="1" dirty="0">
                <a:solidFill>
                  <a:srgbClr val="456A2C"/>
                </a:solidFill>
                <a:latin typeface="Glosial inde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24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6A2562EA-094B-4475-AD50-BDD946849DDC}"/>
              </a:ext>
            </a:extLst>
          </p:cNvPr>
          <p:cNvSpPr txBox="1"/>
          <p:nvPr/>
        </p:nvSpPr>
        <p:spPr>
          <a:xfrm>
            <a:off x="6190094" y="2466665"/>
            <a:ext cx="11880322" cy="6976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456A2C"/>
                </a:solidFill>
                <a:latin typeface="Glacial Indifference"/>
              </a:rPr>
              <a:t>Logu un </a:t>
            </a:r>
            <a:r>
              <a:rPr lang="lv-LV" sz="2000" b="1" dirty="0" smtClean="0">
                <a:solidFill>
                  <a:srgbClr val="456A2C"/>
                </a:solidFill>
                <a:latin typeface="Glacial Indifference"/>
              </a:rPr>
              <a:t>durvju sektors: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Priedes kodolkoksnei ir raksturīga izturība pret trupes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sēnēm,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tāpēc tā labāk iztur laika apstākļus bez īpašas apstrādes un garantē ilgāku koksnes produktu kalpošanas laiku, pat laikapstākļu ietekmē.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456A2C"/>
                </a:solidFill>
                <a:latin typeface="Glacial Indifference"/>
              </a:rPr>
              <a:t>Mēbeļu </a:t>
            </a:r>
            <a:r>
              <a:rPr lang="lv-LV" sz="2000" b="1" dirty="0" smtClean="0">
                <a:solidFill>
                  <a:srgbClr val="456A2C"/>
                </a:solidFill>
                <a:latin typeface="Glacial Indifference"/>
              </a:rPr>
              <a:t>sektors: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Gan priedes, gan egles baļķi ar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dzīviem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zariem vai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bezzaru baļķi ir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ļoti plaši izmantoti izejmateriāli masīvkoka mēbeļu redzamajām virsmām.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456A2C"/>
                </a:solidFill>
                <a:latin typeface="Glacial Indifference"/>
              </a:rPr>
              <a:t>Ēvelēti kokmateriāli: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Kokmateriāli, kas sašķiroti dažādiem pielietojumiem (US I, US II, US III, US IV, V, VI un VII), ja pircējs ir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noteicis pieļaujamo,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piemēram,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zaru dimensijas un skaitu, </a:t>
            </a:r>
            <a:r>
              <a:rPr lang="lv-LV" sz="2000" dirty="0" err="1" smtClean="0">
                <a:solidFill>
                  <a:srgbClr val="456A2C"/>
                </a:solidFill>
                <a:latin typeface="Glacial Indifference"/>
              </a:rPr>
              <a:t>lokmalas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 lielumu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un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novirzi no taisnuma.</a:t>
            </a:r>
            <a:endParaRPr lang="lv-LV" sz="200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rgbClr val="456A2C"/>
                </a:solidFill>
                <a:latin typeface="Glacial Indifference"/>
              </a:rPr>
              <a:t>Pirmapstrādes sektors: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Baļķu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pirmapstrādes procesā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izmanto kokmateriālus,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tā sauktos malējos dēļus 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slēptās detaļās, un no kodolkoksnes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zāģētus redzamajās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virsmās. Ar rokām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būvētu ēku kokmateriāli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ir </a:t>
            </a:r>
            <a:r>
              <a:rPr lang="lv-LV" sz="2000" dirty="0" err="1" smtClean="0">
                <a:solidFill>
                  <a:srgbClr val="456A2C"/>
                </a:solidFill>
                <a:latin typeface="Glacial Indifference"/>
              </a:rPr>
              <a:t>masīvkoksne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bet rūpnieciskam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mērķim izmanto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no vairākiem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dēļiem salīmētas un apstrādātas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sagataves.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456A2C"/>
                </a:solidFill>
                <a:latin typeface="Glacial Indifference"/>
              </a:rPr>
              <a:t>Koka kopnes: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Kopņu nozarē izmanto tikai </a:t>
            </a:r>
            <a:r>
              <a:rPr lang="lv-LV" sz="2000" dirty="0" err="1" smtClean="0">
                <a:solidFill>
                  <a:srgbClr val="456A2C"/>
                </a:solidFill>
                <a:latin typeface="Glacial Indifference"/>
              </a:rPr>
              <a:t>garenfrēzētus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/ēvelētus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kokmateriālus ar </a:t>
            </a:r>
            <a:r>
              <a:rPr lang="lv-LV" sz="2000" dirty="0" smtClean="0">
                <a:solidFill>
                  <a:srgbClr val="456A2C"/>
                </a:solidFill>
                <a:latin typeface="Glacial Indifference"/>
              </a:rPr>
              <a:t>noteiktu stiprības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klasi.</a:t>
            </a: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08D9DE2C-61C6-4245-9E47-47F8B36220B4}"/>
              </a:ext>
            </a:extLst>
          </p:cNvPr>
          <p:cNvGrpSpPr/>
          <p:nvPr/>
        </p:nvGrpSpPr>
        <p:grpSpPr>
          <a:xfrm>
            <a:off x="-381000" y="3467100"/>
            <a:ext cx="6324600" cy="6674009"/>
            <a:chOff x="-381000" y="3467100"/>
            <a:chExt cx="6324600" cy="6674009"/>
          </a:xfrm>
        </p:grpSpPr>
        <p:sp>
          <p:nvSpPr>
            <p:cNvPr id="14" name="Θέση αριθμού διαφάνειας 12">
              <a:extLst>
                <a:ext uri="{FF2B5EF4-FFF2-40B4-BE49-F238E27FC236}">
                  <a16:creationId xmlns:a16="http://schemas.microsoft.com/office/drawing/2014/main" id="{6A035BD0-ECB5-432E-BE44-A821EF204E89}"/>
                </a:ext>
              </a:extLst>
            </p:cNvPr>
            <p:cNvSpPr txBox="1">
              <a:spLocks/>
            </p:cNvSpPr>
            <p:nvPr/>
          </p:nvSpPr>
          <p:spPr>
            <a:xfrm>
              <a:off x="-381000" y="9775984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fld id="{B6F15528-21DE-4FAA-801E-634DDDAF4B2B}" type="slidenum">
                <a:rPr lang="en-US" sz="2400" spc="120" smtClean="0">
                  <a:solidFill>
                    <a:srgbClr val="1E4D65"/>
                  </a:solidFill>
                  <a:latin typeface="Glacial Indifference"/>
                </a:rPr>
                <a:pPr algn="l"/>
                <a:t>5</a:t>
              </a:fld>
              <a:endParaRPr lang="en-US" sz="2400" spc="120">
                <a:solidFill>
                  <a:srgbClr val="1E4D65"/>
                </a:solidFill>
                <a:latin typeface="Glacial Indifference"/>
              </a:endParaRPr>
            </a:p>
          </p:txBody>
        </p: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08B33E69-35FB-4218-AC1A-0EB85C9E6794}"/>
                </a:ext>
              </a:extLst>
            </p:cNvPr>
            <p:cNvGrpSpPr/>
            <p:nvPr/>
          </p:nvGrpSpPr>
          <p:grpSpPr>
            <a:xfrm>
              <a:off x="-76200" y="3467100"/>
              <a:ext cx="6019800" cy="4800600"/>
              <a:chOff x="76200" y="3467100"/>
              <a:chExt cx="6502400" cy="5229012"/>
            </a:xfrm>
          </p:grpSpPr>
          <p:pic>
            <p:nvPicPr>
              <p:cNvPr id="10" name="Kuva 9">
                <a:extLst>
                  <a:ext uri="{FF2B5EF4-FFF2-40B4-BE49-F238E27FC236}">
                    <a16:creationId xmlns:a16="http://schemas.microsoft.com/office/drawing/2014/main" id="{DC1DF90D-31A6-4FF1-96F6-16B1A46B5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" y="3467100"/>
                <a:ext cx="6467690" cy="2528889"/>
              </a:xfrm>
              <a:prstGeom prst="rect">
                <a:avLst/>
              </a:prstGeom>
            </p:spPr>
          </p:pic>
          <p:pic>
            <p:nvPicPr>
              <p:cNvPr id="15" name="Kuva 14" descr="Kuva, joka sisältää kohteen puinen, kissa, pöytä&#10;&#10;Kuvaus luotu automaattisesti">
                <a:extLst>
                  <a:ext uri="{FF2B5EF4-FFF2-40B4-BE49-F238E27FC236}">
                    <a16:creationId xmlns:a16="http://schemas.microsoft.com/office/drawing/2014/main" id="{C0444C2C-CE5C-4811-AD6A-FD27EB3BF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6137062"/>
                <a:ext cx="6502400" cy="25590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00600" y="291837"/>
            <a:ext cx="13165888" cy="2174827"/>
            <a:chOff x="-104836" y="-3114570"/>
            <a:chExt cx="13280847" cy="121374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176012" cy="5519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dirty="0">
                  <a:solidFill>
                    <a:srgbClr val="456A2C"/>
                  </a:solidFill>
                  <a:latin typeface="Glosial indeference"/>
                </a:rPr>
                <a:t>Ēkas </a:t>
              </a:r>
              <a:r>
                <a:rPr lang="lv-LV" sz="6200" b="1" dirty="0" err="1" smtClean="0">
                  <a:solidFill>
                    <a:srgbClr val="456A2C"/>
                  </a:solidFill>
                  <a:latin typeface="Glosial indeference"/>
                </a:rPr>
                <a:t>būvkomponentes</a:t>
              </a:r>
              <a:endParaRPr lang="lv-LV" sz="6200" b="1" dirty="0">
                <a:solidFill>
                  <a:srgbClr val="456A2C"/>
                </a:solidFill>
                <a:latin typeface="Glosial inde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24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6A2562EA-094B-4475-AD50-BDD946849DDC}"/>
              </a:ext>
            </a:extLst>
          </p:cNvPr>
          <p:cNvSpPr txBox="1"/>
          <p:nvPr/>
        </p:nvSpPr>
        <p:spPr>
          <a:xfrm>
            <a:off x="6255278" y="2938115"/>
            <a:ext cx="11880322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lv-LV" sz="2400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Kārtaini </a:t>
            </a:r>
            <a:r>
              <a:rPr lang="lv-LV" sz="2400" b="1" dirty="0">
                <a:solidFill>
                  <a:srgbClr val="456A2C"/>
                </a:solidFill>
                <a:latin typeface="Glacial Indifference" panose="020B0604020202020204" charset="0"/>
              </a:rPr>
              <a:t>līmētie </a:t>
            </a:r>
            <a:r>
              <a:rPr lang="lv-LV" sz="2400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kokmateriāli</a:t>
            </a:r>
            <a:r>
              <a:rPr lang="lv-LV" sz="2400" b="1" dirty="0" smtClean="0">
                <a:solidFill>
                  <a:srgbClr val="456A2C"/>
                </a:solidFill>
                <a:latin typeface="Glacial Indifference"/>
              </a:rPr>
              <a:t>: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Šajā kontekstā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GLT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nozīmē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horizontālas salīmētas lameles nesošajām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konstrukcijām saskaņā ar standartu EN 14080, kas ražots saskaņā ar standartu EN 386. Turklāt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tas sastāv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vismaz no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četrām lameļu kārtām, ar maksimālo biezumu 45 mm,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kuru šķiedru virziens ir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šī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produkta garenvirziens.</a:t>
            </a:r>
          </a:p>
          <a:p>
            <a:pPr algn="just">
              <a:lnSpc>
                <a:spcPts val="3359"/>
              </a:lnSpc>
            </a:pPr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lv-LV" sz="2400" dirty="0" smtClean="0">
                <a:solidFill>
                  <a:srgbClr val="456A2C"/>
                </a:solidFill>
                <a:latin typeface="Glacial Indifference" panose="020B0604020202020204" charset="0"/>
              </a:rPr>
              <a:t>Garenšķiedru </a:t>
            </a:r>
            <a:r>
              <a:rPr lang="lv-LV" sz="2400" dirty="0">
                <a:solidFill>
                  <a:srgbClr val="456A2C"/>
                </a:solidFill>
                <a:latin typeface="Glacial Indifference" panose="020B0604020202020204" charset="0"/>
              </a:rPr>
              <a:t>finieru </a:t>
            </a:r>
            <a:r>
              <a:rPr lang="lv-LV" sz="2400" dirty="0" smtClean="0">
                <a:solidFill>
                  <a:srgbClr val="456A2C"/>
                </a:solidFill>
                <a:latin typeface="Glacial Indifference" panose="020B0604020202020204" charset="0"/>
              </a:rPr>
              <a:t>kokmateriāli</a:t>
            </a:r>
            <a:r>
              <a:rPr lang="lv-LV" sz="2400" b="1" dirty="0" smtClean="0">
                <a:solidFill>
                  <a:srgbClr val="456A2C"/>
                </a:solidFill>
                <a:latin typeface="Glacial Indifference"/>
              </a:rPr>
              <a:t>: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Šajā kontekstā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nozīmē produktu LVL nesošajām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konstrukcijām, kas atbilst standartam EN 14374.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Somijā LVL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tiek izgatavots, salīmējot 3 mm biezas egles finiera loksnes, lai finiera šķiedras virziens būtu finiera produkta garenvirzienā.</a:t>
            </a:r>
          </a:p>
          <a:p>
            <a:pPr algn="just">
              <a:lnSpc>
                <a:spcPts val="3359"/>
              </a:lnSpc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lv-LV" sz="2400" b="1" dirty="0">
                <a:solidFill>
                  <a:srgbClr val="456A2C"/>
                </a:solidFill>
                <a:latin typeface="Glacial Indifference"/>
              </a:rPr>
              <a:t>I-sijas: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Parasti šādi produkti tiek ražoti saskaņā ar atsevišķu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izejmateriālu plānu (noteiktas dimensijas),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bet, I-sijas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kā produkts iegādājams «tekošajos» metros.</a:t>
            </a:r>
            <a:endParaRPr lang="lv-LV" sz="240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1B58CC3-033E-4312-8164-D69A17342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59"/>
          <a:stretch/>
        </p:blipFill>
        <p:spPr>
          <a:xfrm>
            <a:off x="3253385" y="2549441"/>
            <a:ext cx="2566305" cy="243840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EFA3C9C7-48AD-4C70-ABBE-2840B0953F7B}"/>
              </a:ext>
            </a:extLst>
          </p:cNvPr>
          <p:cNvSpPr txBox="1"/>
          <p:nvPr/>
        </p:nvSpPr>
        <p:spPr>
          <a:xfrm>
            <a:off x="6190094" y="1307768"/>
            <a:ext cx="11335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 smtClean="0">
                <a:solidFill>
                  <a:srgbClr val="456A2C"/>
                </a:solidFill>
                <a:latin typeface="Glacial Indifference" panose="020B0604020202020204" charset="0"/>
              </a:rPr>
              <a:t>Ēkas </a:t>
            </a:r>
            <a:r>
              <a:rPr lang="lv-LV" sz="2400" dirty="0" err="1" smtClean="0">
                <a:solidFill>
                  <a:srgbClr val="456A2C"/>
                </a:solidFill>
                <a:latin typeface="Glacial Indifference" panose="020B0604020202020204" charset="0"/>
              </a:rPr>
              <a:t>būvkomponentes</a:t>
            </a:r>
            <a:r>
              <a:rPr lang="lv-LV" sz="2400" dirty="0" smtClean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lv-LV" sz="2400" dirty="0">
                <a:solidFill>
                  <a:srgbClr val="456A2C"/>
                </a:solidFill>
                <a:latin typeface="Glacial Indifference" panose="020B0604020202020204" charset="0"/>
              </a:rPr>
              <a:t>ir līmēta koka izstrādājumi </a:t>
            </a:r>
            <a:r>
              <a:rPr lang="lv-LV" sz="2400" dirty="0" smtClean="0">
                <a:solidFill>
                  <a:srgbClr val="456A2C"/>
                </a:solidFill>
                <a:latin typeface="Glacial Indifference" panose="020B0604020202020204" charset="0"/>
              </a:rPr>
              <a:t>- inženierkoksnes produkti jeb </a:t>
            </a:r>
            <a:r>
              <a:rPr lang="lv-LV" sz="2400" dirty="0">
                <a:solidFill>
                  <a:srgbClr val="456A2C"/>
                </a:solidFill>
                <a:latin typeface="Glacial Indifference" panose="020B0604020202020204" charset="0"/>
              </a:rPr>
              <a:t>EWP. Biežāk sastopamie EWP produkti ir </a:t>
            </a:r>
            <a:r>
              <a:rPr lang="lv-LV" sz="2400" dirty="0" smtClean="0">
                <a:solidFill>
                  <a:srgbClr val="456A2C"/>
                </a:solidFill>
                <a:latin typeface="Glacial Indifference" panose="020B0604020202020204" charset="0"/>
              </a:rPr>
              <a:t>kārtaini līmētie kokmateriāli, </a:t>
            </a:r>
            <a:r>
              <a:rPr lang="lv-LV" sz="2400" dirty="0" err="1" smtClean="0">
                <a:solidFill>
                  <a:srgbClr val="456A2C"/>
                </a:solidFill>
                <a:latin typeface="Glacial Indifference" panose="020B0604020202020204" charset="0"/>
              </a:rPr>
              <a:t>garenšķiedru</a:t>
            </a:r>
            <a:r>
              <a:rPr lang="lv-LV" sz="2400" dirty="0" smtClean="0">
                <a:solidFill>
                  <a:srgbClr val="456A2C"/>
                </a:solidFill>
                <a:latin typeface="Glacial Indifference" panose="020B0604020202020204" charset="0"/>
              </a:rPr>
              <a:t> finieru kokmateriāli un </a:t>
            </a:r>
            <a:r>
              <a:rPr lang="lv-LV" sz="2400" dirty="0">
                <a:solidFill>
                  <a:srgbClr val="456A2C"/>
                </a:solidFill>
                <a:latin typeface="Glacial Indifference" panose="020B0604020202020204" charset="0"/>
              </a:rPr>
              <a:t>I-sijas.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CEB74459-ECFA-430E-B96B-00011A51D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579" y="5215614"/>
            <a:ext cx="2541724" cy="206563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8CC08CAF-3562-492E-A16A-0CC8C21E6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76" r="19785"/>
          <a:stretch/>
        </p:blipFill>
        <p:spPr>
          <a:xfrm>
            <a:off x="4956909" y="7509019"/>
            <a:ext cx="838200" cy="20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8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b="1" dirty="0">
                <a:solidFill>
                  <a:srgbClr val="456A2C"/>
                </a:solidFill>
                <a:latin typeface="Glosial indeference"/>
              </a:rPr>
              <a:t>Koksnes materiālu izmantošana būvniecībā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479398"/>
            <a:chOff x="0" y="-19050"/>
            <a:chExt cx="9013889" cy="3305863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>
                  <a:solidFill>
                    <a:srgbClr val="456A2C"/>
                  </a:solidFill>
                  <a:latin typeface="Glacial Indifference"/>
                </a:rPr>
                <a:t>APKĀRTĒJĀ VIDE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Kokmateriāla kalpošanas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laiks,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labi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aizsargātās konstrukcijās,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var būt simtiem gadu, un kalpošanas laika beigās to var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atkārtoti pārstrādāt citos produktos.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43381"/>
            <a:chOff x="0" y="-19050"/>
            <a:chExt cx="9013889" cy="2724507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 dirty="0">
                  <a:solidFill>
                    <a:srgbClr val="456A2C"/>
                  </a:solidFill>
                  <a:latin typeface="Glacial Indifference"/>
                </a:rPr>
                <a:t>PRODUKTIVITĀTE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Kokmateriāls ir viegls, bet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stiprs,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salīdzinot ar tā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masu,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tas ir materiāls, kas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ir savienojams daudzos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dažādos veidos.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43381"/>
            <a:chOff x="0" y="-19050"/>
            <a:chExt cx="9013889" cy="2724507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>
                  <a:solidFill>
                    <a:srgbClr val="456A2C"/>
                  </a:solidFill>
                  <a:latin typeface="Glacial Indifference"/>
                </a:rPr>
                <a:t>EFEKTIVITĀTE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No koka izgatavotas sagataves var ātri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montēt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un stiprināšanai var izmantot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tradicionālus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instrumentus un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savienotājlīdzekļus.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32177" y="6672746"/>
            <a:ext cx="6798517" cy="2479398"/>
            <a:chOff x="-50800" y="-19050"/>
            <a:chExt cx="9064689" cy="2671831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>
                  <a:solidFill>
                    <a:srgbClr val="456A2C"/>
                  </a:solidFill>
                  <a:latin typeface="Glacial Indifference"/>
                </a:rPr>
                <a:t>IZMAKSAS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50800" y="773352"/>
              <a:ext cx="9013889" cy="1879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No koka izejmateriāliem gatavotie produkti ir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«salīdzinoši» lēti </a:t>
              </a: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transportēšanai, tos var apstrādāt ar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tradicionāliem instrumentiem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. </a:t>
              </a: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Apstrādes laikā radušies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atlikumi </a:t>
              </a: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ir pārstrādājami.</a:t>
              </a: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15811500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b="1" dirty="0">
                <a:solidFill>
                  <a:srgbClr val="456A2C"/>
                </a:solidFill>
                <a:latin typeface="Glosial indeference"/>
              </a:rPr>
              <a:t>Uzglabāšana un lietošana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2247900"/>
            <a:ext cx="16268700" cy="6781800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E54A9-BA50-4C3A-9AB7-7C9D7234EBDD}"/>
              </a:ext>
            </a:extLst>
          </p:cNvPr>
          <p:cNvSpPr txBox="1"/>
          <p:nvPr/>
        </p:nvSpPr>
        <p:spPr>
          <a:xfrm>
            <a:off x="1676400" y="2552700"/>
            <a:ext cx="15087600" cy="472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Būvlaukumā kokmateriāli vienmēr jāglabā uz sausas, stabilas un līdzenas virsmas, lai tie būtu pacelti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virs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zemes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un,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lai nevarētu rasties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neatgriezeniskas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deformācijas un defekti, kas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var ietekmēt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kokmateriālu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ārējo izskatu un īpašības.</a:t>
            </a:r>
            <a:endParaRPr lang="lv-LV" sz="240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Produktiem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jābūt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apstākļiem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, lai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tie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būtu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pasargāti no tiešas lietus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un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sniega iedarbības.</a:t>
            </a:r>
            <a:endParaRPr lang="lv-LV" sz="240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Kokmateriāli jāuzglabā, lai mitruma apstākļi uzglabāšanas laikā pēc iespējas atbilstu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mitruma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apstākļiem koksnes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produktu ekspluatācijas laikā un vietā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Uzglabājot kokmateriālus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ēkas apšuvumam,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jāievēro produkta ražotāja dotie norādījumi, kad tiek noņemta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aizsargmateriāli </a:t>
            </a:r>
            <a:r>
              <a:rPr lang="lv-LV" sz="2400" dirty="0">
                <a:solidFill>
                  <a:srgbClr val="456A2C"/>
                </a:solidFill>
                <a:latin typeface="Glacial Indifference"/>
              </a:rPr>
              <a:t>un </a:t>
            </a:r>
            <a:r>
              <a:rPr lang="lv-LV" sz="2400" dirty="0" smtClean="0">
                <a:solidFill>
                  <a:srgbClr val="456A2C"/>
                </a:solidFill>
                <a:latin typeface="Glacial Indifference"/>
              </a:rPr>
              <a:t>nodrošināt produkta ventilēšana.</a:t>
            </a:r>
            <a:endParaRPr lang="lv-LV" sz="240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8</a:t>
            </a:fld>
            <a:endParaRPr lang="en-US" sz="2400" spc="120">
              <a:solidFill>
                <a:srgbClr val="1E4D65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29180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73877" y="-335920"/>
            <a:ext cx="9185523" cy="1095884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4" name="TextBox 4"/>
          <p:cNvSpPr txBox="1"/>
          <p:nvPr/>
        </p:nvSpPr>
        <p:spPr>
          <a:xfrm>
            <a:off x="9610382" y="952500"/>
            <a:ext cx="6912414" cy="1869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lv-LV" sz="5600" b="1" dirty="0" smtClean="0">
                <a:solidFill>
                  <a:srgbClr val="D9D9D9"/>
                </a:solidFill>
                <a:latin typeface="Glosial indeference"/>
              </a:rPr>
              <a:t>Biežāk </a:t>
            </a:r>
            <a:r>
              <a:rPr lang="lv-LV" sz="5600" b="1" dirty="0">
                <a:solidFill>
                  <a:srgbClr val="D9D9D9"/>
                </a:solidFill>
                <a:latin typeface="Glosial indeference"/>
              </a:rPr>
              <a:t>uzdotie jautājumi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571500"/>
            <a:ext cx="7171191" cy="5790067"/>
            <a:chOff x="0" y="-19050"/>
            <a:chExt cx="9561589" cy="6755921"/>
          </a:xfrm>
        </p:grpSpPr>
        <p:sp>
          <p:nvSpPr>
            <p:cNvPr id="6" name="TextBox 6"/>
            <p:cNvSpPr txBox="1"/>
            <p:nvPr/>
          </p:nvSpPr>
          <p:spPr>
            <a:xfrm>
              <a:off x="71119" y="631874"/>
              <a:ext cx="9490470" cy="61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Kāda ir atšķirība starp kvalitātes un stiprības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klasēm?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Kvalitātes klasi nosaka pēc zāģmateriāla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vizuālā izskata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, bet stiprības klases - pēc īpašībām, kas saistītas ar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koksnes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stiprību, kas bieži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var ietekmēt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arī izskatu.</a:t>
              </a:r>
            </a:p>
            <a:p>
              <a:pPr marL="800100" lvl="1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Kas ir raksturīgs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inženierkoksnes produktam LVL?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Šajā kontekstā g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arenšķiedru finiera kokmateriāli </a:t>
              </a:r>
              <a:r>
                <a:rPr lang="lv-LV" sz="2400" dirty="0">
                  <a:solidFill>
                    <a:schemeClr val="accent3">
                      <a:lumMod val="50000"/>
                    </a:schemeClr>
                  </a:solidFill>
                </a:rPr>
                <a:t>nozīmē finiera bāzes </a:t>
              </a:r>
              <a:r>
                <a:rPr lang="lv-LV" sz="2400" dirty="0" smtClean="0">
                  <a:solidFill>
                    <a:schemeClr val="accent3">
                      <a:lumMod val="50000"/>
                    </a:schemeClr>
                  </a:solidFill>
                </a:rPr>
                <a:t>produktu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nesošajām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konstrukcijām, kas atbilst standartam EN 14374.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9490469" cy="583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25"/>
                </a:lnSpc>
              </a:pP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27216" y="9639299"/>
            <a:ext cx="8332083" cy="407035"/>
            <a:chOff x="0" y="0"/>
            <a:chExt cx="21640800" cy="778933"/>
          </a:xfrm>
        </p:grpSpPr>
        <p:sp>
          <p:nvSpPr>
            <p:cNvPr id="13" name="TextBox 13"/>
            <p:cNvSpPr txBox="1"/>
            <p:nvPr/>
          </p:nvSpPr>
          <p:spPr>
            <a:xfrm>
              <a:off x="11497147" y="428625"/>
              <a:ext cx="10143653" cy="35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>
                  <a:solidFill>
                    <a:srgbClr val="FEFFF8"/>
                  </a:solidFill>
                  <a:latin typeface="Glacial Indifference"/>
                </a:rPr>
                <a:t>TYÖTURVALLISUUS JA ERGONOMIA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FEFFF8"/>
            </a:solidFill>
          </p:spPr>
        </p:sp>
      </p:grpSp>
      <p:pic>
        <p:nvPicPr>
          <p:cNvPr id="15" name="Kuva 14" descr="Työntekijät kävelemässä ja puhumassa tehtaalla">
            <a:extLst>
              <a:ext uri="{FF2B5EF4-FFF2-40B4-BE49-F238E27FC236}">
                <a16:creationId xmlns:a16="http://schemas.microsoft.com/office/drawing/2014/main" id="{1DEEACA7-E26D-4962-A9B3-8B47AF6AE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97" y="3854628"/>
            <a:ext cx="6481582" cy="43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770</Words>
  <Application>Microsoft Office PowerPoint</Application>
  <PresentationFormat>Custom</PresentationFormat>
  <Paragraphs>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Glacial Indifference</vt:lpstr>
      <vt:lpstr>League Spartan</vt:lpstr>
      <vt:lpstr>Arial</vt:lpstr>
      <vt:lpstr>Calibri</vt:lpstr>
      <vt:lpstr>Glosial indeference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Lietotajs</cp:lastModifiedBy>
  <cp:revision>68</cp:revision>
  <dcterms:created xsi:type="dcterms:W3CDTF">2006-08-16T00:00:00Z</dcterms:created>
  <dcterms:modified xsi:type="dcterms:W3CDTF">2021-11-17T18:08:51Z</dcterms:modified>
  <dc:identifier>DAD7Xzioke4</dc:identifier>
</cp:coreProperties>
</file>