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58" r:id="rId4"/>
    <p:sldId id="284" r:id="rId5"/>
    <p:sldId id="261" r:id="rId6"/>
    <p:sldId id="282" r:id="rId7"/>
    <p:sldId id="260" r:id="rId8"/>
    <p:sldId id="273" r:id="rId9"/>
    <p:sldId id="263" r:id="rId10"/>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Glacial Indifference" panose="020B0604020202020204" charset="0"/>
      <p:regular r:id="rId16"/>
    </p:embeddedFont>
    <p:embeddedFont>
      <p:font typeface="Glacial Indifference Bold" panose="020B0604020202020204" charset="0"/>
      <p:regular r:id="rId17"/>
    </p:embeddedFont>
    <p:embeddedFont>
      <p:font typeface="League Spartan"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94FB7F-79BC-4659-A67C-F3F77FA86233}" v="1" dt="2020-12-29T16:00:14.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6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fo" userId="5f4cd121-e085-46fb-a450-d10438a7add8" providerId="ADAL" clId="{F794FB7F-79BC-4659-A67C-F3F77FA86233}"/>
    <pc:docChg chg="modSld">
      <pc:chgData name="Info" userId="5f4cd121-e085-46fb-a450-d10438a7add8" providerId="ADAL" clId="{F794FB7F-79BC-4659-A67C-F3F77FA86233}" dt="2020-12-29T16:11:06.030" v="351" actId="20577"/>
      <pc:docMkLst>
        <pc:docMk/>
      </pc:docMkLst>
      <pc:sldChg chg="modSp mod">
        <pc:chgData name="Info" userId="5f4cd121-e085-46fb-a450-d10438a7add8" providerId="ADAL" clId="{F794FB7F-79BC-4659-A67C-F3F77FA86233}" dt="2020-12-29T16:08:42.230" v="340" actId="6549"/>
        <pc:sldMkLst>
          <pc:docMk/>
          <pc:sldMk cId="0" sldId="258"/>
        </pc:sldMkLst>
        <pc:spChg chg="mod">
          <ac:chgData name="Info" userId="5f4cd121-e085-46fb-a450-d10438a7add8" providerId="ADAL" clId="{F794FB7F-79BC-4659-A67C-F3F77FA86233}" dt="2020-12-29T16:08:42.230" v="340" actId="6549"/>
          <ac:spMkLst>
            <pc:docMk/>
            <pc:sldMk cId="0" sldId="258"/>
            <ac:spMk id="2" creationId="{00000000-0000-0000-0000-000000000000}"/>
          </ac:spMkLst>
        </pc:spChg>
      </pc:sldChg>
      <pc:sldChg chg="modSp mod">
        <pc:chgData name="Info" userId="5f4cd121-e085-46fb-a450-d10438a7add8" providerId="ADAL" clId="{F794FB7F-79BC-4659-A67C-F3F77FA86233}" dt="2020-12-29T16:09:31.037" v="347" actId="1076"/>
        <pc:sldMkLst>
          <pc:docMk/>
          <pc:sldMk cId="0" sldId="259"/>
        </pc:sldMkLst>
        <pc:spChg chg="mod">
          <ac:chgData name="Info" userId="5f4cd121-e085-46fb-a450-d10438a7add8" providerId="ADAL" clId="{F794FB7F-79BC-4659-A67C-F3F77FA86233}" dt="2020-12-29T16:09:31.037" v="347" actId="1076"/>
          <ac:spMkLst>
            <pc:docMk/>
            <pc:sldMk cId="0" sldId="259"/>
            <ac:spMk id="3" creationId="{00000000-0000-0000-0000-000000000000}"/>
          </ac:spMkLst>
        </pc:spChg>
      </pc:sldChg>
      <pc:sldChg chg="modSp mod">
        <pc:chgData name="Info" userId="5f4cd121-e085-46fb-a450-d10438a7add8" providerId="ADAL" clId="{F794FB7F-79BC-4659-A67C-F3F77FA86233}" dt="2020-12-29T16:11:06.030" v="351" actId="20577"/>
        <pc:sldMkLst>
          <pc:docMk/>
          <pc:sldMk cId="0" sldId="263"/>
        </pc:sldMkLst>
        <pc:spChg chg="mod">
          <ac:chgData name="Info" userId="5f4cd121-e085-46fb-a450-d10438a7add8" providerId="ADAL" clId="{F794FB7F-79BC-4659-A67C-F3F77FA86233}" dt="2020-12-29T16:11:06.030" v="351" actId="20577"/>
          <ac:spMkLst>
            <pc:docMk/>
            <pc:sldMk cId="0" sldId="263"/>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2/15/2021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E049B05-4D01-431C-B399-F8068D598276}" type="slidenum">
              <a:rPr lang="en-US" smtClean="0"/>
              <a:t>8</a:t>
            </a:fld>
            <a:endParaRPr lang="en-US"/>
          </a:p>
        </p:txBody>
      </p:sp>
    </p:spTree>
    <p:extLst>
      <p:ext uri="{BB962C8B-B14F-4D97-AF65-F5344CB8AC3E}">
        <p14:creationId xmlns:p14="http://schemas.microsoft.com/office/powerpoint/2010/main" val="150114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6" name="TextBox 9">
            <a:extLst>
              <a:ext uri="{FF2B5EF4-FFF2-40B4-BE49-F238E27FC236}">
                <a16:creationId xmlns:a16="http://schemas.microsoft.com/office/drawing/2014/main" id="{14AF3C01-96C4-4D24-9F42-8A78AA579D39}"/>
              </a:ext>
            </a:extLst>
          </p:cNvPr>
          <p:cNvSpPr txBox="1"/>
          <p:nvPr userDrawn="1"/>
        </p:nvSpPr>
        <p:spPr>
          <a:xfrm>
            <a:off x="10363200" y="978360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THE USE OF WOOD MATERIAL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2/15/2021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6" name="Kuva 5" descr="Lähikuva puusepästä piirtämässä mittoja puulle">
            <a:extLst>
              <a:ext uri="{FF2B5EF4-FFF2-40B4-BE49-F238E27FC236}">
                <a16:creationId xmlns:a16="http://schemas.microsoft.com/office/drawing/2014/main" id="{229123AD-7F83-4187-B8D1-F00C62A2EB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203" y="-342900"/>
            <a:ext cx="16400918" cy="10931276"/>
          </a:xfrm>
          <a:prstGeom prst="rect">
            <a:avLst/>
          </a:prstGeom>
        </p:spPr>
      </p:pic>
      <p:grpSp>
        <p:nvGrpSpPr>
          <p:cNvPr id="3" name="Group 3"/>
          <p:cNvGrpSpPr/>
          <p:nvPr/>
        </p:nvGrpSpPr>
        <p:grpSpPr>
          <a:xfrm>
            <a:off x="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714932" cy="3510363"/>
            </a:xfrm>
            <a:prstGeom prst="rect">
              <a:avLst/>
            </a:prstGeom>
            <a:grpFill/>
          </p:spPr>
          <p:txBody>
            <a:bodyPr wrap="square" lIns="0" tIns="0" rIns="0" bIns="0" rtlCol="0" anchor="t">
              <a:spAutoFit/>
            </a:bodyPr>
            <a:lstStyle/>
            <a:p>
              <a:pPr algn="l">
                <a:lnSpc>
                  <a:spcPts val="10580"/>
                </a:lnSpc>
              </a:pPr>
              <a:r>
                <a:rPr lang="en-US" sz="6600" spc="92" dirty="0">
                  <a:solidFill>
                    <a:srgbClr val="FEFFF8"/>
                  </a:solidFill>
                  <a:latin typeface="League Spartan"/>
                </a:rPr>
                <a:t>GENERAL INSTRUCTIONS FOR THE USE OF WOOD MATERIAL</a:t>
              </a: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7294580" cy="487313"/>
            </a:xfrm>
            <a:prstGeom prst="rect">
              <a:avLst/>
            </a:prstGeom>
            <a:grpFill/>
          </p:spPr>
          <p:txBody>
            <a:bodyPr wrap="square" lIns="0" tIns="0" rIns="0" bIns="0" rtlCol="0" anchor="t">
              <a:spAutoFit/>
            </a:bodyPr>
            <a:lstStyle/>
            <a:p>
              <a:pPr algn="l">
                <a:lnSpc>
                  <a:spcPts val="3000"/>
                </a:lnSpc>
              </a:pPr>
              <a:r>
                <a:rPr lang="en-US" sz="2400" spc="150" dirty="0">
                  <a:solidFill>
                    <a:srgbClr val="FEFFF8"/>
                  </a:solidFill>
                  <a:latin typeface="Glacial Indifference Bold"/>
                </a:rPr>
                <a:t>03-2/ LU2: </a:t>
              </a:r>
              <a:r>
                <a:rPr lang="fi-FI" sz="2400" spc="150" dirty="0">
                  <a:solidFill>
                    <a:srgbClr val="FEFFF8"/>
                  </a:solidFill>
                  <a:latin typeface="Glacial Indifference Bold"/>
                </a:rPr>
                <a:t>TIMBER CONSTRUCTION, RENOVATION AND DECONSTRUCTION</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8" name="Kuva 7" descr="Kuva, joka sisältää kohteen sisä, rakennus, sisäkatto, keittiö&#10;&#10;Kuvaus luotu automaattisesti">
            <a:extLst>
              <a:ext uri="{FF2B5EF4-FFF2-40B4-BE49-F238E27FC236}">
                <a16:creationId xmlns:a16="http://schemas.microsoft.com/office/drawing/2014/main" id="{9278306F-82B1-44ED-984C-74D3CF090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1911" y="419100"/>
            <a:ext cx="12877800" cy="8581382"/>
          </a:xfrm>
          <a:prstGeom prst="rect">
            <a:avLst/>
          </a:prstGeom>
        </p:spPr>
      </p:pic>
      <p:grpSp>
        <p:nvGrpSpPr>
          <p:cNvPr id="3" name="Group 3"/>
          <p:cNvGrpSpPr/>
          <p:nvPr/>
        </p:nvGrpSpPr>
        <p:grpSpPr>
          <a:xfrm>
            <a:off x="1219200" y="-571500"/>
            <a:ext cx="8385423" cy="8119650"/>
            <a:chOff x="254000" y="-211895"/>
            <a:chExt cx="11180564" cy="10826200"/>
          </a:xfrm>
          <a:solidFill>
            <a:schemeClr val="bg1">
              <a:lumMod val="95000"/>
            </a:schemeClr>
          </a:solidFill>
        </p:grpSpPr>
        <p:sp>
          <p:nvSpPr>
            <p:cNvPr id="4" name="AutoShape 4"/>
            <p:cNvSpPr/>
            <p:nvPr/>
          </p:nvSpPr>
          <p:spPr>
            <a:xfrm>
              <a:off x="254000" y="-211895"/>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762000" y="1694973"/>
              <a:ext cx="10566399" cy="2831544"/>
            </a:xfrm>
            <a:prstGeom prst="rect">
              <a:avLst/>
            </a:prstGeom>
            <a:grpFill/>
          </p:spPr>
          <p:txBody>
            <a:bodyPr wrap="square" lIns="0" tIns="0" rIns="0" bIns="0" rtlCol="0" anchor="t">
              <a:spAutoFit/>
            </a:bodyPr>
            <a:lstStyle/>
            <a:p>
              <a:pPr algn="l">
                <a:lnSpc>
                  <a:spcPts val="8370"/>
                </a:lnSpc>
              </a:pPr>
              <a:r>
                <a:rPr lang="en-US" sz="6200" spc="310">
                  <a:solidFill>
                    <a:srgbClr val="456A2C"/>
                  </a:solidFill>
                  <a:latin typeface="League Spartan"/>
                </a:rPr>
                <a:t>PRESENTATION OVERVIEW</a:t>
              </a:r>
              <a:endParaRPr lang="en-US" sz="6200" spc="310" dirty="0">
                <a:solidFill>
                  <a:srgbClr val="456A2C"/>
                </a:solidFill>
                <a:latin typeface="League Spartan"/>
              </a:endParaRPr>
            </a:p>
          </p:txBody>
        </p:sp>
        <p:sp>
          <p:nvSpPr>
            <p:cNvPr id="6" name="TextBox 6"/>
            <p:cNvSpPr txBox="1"/>
            <p:nvPr/>
          </p:nvSpPr>
          <p:spPr>
            <a:xfrm>
              <a:off x="982007" y="6492488"/>
              <a:ext cx="9214823" cy="4026744"/>
            </a:xfrm>
            <a:prstGeom prst="rect">
              <a:avLst/>
            </a:prstGeom>
            <a:grpFill/>
          </p:spPr>
          <p:txBody>
            <a:bodyPr lIns="0" tIns="0" rIns="0" bIns="0" rtlCol="0" anchor="t">
              <a:spAutoFit/>
            </a:bodyPr>
            <a:lstStyle/>
            <a:p>
              <a:pPr marL="342900" indent="-342900">
                <a:lnSpc>
                  <a:spcPts val="3359"/>
                </a:lnSpc>
                <a:buFont typeface="Arial" panose="020B0604020202020204" pitchFamily="34" charset="0"/>
                <a:buChar char="•"/>
              </a:pPr>
              <a:r>
                <a:rPr lang="en-US" sz="2400" spc="120" dirty="0">
                  <a:solidFill>
                    <a:srgbClr val="456A2C"/>
                  </a:solidFill>
                  <a:latin typeface="Glacial Indifference"/>
                </a:rPr>
                <a:t>Terms</a:t>
              </a:r>
            </a:p>
            <a:p>
              <a:pPr marL="342900" indent="-342900">
                <a:lnSpc>
                  <a:spcPts val="3359"/>
                </a:lnSpc>
                <a:buFont typeface="Arial" panose="020B0604020202020204" pitchFamily="34" charset="0"/>
                <a:buChar char="•"/>
              </a:pPr>
              <a:r>
                <a:rPr lang="en-US" sz="2400" spc="120" dirty="0">
                  <a:solidFill>
                    <a:srgbClr val="456A2C"/>
                  </a:solidFill>
                  <a:latin typeface="Glacial Indifference"/>
                </a:rPr>
                <a:t>CE marking</a:t>
              </a:r>
            </a:p>
            <a:p>
              <a:pPr marL="342900" indent="-342900">
                <a:lnSpc>
                  <a:spcPts val="3359"/>
                </a:lnSpc>
                <a:buFont typeface="Arial" panose="020B0604020202020204" pitchFamily="34" charset="0"/>
                <a:buChar char="•"/>
              </a:pPr>
              <a:r>
                <a:rPr lang="en-US" sz="2400" spc="120" dirty="0">
                  <a:solidFill>
                    <a:srgbClr val="456A2C"/>
                  </a:solidFill>
                  <a:latin typeface="Glacial Indifference"/>
                </a:rPr>
                <a:t>Sawn timber applications</a:t>
              </a:r>
            </a:p>
            <a:p>
              <a:pPr marL="342900" indent="-342900">
                <a:lnSpc>
                  <a:spcPts val="3359"/>
                </a:lnSpc>
                <a:buFont typeface="Arial" panose="020B0604020202020204" pitchFamily="34" charset="0"/>
                <a:buChar char="•"/>
              </a:pPr>
              <a:r>
                <a:rPr lang="en-US" sz="2400" spc="120" dirty="0">
                  <a:solidFill>
                    <a:srgbClr val="456A2C"/>
                  </a:solidFill>
                  <a:latin typeface="Glacial Indifference"/>
                </a:rPr>
                <a:t>Building components</a:t>
              </a:r>
            </a:p>
            <a:p>
              <a:pPr marL="342900" indent="-342900">
                <a:lnSpc>
                  <a:spcPts val="3359"/>
                </a:lnSpc>
                <a:buFont typeface="Arial" panose="020B0604020202020204" pitchFamily="34" charset="0"/>
                <a:buChar char="•"/>
              </a:pPr>
              <a:r>
                <a:rPr lang="en-US" sz="2400" spc="120" dirty="0">
                  <a:solidFill>
                    <a:srgbClr val="456A2C"/>
                  </a:solidFill>
                  <a:latin typeface="Glacial Indifference"/>
                </a:rPr>
                <a:t>The use of wood material in construction</a:t>
              </a:r>
            </a:p>
            <a:p>
              <a:pPr marL="342900" indent="-342900">
                <a:lnSpc>
                  <a:spcPts val="3359"/>
                </a:lnSpc>
                <a:buFont typeface="Arial" panose="020B0604020202020204" pitchFamily="34" charset="0"/>
                <a:buChar char="•"/>
              </a:pPr>
              <a:r>
                <a:rPr lang="en-US" sz="2400" spc="120" dirty="0">
                  <a:solidFill>
                    <a:srgbClr val="456A2C"/>
                  </a:solidFill>
                  <a:latin typeface="Glacial Indifference"/>
                </a:rPr>
                <a:t>Storage and handling</a:t>
              </a:r>
            </a:p>
            <a:p>
              <a:pPr marL="342900" indent="-342900">
                <a:lnSpc>
                  <a:spcPts val="3359"/>
                </a:lnSpc>
                <a:buFont typeface="Arial" panose="020B0604020202020204" pitchFamily="34" charset="0"/>
                <a:buChar char="•"/>
              </a:pPr>
              <a:r>
                <a:rPr lang="en-US" sz="2400" spc="120" dirty="0">
                  <a:solidFill>
                    <a:srgbClr val="456A2C"/>
                  </a:solidFill>
                  <a:latin typeface="Glacial Indifference"/>
                </a:rPr>
                <a:t>Frequently asked questions</a:t>
              </a:r>
            </a:p>
          </p:txBody>
        </p:sp>
        <p:sp>
          <p:nvSpPr>
            <p:cNvPr id="7" name="TextBox 7"/>
            <p:cNvSpPr txBox="1"/>
            <p:nvPr/>
          </p:nvSpPr>
          <p:spPr>
            <a:xfrm>
              <a:off x="982007" y="4952983"/>
              <a:ext cx="9215776" cy="820737"/>
            </a:xfrm>
            <a:prstGeom prst="rect">
              <a:avLst/>
            </a:prstGeom>
            <a:grpFill/>
          </p:spPr>
          <p:txBody>
            <a:bodyPr lIns="0" tIns="0" rIns="0" bIns="0" rtlCol="0" anchor="t">
              <a:spAutoFit/>
            </a:bodyPr>
            <a:lstStyle/>
            <a:p>
              <a:pPr algn="l">
                <a:lnSpc>
                  <a:spcPts val="4810"/>
                </a:lnSpc>
              </a:pPr>
              <a:r>
                <a:rPr lang="en-US" sz="3700" spc="185" dirty="0">
                  <a:solidFill>
                    <a:srgbClr val="456A2C"/>
                  </a:solidFill>
                  <a:latin typeface="League Spartan"/>
                </a:rPr>
                <a:t>Topics covered</a:t>
              </a: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525001" y="804016"/>
            <a:ext cx="8693646" cy="6508192"/>
          </a:xfrm>
          <a:prstGeom prst="rect">
            <a:avLst/>
          </a:prstGeom>
        </p:spPr>
        <p:txBody>
          <a:bodyPr wrap="square" lIns="0" tIns="0" rIns="0" bIns="0" rtlCol="0" anchor="t">
            <a:spAutoFit/>
          </a:bodyPr>
          <a:lstStyle/>
          <a:p>
            <a:pPr marL="342900" indent="-342900" algn="l">
              <a:lnSpc>
                <a:spcPts val="3359"/>
              </a:lnSpc>
              <a:buFont typeface="Arial" panose="020B0604020202020204" pitchFamily="34" charset="0"/>
              <a:buChar char="•"/>
            </a:pPr>
            <a:r>
              <a:rPr lang="en-US" sz="2400" spc="120" dirty="0">
                <a:solidFill>
                  <a:srgbClr val="456A2C"/>
                </a:solidFill>
                <a:latin typeface="Glacial Indifference"/>
              </a:rPr>
              <a:t>Timber: Common name for sawmill and </a:t>
            </a:r>
            <a:r>
              <a:rPr lang="en-US" sz="2400" spc="120" dirty="0" err="1">
                <a:solidFill>
                  <a:srgbClr val="456A2C"/>
                </a:solidFill>
                <a:latin typeface="Glacial Indifference"/>
              </a:rPr>
              <a:t>planing</a:t>
            </a:r>
            <a:r>
              <a:rPr lang="en-US" sz="2400" spc="120" dirty="0">
                <a:solidFill>
                  <a:srgbClr val="456A2C"/>
                </a:solidFill>
                <a:latin typeface="Glacial Indifference"/>
              </a:rPr>
              <a:t> mill products as well as round wood.</a:t>
            </a:r>
            <a:endParaRPr lang="fi-FI" sz="2400" spc="120" dirty="0">
              <a:solidFill>
                <a:srgbClr val="456A2C"/>
              </a:solidFill>
              <a:latin typeface="Glacial Indifference"/>
            </a:endParaRPr>
          </a:p>
          <a:p>
            <a:pPr marL="342900" indent="-342900" algn="l">
              <a:lnSpc>
                <a:spcPts val="3359"/>
              </a:lnSpc>
              <a:buFont typeface="Arial" panose="020B0604020202020204" pitchFamily="34" charset="0"/>
              <a:buChar char="•"/>
            </a:pPr>
            <a:endParaRPr lang="fi-FI" sz="2400" b="1"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b="1" spc="120" dirty="0">
                <a:solidFill>
                  <a:srgbClr val="456A2C"/>
                </a:solidFill>
                <a:latin typeface="Glacial Indifference"/>
              </a:rPr>
              <a:t>Sawn timber: </a:t>
            </a:r>
            <a:r>
              <a:rPr lang="en-US" sz="2400" spc="120" dirty="0">
                <a:solidFill>
                  <a:srgbClr val="456A2C"/>
                </a:solidFill>
                <a:latin typeface="Glacial Indifference"/>
              </a:rPr>
              <a:t>A general term for sawn on all sides for timber.</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b="1" spc="120" dirty="0">
                <a:solidFill>
                  <a:srgbClr val="456A2C"/>
                </a:solidFill>
                <a:latin typeface="Glacial Indifference"/>
              </a:rPr>
              <a:t>Planed timber: </a:t>
            </a:r>
            <a:r>
              <a:rPr lang="en-US" sz="2400" spc="120" dirty="0">
                <a:solidFill>
                  <a:srgbClr val="456A2C"/>
                </a:solidFill>
                <a:latin typeface="Glacial Indifference"/>
              </a:rPr>
              <a:t>General term on at least three pages for planed timber.</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b="1" spc="120" dirty="0">
                <a:solidFill>
                  <a:srgbClr val="456A2C"/>
                </a:solidFill>
                <a:latin typeface="Glacial Indifference"/>
              </a:rPr>
              <a:t>Glulam: </a:t>
            </a:r>
            <a:r>
              <a:rPr lang="en-US" sz="2400" spc="120" dirty="0">
                <a:solidFill>
                  <a:srgbClr val="456A2C"/>
                </a:solidFill>
                <a:latin typeface="Glacial Indifference"/>
              </a:rPr>
              <a:t>A further processed piece of lumber that is manufactured by gluing at least four lamellae, not more than 45 mm thick.</a:t>
            </a:r>
          </a:p>
          <a:p>
            <a:pPr marL="342900" indent="-342900">
              <a:lnSpc>
                <a:spcPts val="3359"/>
              </a:lnSpc>
              <a:buFont typeface="Arial" panose="020B0604020202020204" pitchFamily="34" charset="0"/>
              <a:buChar char="•"/>
            </a:pPr>
            <a:endParaRPr lang="fi-FI" sz="2400" b="1" spc="120" dirty="0">
              <a:solidFill>
                <a:srgbClr val="456A2C"/>
              </a:solidFill>
              <a:latin typeface="Glacial Indifference"/>
            </a:endParaRPr>
          </a:p>
          <a:p>
            <a:pPr marL="342900" indent="-342900">
              <a:lnSpc>
                <a:spcPts val="3359"/>
              </a:lnSpc>
              <a:buFont typeface="Arial" panose="020B0604020202020204" pitchFamily="34" charset="0"/>
              <a:buChar char="•"/>
            </a:pPr>
            <a:r>
              <a:rPr lang="fi-FI" sz="2400" b="1" spc="120" dirty="0" err="1">
                <a:solidFill>
                  <a:srgbClr val="456A2C"/>
                </a:solidFill>
                <a:latin typeface="Glacial Indifference"/>
              </a:rPr>
              <a:t>Laminated</a:t>
            </a:r>
            <a:r>
              <a:rPr lang="fi-FI" sz="2400" b="1" spc="120" dirty="0">
                <a:solidFill>
                  <a:srgbClr val="456A2C"/>
                </a:solidFill>
                <a:latin typeface="Glacial Indifference"/>
              </a:rPr>
              <a:t> </a:t>
            </a:r>
            <a:r>
              <a:rPr lang="fi-FI" sz="2400" b="1" spc="120" dirty="0" err="1">
                <a:solidFill>
                  <a:srgbClr val="456A2C"/>
                </a:solidFill>
                <a:latin typeface="Glacial Indifference"/>
              </a:rPr>
              <a:t>Veneer</a:t>
            </a:r>
            <a:r>
              <a:rPr lang="fi-FI" sz="2400" b="1" spc="120" dirty="0">
                <a:solidFill>
                  <a:srgbClr val="456A2C"/>
                </a:solidFill>
                <a:latin typeface="Glacial Indifference"/>
              </a:rPr>
              <a:t> </a:t>
            </a:r>
            <a:r>
              <a:rPr lang="fi-FI" sz="2400" b="1" spc="120" dirty="0" err="1">
                <a:solidFill>
                  <a:srgbClr val="456A2C"/>
                </a:solidFill>
                <a:latin typeface="Glacial Indifference"/>
              </a:rPr>
              <a:t>Lumber</a:t>
            </a:r>
            <a:r>
              <a:rPr lang="fi-FI" sz="2400" b="1" spc="120" dirty="0">
                <a:solidFill>
                  <a:srgbClr val="456A2C"/>
                </a:solidFill>
                <a:latin typeface="Glacial Indifference"/>
              </a:rPr>
              <a:t> (LVL): </a:t>
            </a:r>
            <a:r>
              <a:rPr lang="en-US" sz="2400" spc="120" dirty="0">
                <a:solidFill>
                  <a:srgbClr val="456A2C"/>
                </a:solidFill>
                <a:latin typeface="Glacial Indifference"/>
              </a:rPr>
              <a:t>A wood product made by gluing at least five veneers up to 6 mm thick.</a:t>
            </a:r>
            <a:endParaRPr lang="fi-FI" sz="2400" spc="120" dirty="0">
              <a:solidFill>
                <a:srgbClr val="456A2C"/>
              </a:solidFill>
              <a:latin typeface="Glacial Indifference"/>
            </a:endParaRPr>
          </a:p>
        </p:txBody>
      </p:sp>
      <p:sp>
        <p:nvSpPr>
          <p:cNvPr id="3" name="AutoShape 3"/>
          <p:cNvSpPr/>
          <p:nvPr/>
        </p:nvSpPr>
        <p:spPr>
          <a:xfrm>
            <a:off x="990600" y="-335920"/>
            <a:ext cx="8385423" cy="10958840"/>
          </a:xfrm>
          <a:prstGeom prst="rect">
            <a:avLst/>
          </a:prstGeom>
          <a:solidFill>
            <a:srgbClr val="456A2C"/>
          </a:solidFill>
        </p:spPr>
        <p:txBody>
          <a:bodyPr/>
          <a:lstStyle/>
          <a:p>
            <a:endParaRPr lang="en-US" dirty="0"/>
          </a:p>
        </p:txBody>
      </p:sp>
      <p:sp>
        <p:nvSpPr>
          <p:cNvPr id="8" name="TextBox 8"/>
          <p:cNvSpPr txBox="1"/>
          <p:nvPr/>
        </p:nvSpPr>
        <p:spPr>
          <a:xfrm>
            <a:off x="1447800" y="957263"/>
            <a:ext cx="7467599" cy="1046440"/>
          </a:xfrm>
          <a:prstGeom prst="rect">
            <a:avLst/>
          </a:prstGeom>
        </p:spPr>
        <p:txBody>
          <a:bodyPr wrap="square" lIns="0" tIns="0" rIns="0" bIns="0" rtlCol="0" anchor="t">
            <a:spAutoFit/>
          </a:bodyPr>
          <a:lstStyle/>
          <a:p>
            <a:pPr algn="l">
              <a:lnSpc>
                <a:spcPts val="8370"/>
              </a:lnSpc>
            </a:pPr>
            <a:r>
              <a:rPr lang="fi-FI" sz="6200" spc="310" dirty="0" err="1">
                <a:solidFill>
                  <a:schemeClr val="bg1"/>
                </a:solidFill>
                <a:latin typeface="League Spartan"/>
              </a:rPr>
              <a:t>Terms</a:t>
            </a:r>
            <a:endParaRPr lang="en-US" sz="6200" spc="310" dirty="0">
              <a:solidFill>
                <a:schemeClr val="bg1"/>
              </a:solidFill>
              <a:latin typeface="League Spartan"/>
            </a:endParaRPr>
          </a:p>
        </p:txBody>
      </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525001" y="804016"/>
            <a:ext cx="8693646" cy="5636158"/>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n-US" sz="2400" spc="120" dirty="0">
                <a:solidFill>
                  <a:srgbClr val="456A2C"/>
                </a:solidFill>
                <a:latin typeface="Glacial Indifference"/>
              </a:rPr>
              <a:t>Market surveillance of construction products ensures that there are only CE-marked construction products in the European internal market that meet the requirements set for them.</a:t>
            </a: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The CE marking is the conformity marking, which demonstrates that the construction product complies with the relevant harmonized product standard and meets the essential safety and health requirements of the Construction Products Directive.</a:t>
            </a: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A CE marked construction product can be exported and sold freely in the European internal market.</a:t>
            </a:r>
            <a:endParaRPr lang="fi-FI" sz="2400" spc="120" dirty="0">
              <a:solidFill>
                <a:srgbClr val="456A2C"/>
              </a:solidFill>
              <a:latin typeface="Glacial Indifference"/>
            </a:endParaRPr>
          </a:p>
        </p:txBody>
      </p:sp>
      <p:sp>
        <p:nvSpPr>
          <p:cNvPr id="3" name="AutoShape 3"/>
          <p:cNvSpPr/>
          <p:nvPr/>
        </p:nvSpPr>
        <p:spPr>
          <a:xfrm>
            <a:off x="990600" y="-335920"/>
            <a:ext cx="8385423" cy="10958840"/>
          </a:xfrm>
          <a:prstGeom prst="rect">
            <a:avLst/>
          </a:prstGeom>
          <a:solidFill>
            <a:srgbClr val="456A2C"/>
          </a:solidFill>
        </p:spPr>
        <p:txBody>
          <a:bodyPr/>
          <a:lstStyle/>
          <a:p>
            <a:endParaRPr lang="en-US" dirty="0"/>
          </a:p>
        </p:txBody>
      </p:sp>
      <p:sp>
        <p:nvSpPr>
          <p:cNvPr id="8" name="TextBox 8"/>
          <p:cNvSpPr txBox="1"/>
          <p:nvPr/>
        </p:nvSpPr>
        <p:spPr>
          <a:xfrm>
            <a:off x="1447800" y="957263"/>
            <a:ext cx="7467599" cy="1046440"/>
          </a:xfrm>
          <a:prstGeom prst="rect">
            <a:avLst/>
          </a:prstGeom>
        </p:spPr>
        <p:txBody>
          <a:bodyPr wrap="square" lIns="0" tIns="0" rIns="0" bIns="0" rtlCol="0" anchor="t">
            <a:spAutoFit/>
          </a:bodyPr>
          <a:lstStyle/>
          <a:p>
            <a:pPr>
              <a:lnSpc>
                <a:spcPts val="8370"/>
              </a:lnSpc>
            </a:pPr>
            <a:r>
              <a:rPr lang="en-US" sz="6200" spc="310" dirty="0">
                <a:solidFill>
                  <a:srgbClr val="FEFFF8"/>
                </a:solidFill>
                <a:latin typeface="League Spartan"/>
              </a:rPr>
              <a:t>CE marking</a:t>
            </a:r>
          </a:p>
        </p:txBody>
      </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4</a:t>
            </a:fld>
            <a:endParaRPr lang="en-US" sz="2400" spc="120" dirty="0">
              <a:solidFill>
                <a:srgbClr val="D9D9D9"/>
              </a:solidFill>
              <a:latin typeface="Glacial Indifference"/>
            </a:endParaRPr>
          </a:p>
        </p:txBody>
      </p:sp>
    </p:spTree>
    <p:extLst>
      <p:ext uri="{BB962C8B-B14F-4D97-AF65-F5344CB8AC3E}">
        <p14:creationId xmlns:p14="http://schemas.microsoft.com/office/powerpoint/2010/main" val="1197855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394324" y="-352026"/>
            <a:ext cx="5052358" cy="10991051"/>
          </a:xfrm>
          <a:prstGeom prst="rect">
            <a:avLst/>
          </a:prstGeom>
          <a:solidFill>
            <a:srgbClr val="456A2C"/>
          </a:solidFill>
        </p:spPr>
      </p:sp>
      <p:grpSp>
        <p:nvGrpSpPr>
          <p:cNvPr id="4" name="Group 4"/>
          <p:cNvGrpSpPr/>
          <p:nvPr/>
        </p:nvGrpSpPr>
        <p:grpSpPr>
          <a:xfrm>
            <a:off x="4800600" y="291838"/>
            <a:ext cx="13165888" cy="1935764"/>
            <a:chOff x="-104836" y="-3114570"/>
            <a:chExt cx="13280847" cy="1213749"/>
          </a:xfrm>
        </p:grpSpPr>
        <p:sp>
          <p:nvSpPr>
            <p:cNvPr id="5" name="TextBox 5"/>
            <p:cNvSpPr txBox="1"/>
            <p:nvPr/>
          </p:nvSpPr>
          <p:spPr>
            <a:xfrm>
              <a:off x="-1" y="-3114570"/>
              <a:ext cx="13176012" cy="656131"/>
            </a:xfrm>
            <a:prstGeom prst="rect">
              <a:avLst/>
            </a:prstGeom>
          </p:spPr>
          <p:txBody>
            <a:bodyPr wrap="square" lIns="0" tIns="0" rIns="0" bIns="0" rtlCol="0" anchor="t">
              <a:spAutoFit/>
            </a:bodyPr>
            <a:lstStyle/>
            <a:p>
              <a:pPr algn="l">
                <a:lnSpc>
                  <a:spcPts val="8370"/>
                </a:lnSpc>
              </a:pPr>
              <a:r>
                <a:rPr lang="en-US" sz="6200" spc="310" dirty="0">
                  <a:solidFill>
                    <a:srgbClr val="456A2C"/>
                  </a:solidFill>
                  <a:latin typeface="League Spartan"/>
                </a:rPr>
                <a:t>Sawn timber applications</a:t>
              </a:r>
            </a:p>
          </p:txBody>
        </p:sp>
        <p:sp>
          <p:nvSpPr>
            <p:cNvPr id="6" name="TextBox 6"/>
            <p:cNvSpPr txBox="1"/>
            <p:nvPr/>
          </p:nvSpPr>
          <p:spPr>
            <a:xfrm>
              <a:off x="-104836" y="-2146066"/>
              <a:ext cx="13137037" cy="245245"/>
            </a:xfrm>
            <a:prstGeom prst="rect">
              <a:avLst/>
            </a:prstGeom>
          </p:spPr>
          <p:txBody>
            <a:bodyPr lIns="0" tIns="0" rIns="0" bIns="0" rtlCol="0" anchor="t">
              <a:spAutoFit/>
            </a:bodyPr>
            <a:lstStyle/>
            <a:p>
              <a:pPr algn="just">
                <a:lnSpc>
                  <a:spcPts val="3359"/>
                </a:lnSpc>
              </a:pPr>
              <a:endParaRPr lang="en-US" sz="2000" spc="120" dirty="0">
                <a:solidFill>
                  <a:srgbClr val="1E4D65"/>
                </a:solidFill>
                <a:latin typeface="Glacial Indifference"/>
              </a:endParaRPr>
            </a:p>
          </p:txBody>
        </p:sp>
      </p:grpSp>
      <p:sp>
        <p:nvSpPr>
          <p:cNvPr id="12" name="TextBox 6">
            <a:extLst>
              <a:ext uri="{FF2B5EF4-FFF2-40B4-BE49-F238E27FC236}">
                <a16:creationId xmlns:a16="http://schemas.microsoft.com/office/drawing/2014/main" id="{6A2562EA-094B-4475-AD50-BDD946849DDC}"/>
              </a:ext>
            </a:extLst>
          </p:cNvPr>
          <p:cNvSpPr txBox="1"/>
          <p:nvPr/>
        </p:nvSpPr>
        <p:spPr>
          <a:xfrm>
            <a:off x="6190094" y="2466665"/>
            <a:ext cx="11880322" cy="6931385"/>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fi-FI" sz="2000" b="1" spc="120" dirty="0" err="1">
                <a:solidFill>
                  <a:srgbClr val="456A2C"/>
                </a:solidFill>
                <a:latin typeface="Glacial Indifference"/>
              </a:rPr>
              <a:t>Window</a:t>
            </a:r>
            <a:r>
              <a:rPr lang="fi-FI" sz="2000" b="1" spc="120" dirty="0">
                <a:solidFill>
                  <a:srgbClr val="456A2C"/>
                </a:solidFill>
                <a:latin typeface="Glacial Indifference"/>
              </a:rPr>
              <a:t> and </a:t>
            </a:r>
            <a:r>
              <a:rPr lang="fi-FI" sz="2000" b="1" spc="120" dirty="0" err="1">
                <a:solidFill>
                  <a:srgbClr val="456A2C"/>
                </a:solidFill>
                <a:latin typeface="Glacial Indifference"/>
              </a:rPr>
              <a:t>door</a:t>
            </a:r>
            <a:r>
              <a:rPr lang="fi-FI" sz="2000" b="1" spc="120" dirty="0">
                <a:solidFill>
                  <a:srgbClr val="456A2C"/>
                </a:solidFill>
                <a:latin typeface="Glacial Indifference"/>
              </a:rPr>
              <a:t> </a:t>
            </a:r>
            <a:r>
              <a:rPr lang="fi-FI" sz="2000" b="1" spc="120" dirty="0" err="1">
                <a:solidFill>
                  <a:srgbClr val="456A2C"/>
                </a:solidFill>
                <a:latin typeface="Glacial Indifference"/>
              </a:rPr>
              <a:t>industry</a:t>
            </a:r>
            <a:r>
              <a:rPr lang="fi-FI" sz="2000" b="1" spc="120" dirty="0">
                <a:solidFill>
                  <a:srgbClr val="456A2C"/>
                </a:solidFill>
                <a:latin typeface="Glacial Indifference"/>
              </a:rPr>
              <a:t>: </a:t>
            </a:r>
            <a:r>
              <a:rPr lang="en-US" sz="2000" spc="120" dirty="0">
                <a:solidFill>
                  <a:srgbClr val="456A2C"/>
                </a:solidFill>
                <a:latin typeface="Glacial Indifference"/>
              </a:rPr>
              <a:t>Pine heartwood has an inherent resistance to rot fungi, so it withstands weather conditions better without special treatments and guarantees a longer life cycle for the wood product in weathering.</a:t>
            </a:r>
          </a:p>
          <a:p>
            <a:pPr marL="342900" indent="-342900" algn="just">
              <a:lnSpc>
                <a:spcPts val="3359"/>
              </a:lnSpc>
              <a:buFont typeface="Arial" panose="020B0604020202020204" pitchFamily="34" charset="0"/>
              <a:buChar char="•"/>
            </a:pPr>
            <a:endParaRPr lang="en-US" sz="20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fi-FI" sz="2000" b="1" spc="120" dirty="0" err="1">
                <a:solidFill>
                  <a:srgbClr val="456A2C"/>
                </a:solidFill>
                <a:latin typeface="Glacial Indifference"/>
              </a:rPr>
              <a:t>Furniture</a:t>
            </a:r>
            <a:r>
              <a:rPr lang="fi-FI" sz="2000" b="1" spc="120" dirty="0">
                <a:solidFill>
                  <a:srgbClr val="456A2C"/>
                </a:solidFill>
                <a:latin typeface="Glacial Indifference"/>
              </a:rPr>
              <a:t> </a:t>
            </a:r>
            <a:r>
              <a:rPr lang="fi-FI" sz="2000" b="1" spc="120" dirty="0" err="1">
                <a:solidFill>
                  <a:srgbClr val="456A2C"/>
                </a:solidFill>
                <a:latin typeface="Glacial Indifference"/>
              </a:rPr>
              <a:t>industry</a:t>
            </a:r>
            <a:r>
              <a:rPr lang="fi-FI" sz="2000" b="1" spc="120" dirty="0">
                <a:solidFill>
                  <a:srgbClr val="456A2C"/>
                </a:solidFill>
                <a:latin typeface="Glacial Indifference"/>
              </a:rPr>
              <a:t>: </a:t>
            </a:r>
            <a:r>
              <a:rPr lang="en-US" sz="2000" spc="120" dirty="0">
                <a:solidFill>
                  <a:srgbClr val="456A2C"/>
                </a:solidFill>
                <a:latin typeface="Glacial Indifference"/>
              </a:rPr>
              <a:t>Both pine and spruce logs with healthy branches or branchless base tops are very common raw materials for the visible surfaces of solid wood furniture.</a:t>
            </a:r>
          </a:p>
          <a:p>
            <a:pPr marL="342900" indent="-342900" algn="just">
              <a:lnSpc>
                <a:spcPts val="3359"/>
              </a:lnSpc>
              <a:buFont typeface="Arial" panose="020B0604020202020204" pitchFamily="34" charset="0"/>
              <a:buChar char="•"/>
            </a:pPr>
            <a:endParaRPr lang="en-US" sz="20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fi-FI" sz="2000" b="1" spc="120" dirty="0" err="1">
                <a:solidFill>
                  <a:srgbClr val="456A2C"/>
                </a:solidFill>
                <a:latin typeface="Glacial Indifference"/>
              </a:rPr>
              <a:t>Planed</a:t>
            </a:r>
            <a:r>
              <a:rPr lang="fi-FI" sz="2000" b="1" spc="120" dirty="0">
                <a:solidFill>
                  <a:srgbClr val="456A2C"/>
                </a:solidFill>
                <a:latin typeface="Glacial Indifference"/>
              </a:rPr>
              <a:t> </a:t>
            </a:r>
            <a:r>
              <a:rPr lang="fi-FI" sz="2000" b="1" spc="120" dirty="0" err="1">
                <a:solidFill>
                  <a:srgbClr val="456A2C"/>
                </a:solidFill>
                <a:latin typeface="Glacial Indifference"/>
              </a:rPr>
              <a:t>timber</a:t>
            </a:r>
            <a:r>
              <a:rPr lang="fi-FI" sz="2000" b="1" spc="120" dirty="0">
                <a:solidFill>
                  <a:srgbClr val="456A2C"/>
                </a:solidFill>
                <a:latin typeface="Glacial Indifference"/>
              </a:rPr>
              <a:t>: </a:t>
            </a:r>
            <a:r>
              <a:rPr lang="en-US" sz="2000" spc="120" dirty="0">
                <a:solidFill>
                  <a:srgbClr val="456A2C"/>
                </a:solidFill>
                <a:latin typeface="Glacial Indifference"/>
              </a:rPr>
              <a:t>Timber sorted for different applications (US I, US II, US III, US IV, V, VI and VII), where the buyer has determined e.g., branch size, edging and straightness.</a:t>
            </a:r>
          </a:p>
          <a:p>
            <a:pPr marL="342900" indent="-342900" algn="just">
              <a:lnSpc>
                <a:spcPts val="3359"/>
              </a:lnSpc>
              <a:buFont typeface="Arial" panose="020B0604020202020204" pitchFamily="34" charset="0"/>
              <a:buChar char="•"/>
            </a:pPr>
            <a:endParaRPr lang="en-US" sz="20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fi-FI" sz="2000" b="1" spc="120" dirty="0" err="1">
                <a:solidFill>
                  <a:srgbClr val="456A2C"/>
                </a:solidFill>
                <a:latin typeface="Glacial Indifference"/>
              </a:rPr>
              <a:t>Log</a:t>
            </a:r>
            <a:r>
              <a:rPr lang="fi-FI" sz="2000" b="1" spc="120" dirty="0">
                <a:solidFill>
                  <a:srgbClr val="456A2C"/>
                </a:solidFill>
                <a:latin typeface="Glacial Indifference"/>
              </a:rPr>
              <a:t> </a:t>
            </a:r>
            <a:r>
              <a:rPr lang="fi-FI" sz="2000" b="1" spc="120" dirty="0" err="1">
                <a:solidFill>
                  <a:srgbClr val="456A2C"/>
                </a:solidFill>
                <a:latin typeface="Glacial Indifference"/>
              </a:rPr>
              <a:t>industry</a:t>
            </a:r>
            <a:r>
              <a:rPr lang="fi-FI" sz="2000" b="1" spc="120" dirty="0">
                <a:solidFill>
                  <a:srgbClr val="456A2C"/>
                </a:solidFill>
                <a:latin typeface="Glacial Indifference"/>
              </a:rPr>
              <a:t>: </a:t>
            </a:r>
            <a:r>
              <a:rPr lang="en-US" sz="2000" spc="120" dirty="0">
                <a:solidFill>
                  <a:srgbClr val="456A2C"/>
                </a:solidFill>
                <a:latin typeface="Glacial Indifference"/>
              </a:rPr>
              <a:t>The log industry uses wood sawn from intermediate supports in hidden parts and heart-sawn wood in visible surfaces. The log material of the handcrafted building is solid wood, but the industrial log industry glues the log blank to be machined from several cores.</a:t>
            </a:r>
          </a:p>
          <a:p>
            <a:pPr marL="342900" indent="-342900" algn="just">
              <a:lnSpc>
                <a:spcPts val="3359"/>
              </a:lnSpc>
              <a:buFont typeface="Arial" panose="020B0604020202020204" pitchFamily="34" charset="0"/>
              <a:buChar char="•"/>
            </a:pPr>
            <a:endParaRPr lang="en-US" sz="20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fi-FI" sz="2000" b="1" spc="120" dirty="0" err="1">
                <a:solidFill>
                  <a:srgbClr val="456A2C"/>
                </a:solidFill>
                <a:latin typeface="Glacial Indifference"/>
              </a:rPr>
              <a:t>Wooden</a:t>
            </a:r>
            <a:r>
              <a:rPr lang="fi-FI" sz="2000" b="1" spc="120" dirty="0">
                <a:solidFill>
                  <a:srgbClr val="456A2C"/>
                </a:solidFill>
                <a:latin typeface="Glacial Indifference"/>
              </a:rPr>
              <a:t> </a:t>
            </a:r>
            <a:r>
              <a:rPr lang="fi-FI" sz="2000" b="1" spc="120" dirty="0" err="1">
                <a:solidFill>
                  <a:srgbClr val="456A2C"/>
                </a:solidFill>
                <a:latin typeface="Glacial Indifference"/>
              </a:rPr>
              <a:t>trusses</a:t>
            </a:r>
            <a:r>
              <a:rPr lang="fi-FI" sz="2000" b="1" spc="120" dirty="0">
                <a:solidFill>
                  <a:srgbClr val="456A2C"/>
                </a:solidFill>
                <a:latin typeface="Glacial Indifference"/>
              </a:rPr>
              <a:t>: </a:t>
            </a:r>
            <a:r>
              <a:rPr lang="en-US" sz="2000" spc="120" dirty="0">
                <a:solidFill>
                  <a:srgbClr val="456A2C"/>
                </a:solidFill>
                <a:latin typeface="Glacial Indifference"/>
              </a:rPr>
              <a:t>The truss industry uses only planed strength-graded wood material.</a:t>
            </a:r>
            <a:endParaRPr lang="en-US" sz="2000" spc="120" dirty="0">
              <a:solidFill>
                <a:srgbClr val="1E4D65"/>
              </a:solidFill>
              <a:latin typeface="Glacial Indifference"/>
            </a:endParaRPr>
          </a:p>
        </p:txBody>
      </p:sp>
      <p:grpSp>
        <p:nvGrpSpPr>
          <p:cNvPr id="23" name="Ryhmä 22">
            <a:extLst>
              <a:ext uri="{FF2B5EF4-FFF2-40B4-BE49-F238E27FC236}">
                <a16:creationId xmlns:a16="http://schemas.microsoft.com/office/drawing/2014/main" id="{08D9DE2C-61C6-4245-9E47-47F8B36220B4}"/>
              </a:ext>
            </a:extLst>
          </p:cNvPr>
          <p:cNvGrpSpPr/>
          <p:nvPr/>
        </p:nvGrpSpPr>
        <p:grpSpPr>
          <a:xfrm>
            <a:off x="-381000" y="3467100"/>
            <a:ext cx="6324600" cy="6674009"/>
            <a:chOff x="-381000" y="3467100"/>
            <a:chExt cx="6324600" cy="6674009"/>
          </a:xfrm>
        </p:grpSpPr>
        <p:sp>
          <p:nvSpPr>
            <p:cNvPr id="14" name="Θέση αριθμού διαφάνειας 12">
              <a:extLst>
                <a:ext uri="{FF2B5EF4-FFF2-40B4-BE49-F238E27FC236}">
                  <a16:creationId xmlns:a16="http://schemas.microsoft.com/office/drawing/2014/main" id="{6A035BD0-ECB5-432E-BE44-A821EF204E89}"/>
                </a:ext>
              </a:extLst>
            </p:cNvPr>
            <p:cNvSpPr txBox="1">
              <a:spLocks/>
            </p:cNvSpPr>
            <p:nvPr/>
          </p:nvSpPr>
          <p:spPr>
            <a:xfrm>
              <a:off x="-38100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5</a:t>
              </a:fld>
              <a:endParaRPr lang="en-US" sz="2400" spc="120" dirty="0">
                <a:solidFill>
                  <a:srgbClr val="1E4D65"/>
                </a:solidFill>
                <a:latin typeface="Glacial Indifference"/>
              </a:endParaRPr>
            </a:p>
          </p:txBody>
        </p:sp>
        <p:grpSp>
          <p:nvGrpSpPr>
            <p:cNvPr id="16" name="Ryhmä 15">
              <a:extLst>
                <a:ext uri="{FF2B5EF4-FFF2-40B4-BE49-F238E27FC236}">
                  <a16:creationId xmlns:a16="http://schemas.microsoft.com/office/drawing/2014/main" id="{08B33E69-35FB-4218-AC1A-0EB85C9E6794}"/>
                </a:ext>
              </a:extLst>
            </p:cNvPr>
            <p:cNvGrpSpPr/>
            <p:nvPr/>
          </p:nvGrpSpPr>
          <p:grpSpPr>
            <a:xfrm>
              <a:off x="-76200" y="3467100"/>
              <a:ext cx="6019800" cy="4800600"/>
              <a:chOff x="76200" y="3467100"/>
              <a:chExt cx="6502400" cy="5229012"/>
            </a:xfrm>
          </p:grpSpPr>
          <p:pic>
            <p:nvPicPr>
              <p:cNvPr id="10" name="Kuva 9">
                <a:extLst>
                  <a:ext uri="{FF2B5EF4-FFF2-40B4-BE49-F238E27FC236}">
                    <a16:creationId xmlns:a16="http://schemas.microsoft.com/office/drawing/2014/main" id="{DC1DF90D-31A6-4FF1-96F6-16B1A46B5E1C}"/>
                  </a:ext>
                </a:extLst>
              </p:cNvPr>
              <p:cNvPicPr>
                <a:picLocks noChangeAspect="1"/>
              </p:cNvPicPr>
              <p:nvPr/>
            </p:nvPicPr>
            <p:blipFill>
              <a:blip r:embed="rId2"/>
              <a:stretch>
                <a:fillRect/>
              </a:stretch>
            </p:blipFill>
            <p:spPr>
              <a:xfrm>
                <a:off x="76200" y="3467100"/>
                <a:ext cx="6467690" cy="2528889"/>
              </a:xfrm>
              <a:prstGeom prst="rect">
                <a:avLst/>
              </a:prstGeom>
            </p:spPr>
          </p:pic>
          <p:pic>
            <p:nvPicPr>
              <p:cNvPr id="15" name="Kuva 14" descr="Kuva, joka sisältää kohteen puinen, kissa, pöytä&#10;&#10;Kuvaus luotu automaattisesti">
                <a:extLst>
                  <a:ext uri="{FF2B5EF4-FFF2-40B4-BE49-F238E27FC236}">
                    <a16:creationId xmlns:a16="http://schemas.microsoft.com/office/drawing/2014/main" id="{C0444C2C-CE5C-4811-AD6A-FD27EB3BF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137062"/>
                <a:ext cx="6502400" cy="2559050"/>
              </a:xfrm>
              <a:prstGeom prst="rect">
                <a:avLst/>
              </a:prstGeom>
            </p:spPr>
          </p:pic>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394324" y="-352026"/>
            <a:ext cx="5052358" cy="10991051"/>
          </a:xfrm>
          <a:prstGeom prst="rect">
            <a:avLst/>
          </a:prstGeom>
          <a:solidFill>
            <a:srgbClr val="456A2C"/>
          </a:solidFill>
        </p:spPr>
      </p:sp>
      <p:grpSp>
        <p:nvGrpSpPr>
          <p:cNvPr id="4" name="Group 4"/>
          <p:cNvGrpSpPr/>
          <p:nvPr/>
        </p:nvGrpSpPr>
        <p:grpSpPr>
          <a:xfrm>
            <a:off x="4800600" y="291837"/>
            <a:ext cx="13165888" cy="2174827"/>
            <a:chOff x="-104836" y="-3114570"/>
            <a:chExt cx="13280847" cy="1213749"/>
          </a:xfrm>
        </p:grpSpPr>
        <p:sp>
          <p:nvSpPr>
            <p:cNvPr id="5" name="TextBox 5"/>
            <p:cNvSpPr txBox="1"/>
            <p:nvPr/>
          </p:nvSpPr>
          <p:spPr>
            <a:xfrm>
              <a:off x="-1" y="-3114570"/>
              <a:ext cx="13176012" cy="584008"/>
            </a:xfrm>
            <a:prstGeom prst="rect">
              <a:avLst/>
            </a:prstGeom>
          </p:spPr>
          <p:txBody>
            <a:bodyPr wrap="square" lIns="0" tIns="0" rIns="0" bIns="0" rtlCol="0" anchor="t">
              <a:spAutoFit/>
            </a:bodyPr>
            <a:lstStyle/>
            <a:p>
              <a:pPr algn="l">
                <a:lnSpc>
                  <a:spcPts val="8370"/>
                </a:lnSpc>
              </a:pPr>
              <a:r>
                <a:rPr lang="en-US" sz="6200" spc="310" dirty="0">
                  <a:solidFill>
                    <a:srgbClr val="456A2C"/>
                  </a:solidFill>
                  <a:latin typeface="League Spartan"/>
                </a:rPr>
                <a:t>Building components</a:t>
              </a:r>
            </a:p>
          </p:txBody>
        </p:sp>
        <p:sp>
          <p:nvSpPr>
            <p:cNvPr id="6" name="TextBox 6"/>
            <p:cNvSpPr txBox="1"/>
            <p:nvPr/>
          </p:nvSpPr>
          <p:spPr>
            <a:xfrm>
              <a:off x="-104836" y="-2146066"/>
              <a:ext cx="13137037" cy="245245"/>
            </a:xfrm>
            <a:prstGeom prst="rect">
              <a:avLst/>
            </a:prstGeom>
          </p:spPr>
          <p:txBody>
            <a:bodyPr lIns="0" tIns="0" rIns="0" bIns="0" rtlCol="0" anchor="t">
              <a:spAutoFit/>
            </a:bodyPr>
            <a:lstStyle/>
            <a:p>
              <a:pPr algn="just">
                <a:lnSpc>
                  <a:spcPts val="3359"/>
                </a:lnSpc>
              </a:pPr>
              <a:endParaRPr lang="en-US" sz="2000" spc="120" dirty="0">
                <a:solidFill>
                  <a:srgbClr val="1E4D65"/>
                </a:solidFill>
                <a:latin typeface="Glacial Indifference"/>
              </a:endParaRPr>
            </a:p>
          </p:txBody>
        </p:sp>
      </p:grpSp>
      <p:sp>
        <p:nvSpPr>
          <p:cNvPr id="12" name="TextBox 6">
            <a:extLst>
              <a:ext uri="{FF2B5EF4-FFF2-40B4-BE49-F238E27FC236}">
                <a16:creationId xmlns:a16="http://schemas.microsoft.com/office/drawing/2014/main" id="{6A2562EA-094B-4475-AD50-BDD946849DDC}"/>
              </a:ext>
            </a:extLst>
          </p:cNvPr>
          <p:cNvSpPr txBox="1"/>
          <p:nvPr/>
        </p:nvSpPr>
        <p:spPr>
          <a:xfrm>
            <a:off x="6190094" y="2466665"/>
            <a:ext cx="11880322" cy="6072175"/>
          </a:xfrm>
          <a:prstGeom prst="rect">
            <a:avLst/>
          </a:prstGeom>
        </p:spPr>
        <p:txBody>
          <a:bodyPr wrap="square" lIns="0" tIns="0" rIns="0" bIns="0" rtlCol="0" anchor="t">
            <a:spAutoFit/>
          </a:bodyPr>
          <a:lstStyle/>
          <a:p>
            <a:pPr algn="just">
              <a:lnSpc>
                <a:spcPts val="3359"/>
              </a:lnSpc>
            </a:pPr>
            <a:r>
              <a:rPr lang="fi-FI" sz="2400" b="1" spc="120" dirty="0" err="1">
                <a:solidFill>
                  <a:srgbClr val="456A2C"/>
                </a:solidFill>
                <a:latin typeface="Glacial Indifference"/>
              </a:rPr>
              <a:t>Glulam</a:t>
            </a:r>
            <a:r>
              <a:rPr lang="fi-FI" sz="2400" b="1" spc="120" dirty="0">
                <a:solidFill>
                  <a:srgbClr val="456A2C"/>
                </a:solidFill>
                <a:latin typeface="Glacial Indifference"/>
              </a:rPr>
              <a:t>: </a:t>
            </a:r>
            <a:r>
              <a:rPr lang="en-US" sz="2400" spc="120" dirty="0">
                <a:solidFill>
                  <a:srgbClr val="456A2C"/>
                </a:solidFill>
                <a:latin typeface="Glacial Indifference"/>
              </a:rPr>
              <a:t>Glulam in this context means horizontal glulam for load-bearing structures in accordance with standard SFS-EN 14080 and manufactured in accordance with standard SFS-EN 386. In addition, the glulam to be treated in this context consists of a minimum of four and a maximum of 45 mm thick sawn timber lamellas, the grain direction of which is in the longitudinal direction of the glulam product.</a:t>
            </a:r>
          </a:p>
          <a:p>
            <a:pPr algn="just">
              <a:lnSpc>
                <a:spcPts val="3359"/>
              </a:lnSpc>
            </a:pPr>
            <a:endParaRPr lang="en-US" sz="2400" spc="120" dirty="0">
              <a:solidFill>
                <a:srgbClr val="1E4D65"/>
              </a:solidFill>
              <a:latin typeface="Glacial Indifference"/>
            </a:endParaRPr>
          </a:p>
          <a:p>
            <a:pPr algn="just">
              <a:lnSpc>
                <a:spcPts val="3359"/>
              </a:lnSpc>
            </a:pPr>
            <a:r>
              <a:rPr lang="fi-FI" sz="2400" b="1" spc="120" dirty="0" err="1">
                <a:solidFill>
                  <a:srgbClr val="456A2C"/>
                </a:solidFill>
                <a:latin typeface="Glacial Indifference"/>
              </a:rPr>
              <a:t>Laminated</a:t>
            </a:r>
            <a:r>
              <a:rPr lang="fi-FI" sz="2400" b="1" spc="120" dirty="0">
                <a:solidFill>
                  <a:srgbClr val="456A2C"/>
                </a:solidFill>
                <a:latin typeface="Glacial Indifference"/>
              </a:rPr>
              <a:t> </a:t>
            </a:r>
            <a:r>
              <a:rPr lang="fi-FI" sz="2400" b="1" spc="120" dirty="0" err="1">
                <a:solidFill>
                  <a:srgbClr val="456A2C"/>
                </a:solidFill>
                <a:latin typeface="Glacial Indifference"/>
              </a:rPr>
              <a:t>Veneer</a:t>
            </a:r>
            <a:r>
              <a:rPr lang="fi-FI" sz="2400" b="1" spc="120" dirty="0">
                <a:solidFill>
                  <a:srgbClr val="456A2C"/>
                </a:solidFill>
                <a:latin typeface="Glacial Indifference"/>
              </a:rPr>
              <a:t> </a:t>
            </a:r>
            <a:r>
              <a:rPr lang="fi-FI" sz="2400" b="1" spc="120" dirty="0" err="1">
                <a:solidFill>
                  <a:srgbClr val="456A2C"/>
                </a:solidFill>
                <a:latin typeface="Glacial Indifference"/>
              </a:rPr>
              <a:t>Lumber</a:t>
            </a:r>
            <a:r>
              <a:rPr lang="fi-FI" sz="2400" b="1" spc="120" dirty="0">
                <a:solidFill>
                  <a:srgbClr val="456A2C"/>
                </a:solidFill>
                <a:latin typeface="Glacial Indifference"/>
              </a:rPr>
              <a:t>: </a:t>
            </a:r>
            <a:r>
              <a:rPr lang="fi-FI" sz="2400" spc="120" dirty="0" err="1">
                <a:solidFill>
                  <a:srgbClr val="456A2C"/>
                </a:solidFill>
                <a:latin typeface="Glacial Indifference"/>
              </a:rPr>
              <a:t>Laminated</a:t>
            </a:r>
            <a:r>
              <a:rPr lang="fi-FI" sz="2400" spc="120" dirty="0">
                <a:solidFill>
                  <a:srgbClr val="456A2C"/>
                </a:solidFill>
                <a:latin typeface="Glacial Indifference"/>
              </a:rPr>
              <a:t> </a:t>
            </a:r>
            <a:r>
              <a:rPr lang="en-US" sz="2400" spc="120" dirty="0">
                <a:solidFill>
                  <a:srgbClr val="456A2C"/>
                </a:solidFill>
                <a:latin typeface="Glacial Indifference"/>
              </a:rPr>
              <a:t>Veneer Lumber in this context means veneer for load-bearing structures that complies with standard SFS-EN 14374. Finnish Veneer is made by gluing 3 mm thick spruce veneers so that the grain direction of the veneers is in the longitudinal direction of the veneer product.</a:t>
            </a:r>
          </a:p>
          <a:p>
            <a:pPr algn="just">
              <a:lnSpc>
                <a:spcPts val="3359"/>
              </a:lnSpc>
            </a:pPr>
            <a:endParaRPr lang="fi-FI" sz="2400" spc="120" dirty="0">
              <a:solidFill>
                <a:srgbClr val="456A2C"/>
              </a:solidFill>
              <a:latin typeface="Glacial Indifference"/>
            </a:endParaRPr>
          </a:p>
          <a:p>
            <a:pPr algn="just">
              <a:lnSpc>
                <a:spcPts val="3359"/>
              </a:lnSpc>
            </a:pPr>
            <a:r>
              <a:rPr lang="fi-FI" sz="2400" b="1" spc="120" dirty="0">
                <a:solidFill>
                  <a:srgbClr val="456A2C"/>
                </a:solidFill>
                <a:latin typeface="Glacial Indifference"/>
              </a:rPr>
              <a:t>I-</a:t>
            </a:r>
            <a:r>
              <a:rPr lang="fi-FI" sz="2400" b="1" spc="120" dirty="0" err="1">
                <a:solidFill>
                  <a:srgbClr val="456A2C"/>
                </a:solidFill>
                <a:latin typeface="Glacial Indifference"/>
              </a:rPr>
              <a:t>beams</a:t>
            </a:r>
            <a:r>
              <a:rPr lang="fi-FI" sz="2400" b="1" spc="120" dirty="0">
                <a:solidFill>
                  <a:srgbClr val="456A2C"/>
                </a:solidFill>
                <a:latin typeface="Glacial Indifference"/>
              </a:rPr>
              <a:t>: </a:t>
            </a:r>
            <a:r>
              <a:rPr lang="en-US" sz="2400" spc="120" dirty="0">
                <a:solidFill>
                  <a:srgbClr val="456A2C"/>
                </a:solidFill>
                <a:latin typeface="Glacial Indifference"/>
              </a:rPr>
              <a:t>Usually, such products are manufactured according to a separate plan, but I-beams, for example, are also available by the meter.</a:t>
            </a:r>
            <a:endParaRPr lang="fi-FI" sz="2400" spc="120" dirty="0">
              <a:solidFill>
                <a:srgbClr val="456A2C"/>
              </a:solidFill>
              <a:latin typeface="Glacial Indifference"/>
            </a:endParaRPr>
          </a:p>
        </p:txBody>
      </p:sp>
      <p:pic>
        <p:nvPicPr>
          <p:cNvPr id="9" name="Kuva 8">
            <a:extLst>
              <a:ext uri="{FF2B5EF4-FFF2-40B4-BE49-F238E27FC236}">
                <a16:creationId xmlns:a16="http://schemas.microsoft.com/office/drawing/2014/main" id="{D1B58CC3-033E-4312-8164-D69A17342619}"/>
              </a:ext>
            </a:extLst>
          </p:cNvPr>
          <p:cNvPicPr>
            <a:picLocks noChangeAspect="1"/>
          </p:cNvPicPr>
          <p:nvPr/>
        </p:nvPicPr>
        <p:blipFill rotWithShape="1">
          <a:blip r:embed="rId2"/>
          <a:srcRect l="49259"/>
          <a:stretch/>
        </p:blipFill>
        <p:spPr>
          <a:xfrm>
            <a:off x="3253385" y="2549441"/>
            <a:ext cx="2566305" cy="2438400"/>
          </a:xfrm>
          <a:prstGeom prst="rect">
            <a:avLst/>
          </a:prstGeom>
        </p:spPr>
      </p:pic>
      <p:sp>
        <p:nvSpPr>
          <p:cNvPr id="24" name="Tekstiruutu 23">
            <a:extLst>
              <a:ext uri="{FF2B5EF4-FFF2-40B4-BE49-F238E27FC236}">
                <a16:creationId xmlns:a16="http://schemas.microsoft.com/office/drawing/2014/main" id="{EFA3C9C7-48AD-4C70-ABBE-2840B0953F7B}"/>
              </a:ext>
            </a:extLst>
          </p:cNvPr>
          <p:cNvSpPr txBox="1"/>
          <p:nvPr/>
        </p:nvSpPr>
        <p:spPr>
          <a:xfrm>
            <a:off x="6190094" y="1307768"/>
            <a:ext cx="11335906" cy="830997"/>
          </a:xfrm>
          <a:prstGeom prst="rect">
            <a:avLst/>
          </a:prstGeom>
          <a:noFill/>
        </p:spPr>
        <p:txBody>
          <a:bodyPr wrap="square">
            <a:spAutoFit/>
          </a:bodyPr>
          <a:lstStyle/>
          <a:p>
            <a:r>
              <a:rPr lang="en-US" sz="2400" dirty="0">
                <a:solidFill>
                  <a:srgbClr val="456A2C"/>
                </a:solidFill>
                <a:latin typeface="Glacial Indifference" panose="020B0604020202020204" charset="0"/>
              </a:rPr>
              <a:t>The building components are glued wood products EWP (Engineered Wood Product). The more common EWP products are glulam, Veneer and I-beams.</a:t>
            </a:r>
            <a:endParaRPr lang="fi-FI" sz="2400" dirty="0">
              <a:solidFill>
                <a:srgbClr val="456A2C"/>
              </a:solidFill>
              <a:latin typeface="Glacial Indifference" panose="020B0604020202020204" charset="0"/>
            </a:endParaRPr>
          </a:p>
        </p:txBody>
      </p:sp>
      <p:pic>
        <p:nvPicPr>
          <p:cNvPr id="25" name="Kuva 24">
            <a:extLst>
              <a:ext uri="{FF2B5EF4-FFF2-40B4-BE49-F238E27FC236}">
                <a16:creationId xmlns:a16="http://schemas.microsoft.com/office/drawing/2014/main" id="{CEB74459-ECFA-430E-B96B-00011A51D417}"/>
              </a:ext>
            </a:extLst>
          </p:cNvPr>
          <p:cNvPicPr>
            <a:picLocks noChangeAspect="1"/>
          </p:cNvPicPr>
          <p:nvPr/>
        </p:nvPicPr>
        <p:blipFill>
          <a:blip r:embed="rId3"/>
          <a:stretch>
            <a:fillRect/>
          </a:stretch>
        </p:blipFill>
        <p:spPr>
          <a:xfrm>
            <a:off x="3248579" y="5215614"/>
            <a:ext cx="2541724" cy="2065631"/>
          </a:xfrm>
          <a:prstGeom prst="rect">
            <a:avLst/>
          </a:prstGeom>
        </p:spPr>
      </p:pic>
      <p:pic>
        <p:nvPicPr>
          <p:cNvPr id="27" name="Kuva 26">
            <a:extLst>
              <a:ext uri="{FF2B5EF4-FFF2-40B4-BE49-F238E27FC236}">
                <a16:creationId xmlns:a16="http://schemas.microsoft.com/office/drawing/2014/main" id="{8CC08CAF-3562-492E-A16A-0CC8C21E6872}"/>
              </a:ext>
            </a:extLst>
          </p:cNvPr>
          <p:cNvPicPr>
            <a:picLocks noChangeAspect="1"/>
          </p:cNvPicPr>
          <p:nvPr/>
        </p:nvPicPr>
        <p:blipFill rotWithShape="1">
          <a:blip r:embed="rId4"/>
          <a:srcRect l="22476" r="19785"/>
          <a:stretch/>
        </p:blipFill>
        <p:spPr>
          <a:xfrm>
            <a:off x="4956909" y="7509019"/>
            <a:ext cx="838200" cy="2010059"/>
          </a:xfrm>
          <a:prstGeom prst="rect">
            <a:avLst/>
          </a:prstGeom>
        </p:spPr>
      </p:pic>
    </p:spTree>
    <p:extLst>
      <p:ext uri="{BB962C8B-B14F-4D97-AF65-F5344CB8AC3E}">
        <p14:creationId xmlns:p14="http://schemas.microsoft.com/office/powerpoint/2010/main" val="3708982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962977"/>
            <a:ext cx="16192500" cy="859210"/>
          </a:xfrm>
          <a:prstGeom prst="rect">
            <a:avLst/>
          </a:prstGeom>
        </p:spPr>
        <p:txBody>
          <a:bodyPr wrap="square" lIns="0" tIns="0" rIns="0" bIns="0" rtlCol="0" anchor="t">
            <a:spAutoFit/>
          </a:bodyPr>
          <a:lstStyle/>
          <a:p>
            <a:pPr algn="l">
              <a:lnSpc>
                <a:spcPts val="6682"/>
              </a:lnSpc>
            </a:pPr>
            <a:r>
              <a:rPr lang="en-US" sz="5000" spc="100" dirty="0">
                <a:solidFill>
                  <a:srgbClr val="456A2C"/>
                </a:solidFill>
                <a:latin typeface="League Spartan"/>
              </a:rPr>
              <a:t>The use of wood material in construction</a:t>
            </a: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2011321"/>
            <a:chOff x="0" y="-19050"/>
            <a:chExt cx="9013889" cy="2681760"/>
          </a:xfrm>
        </p:grpSpPr>
        <p:sp>
          <p:nvSpPr>
            <p:cNvPr id="5" name="TextBox 5"/>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ENVIRONMENT</a:t>
              </a:r>
            </a:p>
          </p:txBody>
        </p:sp>
        <p:sp>
          <p:nvSpPr>
            <p:cNvPr id="6" name="TextBox 6"/>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n-US" sz="2400" spc="120" dirty="0">
                  <a:solidFill>
                    <a:srgbClr val="456A2C"/>
                  </a:solidFill>
                  <a:latin typeface="Glacial Indifference"/>
                </a:rPr>
                <a:t>The lifespan of a wood material in a well-protected structure can be hundreds of years, and the end-of-life gun is recyclable.</a:t>
              </a: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2011321"/>
            <a:chOff x="0" y="-19050"/>
            <a:chExt cx="9013889" cy="2681760"/>
          </a:xfrm>
        </p:grpSpPr>
        <p:sp>
          <p:nvSpPr>
            <p:cNvPr id="9" name="TextBox 9"/>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PRODUCTIVITY</a:t>
              </a:r>
            </a:p>
          </p:txBody>
        </p:sp>
        <p:sp>
          <p:nvSpPr>
            <p:cNvPr id="10" name="TextBox 10"/>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n-US" sz="2400" spc="120" dirty="0">
                  <a:solidFill>
                    <a:srgbClr val="456A2C"/>
                  </a:solidFill>
                  <a:latin typeface="Glacial Indifference"/>
                </a:rPr>
                <a:t>The wood material is a light, yet strong compared to its weight, material that can be joined in many different ways.</a:t>
              </a: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2011321"/>
            <a:chOff x="0" y="-19050"/>
            <a:chExt cx="9013889" cy="2681760"/>
          </a:xfrm>
        </p:grpSpPr>
        <p:sp>
          <p:nvSpPr>
            <p:cNvPr id="13" name="TextBox 13"/>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EFFICINECY</a:t>
              </a:r>
            </a:p>
          </p:txBody>
        </p:sp>
        <p:sp>
          <p:nvSpPr>
            <p:cNvPr id="14" name="TextBox 14"/>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n-US" sz="2400" spc="120" dirty="0">
                  <a:solidFill>
                    <a:srgbClr val="456A2C"/>
                  </a:solidFill>
                  <a:latin typeface="Glacial Indifference"/>
                </a:rPr>
                <a:t>Preforms made of wood are quick to attach and basic tools and fasteners can be used for attachment.</a:t>
              </a: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32177" y="6672746"/>
            <a:ext cx="6798517" cy="2447338"/>
            <a:chOff x="-50800" y="-19050"/>
            <a:chExt cx="9064689" cy="2637283"/>
          </a:xfrm>
        </p:grpSpPr>
        <p:sp>
          <p:nvSpPr>
            <p:cNvPr id="17" name="TextBox 17"/>
            <p:cNvSpPr txBox="1"/>
            <p:nvPr/>
          </p:nvSpPr>
          <p:spPr>
            <a:xfrm>
              <a:off x="1105" y="-19050"/>
              <a:ext cx="9012784" cy="538954"/>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COSTS</a:t>
              </a:r>
            </a:p>
          </p:txBody>
        </p:sp>
        <p:sp>
          <p:nvSpPr>
            <p:cNvPr id="18" name="TextBox 18"/>
            <p:cNvSpPr txBox="1"/>
            <p:nvPr/>
          </p:nvSpPr>
          <p:spPr>
            <a:xfrm>
              <a:off x="-50800" y="773352"/>
              <a:ext cx="9013889" cy="1844881"/>
            </a:xfrm>
            <a:prstGeom prst="rect">
              <a:avLst/>
            </a:prstGeom>
          </p:spPr>
          <p:txBody>
            <a:bodyPr lIns="0" tIns="0" rIns="0" bIns="0" rtlCol="0" anchor="t">
              <a:spAutoFit/>
            </a:bodyPr>
            <a:lstStyle/>
            <a:p>
              <a:pPr lvl="0" algn="ctr" eaLnBrk="0" fontAlgn="base" hangingPunct="0">
                <a:lnSpc>
                  <a:spcPts val="3359"/>
                </a:lnSpc>
                <a:spcBef>
                  <a:spcPct val="0"/>
                </a:spcBef>
                <a:spcAft>
                  <a:spcPct val="0"/>
                </a:spcAft>
              </a:pPr>
              <a:r>
                <a:rPr lang="en-US" altLang="fi-FI" sz="2400" dirty="0">
                  <a:solidFill>
                    <a:srgbClr val="456A2C"/>
                  </a:solidFill>
                  <a:latin typeface="Glacial Indifference" panose="020B0604020202020204" charset="0"/>
                </a:rPr>
                <a:t>Preparations made from wood raw material are inexpensive to transport, they can be processed with basic tools. Waste generated during processing is recyclable.</a:t>
              </a:r>
              <a:endParaRPr lang="fi-FI" altLang="fi-FI" sz="2400" dirty="0">
                <a:solidFill>
                  <a:srgbClr val="456A2C"/>
                </a:solidFill>
                <a:latin typeface="Glacial Indifference" panose="020B0604020202020204" charset="0"/>
              </a:endParaRPr>
            </a:p>
          </p:txBody>
        </p:sp>
      </p:gr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7</a:t>
            </a:fld>
            <a:endParaRPr lang="en-US" sz="2400" spc="120" dirty="0">
              <a:solidFill>
                <a:srgbClr val="1E4D65"/>
              </a:solidFill>
              <a:latin typeface="Glacial Indifferenc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EE384467-A922-4266-84E3-4D621C1B71E0}"/>
              </a:ext>
            </a:extLst>
          </p:cNvPr>
          <p:cNvSpPr txBox="1"/>
          <p:nvPr/>
        </p:nvSpPr>
        <p:spPr>
          <a:xfrm>
            <a:off x="1028700" y="962977"/>
            <a:ext cx="15811500" cy="859210"/>
          </a:xfrm>
          <a:prstGeom prst="rect">
            <a:avLst/>
          </a:prstGeom>
        </p:spPr>
        <p:txBody>
          <a:bodyPr wrap="square" lIns="0" tIns="0" rIns="0" bIns="0" rtlCol="0" anchor="t">
            <a:spAutoFit/>
          </a:bodyPr>
          <a:lstStyle/>
          <a:p>
            <a:pPr algn="l">
              <a:lnSpc>
                <a:spcPts val="6682"/>
              </a:lnSpc>
            </a:pPr>
            <a:r>
              <a:rPr lang="en-US" sz="5000" spc="100" dirty="0">
                <a:solidFill>
                  <a:srgbClr val="456A2C"/>
                </a:solidFill>
                <a:latin typeface="League Spartan"/>
              </a:rPr>
              <a:t>Storage and handling</a:t>
            </a:r>
          </a:p>
        </p:txBody>
      </p:sp>
      <p:sp>
        <p:nvSpPr>
          <p:cNvPr id="4" name="Ορθογώνιο 3">
            <a:extLst>
              <a:ext uri="{FF2B5EF4-FFF2-40B4-BE49-F238E27FC236}">
                <a16:creationId xmlns:a16="http://schemas.microsoft.com/office/drawing/2014/main" id="{865F3EEF-4003-497A-B3B3-9F78BAACE0FA}"/>
              </a:ext>
            </a:extLst>
          </p:cNvPr>
          <p:cNvSpPr/>
          <p:nvPr/>
        </p:nvSpPr>
        <p:spPr>
          <a:xfrm>
            <a:off x="1028700" y="2247900"/>
            <a:ext cx="16268700" cy="6781800"/>
          </a:xfrm>
          <a:prstGeom prst="rect">
            <a:avLst/>
          </a:prstGeom>
          <a:solidFill>
            <a:schemeClr val="bg1"/>
          </a:solidFill>
          <a:ln>
            <a:solidFill>
              <a:srgbClr val="5258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E2E54A9-BA50-4C3A-9AB7-7C9D7234EBDD}"/>
              </a:ext>
            </a:extLst>
          </p:cNvPr>
          <p:cNvSpPr txBox="1"/>
          <p:nvPr/>
        </p:nvSpPr>
        <p:spPr>
          <a:xfrm>
            <a:off x="1676400" y="2552700"/>
            <a:ext cx="15087600" cy="4698530"/>
          </a:xfrm>
          <a:prstGeom prst="rect">
            <a:avLst/>
          </a:prstGeom>
          <a:noFill/>
        </p:spPr>
        <p:txBody>
          <a:bodyPr wrap="square" rtlCol="0">
            <a:spAutoFit/>
          </a:bodyPr>
          <a:lstStyle/>
          <a:p>
            <a:pPr marL="342900" indent="-342900" algn="just">
              <a:lnSpc>
                <a:spcPct val="114000"/>
              </a:lnSpc>
              <a:buFont typeface="Arial" panose="020B0604020202020204" pitchFamily="34" charset="0"/>
              <a:buChar char="•"/>
            </a:pPr>
            <a:r>
              <a:rPr lang="en-US" sz="2400" spc="120" dirty="0">
                <a:solidFill>
                  <a:srgbClr val="456A2C"/>
                </a:solidFill>
                <a:latin typeface="Glacial Indifference"/>
              </a:rPr>
              <a:t>At the construction site, the timber must always be stored on a dry, stable and level surface so that the timber is removed from the ground and no harmful deformations and defects detrimental to the appearance of the timber can occur.</a:t>
            </a:r>
          </a:p>
          <a:p>
            <a:pPr marL="342900" indent="-342900" algn="just">
              <a:lnSpc>
                <a:spcPct val="114000"/>
              </a:lnSpc>
              <a:buFont typeface="Arial" panose="020B0604020202020204" pitchFamily="34" charset="0"/>
              <a:buChar char="•"/>
            </a:pPr>
            <a:endParaRPr lang="fi-FI" sz="2400" spc="120" dirty="0">
              <a:solidFill>
                <a:srgbClr val="456A2C"/>
              </a:solidFill>
              <a:latin typeface="Glacial Indifference"/>
            </a:endParaRPr>
          </a:p>
          <a:p>
            <a:pPr marL="342900" indent="-342900" algn="just">
              <a:lnSpc>
                <a:spcPct val="114000"/>
              </a:lnSpc>
              <a:buFont typeface="Arial" panose="020B0604020202020204" pitchFamily="34" charset="0"/>
              <a:buChar char="•"/>
            </a:pPr>
            <a:r>
              <a:rPr lang="en-US" sz="2400" spc="120" dirty="0">
                <a:solidFill>
                  <a:srgbClr val="456A2C"/>
                </a:solidFill>
                <a:latin typeface="Glacial Indifference"/>
              </a:rPr>
              <a:t>The goods must be covered in such a way that they are protected from rain and snow.</a:t>
            </a:r>
          </a:p>
          <a:p>
            <a:pPr marL="342900" indent="-342900" algn="just">
              <a:lnSpc>
                <a:spcPct val="114000"/>
              </a:lnSpc>
              <a:buFont typeface="Arial" panose="020B0604020202020204" pitchFamily="34" charset="0"/>
              <a:buChar char="•"/>
            </a:pPr>
            <a:endParaRPr lang="fi-FI" sz="2400" spc="120" dirty="0">
              <a:solidFill>
                <a:srgbClr val="456A2C"/>
              </a:solidFill>
              <a:latin typeface="Glacial Indifference"/>
            </a:endParaRPr>
          </a:p>
          <a:p>
            <a:pPr marL="342900" indent="-342900" algn="just">
              <a:lnSpc>
                <a:spcPct val="114000"/>
              </a:lnSpc>
              <a:buFont typeface="Arial" panose="020B0604020202020204" pitchFamily="34" charset="0"/>
              <a:buChar char="•"/>
            </a:pPr>
            <a:r>
              <a:rPr lang="en-US" sz="2400" spc="120" dirty="0">
                <a:solidFill>
                  <a:srgbClr val="456A2C"/>
                </a:solidFill>
                <a:latin typeface="Glacial Indifference"/>
              </a:rPr>
              <a:t>Timber storage should always be done in such a way that the humidity conditions during storage correspond as closely as possible to the final humidity conditions of the timber at the place of use.</a:t>
            </a:r>
          </a:p>
          <a:p>
            <a:pPr marL="342900" indent="-342900" algn="just">
              <a:lnSpc>
                <a:spcPct val="114000"/>
              </a:lnSpc>
              <a:buFont typeface="Arial" panose="020B0604020202020204" pitchFamily="34" charset="0"/>
              <a:buChar char="•"/>
            </a:pPr>
            <a:endParaRPr lang="fi-FI" sz="2400" spc="120" dirty="0">
              <a:solidFill>
                <a:srgbClr val="456A2C"/>
              </a:solidFill>
              <a:latin typeface="Glacial Indifference"/>
            </a:endParaRPr>
          </a:p>
          <a:p>
            <a:pPr marL="342900" indent="-342900" algn="just">
              <a:lnSpc>
                <a:spcPct val="114000"/>
              </a:lnSpc>
              <a:buFont typeface="Arial" panose="020B0604020202020204" pitchFamily="34" charset="0"/>
              <a:buChar char="•"/>
            </a:pPr>
            <a:r>
              <a:rPr lang="en-US" sz="2400" spc="120" dirty="0">
                <a:solidFill>
                  <a:srgbClr val="456A2C"/>
                </a:solidFill>
                <a:latin typeface="Glacial Indifference"/>
              </a:rPr>
              <a:t>The instructions given by the product manufacturer must be followed when storing timber for interior cladding structures, when removing protective plastics and when ventilating the product.</a:t>
            </a:r>
            <a:endParaRPr lang="fi-FI" sz="2400" spc="120" dirty="0">
              <a:solidFill>
                <a:srgbClr val="456A2C"/>
              </a:solidFill>
              <a:latin typeface="Glacial Indifference"/>
            </a:endParaRPr>
          </a:p>
        </p:txBody>
      </p:sp>
      <p:sp>
        <p:nvSpPr>
          <p:cNvPr id="11" name="Θέση αριθμού διαφάνειας 12">
            <a:extLst>
              <a:ext uri="{FF2B5EF4-FFF2-40B4-BE49-F238E27FC236}">
                <a16:creationId xmlns:a16="http://schemas.microsoft.com/office/drawing/2014/main" id="{DD1E1239-7B18-4E1E-89E8-B9B58C4F475C}"/>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8</a:t>
            </a:fld>
            <a:endParaRPr lang="en-US" sz="2400" spc="120" dirty="0">
              <a:solidFill>
                <a:srgbClr val="1E4D65"/>
              </a:solidFill>
              <a:latin typeface="Glacial Indifference"/>
            </a:endParaRPr>
          </a:p>
        </p:txBody>
      </p:sp>
    </p:spTree>
    <p:extLst>
      <p:ext uri="{BB962C8B-B14F-4D97-AF65-F5344CB8AC3E}">
        <p14:creationId xmlns:p14="http://schemas.microsoft.com/office/powerpoint/2010/main" val="2291808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8873877" y="-335920"/>
            <a:ext cx="9185523" cy="10958840"/>
          </a:xfrm>
          <a:prstGeom prst="rect">
            <a:avLst/>
          </a:prstGeom>
          <a:solidFill>
            <a:srgbClr val="52584D"/>
          </a:solidFill>
        </p:spPr>
      </p:sp>
      <p:sp>
        <p:nvSpPr>
          <p:cNvPr id="4" name="TextBox 4"/>
          <p:cNvSpPr txBox="1"/>
          <p:nvPr/>
        </p:nvSpPr>
        <p:spPr>
          <a:xfrm>
            <a:off x="9610382" y="952500"/>
            <a:ext cx="6912414" cy="1921039"/>
          </a:xfrm>
          <a:prstGeom prst="rect">
            <a:avLst/>
          </a:prstGeom>
        </p:spPr>
        <p:txBody>
          <a:bodyPr lIns="0" tIns="0" rIns="0" bIns="0" rtlCol="0" anchor="t">
            <a:spAutoFit/>
          </a:bodyPr>
          <a:lstStyle/>
          <a:p>
            <a:pPr algn="l">
              <a:lnSpc>
                <a:spcPts val="7560"/>
              </a:lnSpc>
            </a:pPr>
            <a:r>
              <a:rPr lang="en-US" sz="5600" spc="280" dirty="0">
                <a:solidFill>
                  <a:srgbClr val="D9D9D9"/>
                </a:solidFill>
                <a:latin typeface="League Spartan"/>
              </a:rPr>
              <a:t>Frequently asked questions</a:t>
            </a:r>
          </a:p>
        </p:txBody>
      </p:sp>
      <p:grpSp>
        <p:nvGrpSpPr>
          <p:cNvPr id="5" name="Group 5"/>
          <p:cNvGrpSpPr/>
          <p:nvPr/>
        </p:nvGrpSpPr>
        <p:grpSpPr>
          <a:xfrm>
            <a:off x="1028700" y="571500"/>
            <a:ext cx="7171191" cy="6194023"/>
            <a:chOff x="0" y="-19050"/>
            <a:chExt cx="9561589" cy="7227262"/>
          </a:xfrm>
        </p:grpSpPr>
        <p:sp>
          <p:nvSpPr>
            <p:cNvPr id="6" name="TextBox 6"/>
            <p:cNvSpPr txBox="1"/>
            <p:nvPr/>
          </p:nvSpPr>
          <p:spPr>
            <a:xfrm>
              <a:off x="71119" y="631874"/>
              <a:ext cx="9490470" cy="6576338"/>
            </a:xfrm>
            <a:prstGeom prst="rect">
              <a:avLst/>
            </a:prstGeom>
          </p:spPr>
          <p:txBody>
            <a:bodyPr lIns="0" tIns="0" rIns="0" bIns="0" rtlCol="0" anchor="t">
              <a:spAutoFit/>
            </a:bodyPr>
            <a:lstStyle/>
            <a:p>
              <a:pPr marL="342900" indent="-342900" algn="l">
                <a:lnSpc>
                  <a:spcPts val="3359"/>
                </a:lnSpc>
                <a:buFont typeface="Arial" panose="020B0604020202020204" pitchFamily="34" charset="0"/>
                <a:buChar char="•"/>
              </a:pPr>
              <a:r>
                <a:rPr lang="fi-FI" sz="2400" spc="120" dirty="0" err="1">
                  <a:solidFill>
                    <a:srgbClr val="456A2C"/>
                  </a:solidFill>
                  <a:latin typeface="Glacial Indifference"/>
                </a:rPr>
                <a:t>What</a:t>
              </a:r>
              <a:r>
                <a:rPr lang="fi-FI" sz="2400" spc="120" dirty="0">
                  <a:solidFill>
                    <a:srgbClr val="456A2C"/>
                  </a:solidFill>
                  <a:latin typeface="Glacial Indifference"/>
                </a:rPr>
                <a:t> is </a:t>
              </a:r>
              <a:r>
                <a:rPr lang="fi-FI" sz="2400" spc="120" dirty="0" err="1">
                  <a:solidFill>
                    <a:srgbClr val="456A2C"/>
                  </a:solidFill>
                  <a:latin typeface="Glacial Indifference"/>
                </a:rPr>
                <a:t>the</a:t>
              </a:r>
              <a:r>
                <a:rPr lang="fi-FI" sz="2400" spc="120" dirty="0">
                  <a:solidFill>
                    <a:srgbClr val="456A2C"/>
                  </a:solidFill>
                  <a:latin typeface="Glacial Indifference"/>
                </a:rPr>
                <a:t> </a:t>
              </a:r>
              <a:r>
                <a:rPr lang="fi-FI" sz="2400" spc="120" dirty="0" err="1">
                  <a:solidFill>
                    <a:srgbClr val="456A2C"/>
                  </a:solidFill>
                  <a:latin typeface="Glacial Indifference"/>
                </a:rPr>
                <a:t>difference</a:t>
              </a:r>
              <a:r>
                <a:rPr lang="fi-FI" sz="2400" spc="120" dirty="0">
                  <a:solidFill>
                    <a:srgbClr val="456A2C"/>
                  </a:solidFill>
                  <a:latin typeface="Glacial Indifference"/>
                </a:rPr>
                <a:t> </a:t>
              </a:r>
              <a:r>
                <a:rPr lang="fi-FI" sz="2400" spc="120" dirty="0" err="1">
                  <a:solidFill>
                    <a:srgbClr val="456A2C"/>
                  </a:solidFill>
                  <a:latin typeface="Glacial Indifference"/>
                </a:rPr>
                <a:t>between</a:t>
              </a:r>
              <a:r>
                <a:rPr lang="fi-FI" sz="2400" spc="120" dirty="0">
                  <a:solidFill>
                    <a:srgbClr val="456A2C"/>
                  </a:solidFill>
                  <a:latin typeface="Glacial Indifference"/>
                </a:rPr>
                <a:t> </a:t>
              </a:r>
              <a:r>
                <a:rPr lang="fi-FI" sz="2400" spc="120" dirty="0" err="1">
                  <a:solidFill>
                    <a:srgbClr val="456A2C"/>
                  </a:solidFill>
                  <a:latin typeface="Glacial Indifference"/>
                </a:rPr>
                <a:t>quality</a:t>
              </a:r>
              <a:r>
                <a:rPr lang="fi-FI" sz="2400" spc="120" dirty="0">
                  <a:solidFill>
                    <a:srgbClr val="456A2C"/>
                  </a:solidFill>
                  <a:latin typeface="Glacial Indifference"/>
                </a:rPr>
                <a:t> and </a:t>
              </a:r>
              <a:r>
                <a:rPr lang="fi-FI" sz="2400" spc="120" dirty="0" err="1">
                  <a:solidFill>
                    <a:srgbClr val="456A2C"/>
                  </a:solidFill>
                  <a:latin typeface="Glacial Indifference"/>
                </a:rPr>
                <a:t>strength</a:t>
              </a:r>
              <a:r>
                <a:rPr lang="fi-FI" sz="2400" spc="120" dirty="0">
                  <a:solidFill>
                    <a:srgbClr val="456A2C"/>
                  </a:solidFill>
                  <a:latin typeface="Glacial Indifference"/>
                </a:rPr>
                <a:t> </a:t>
              </a:r>
              <a:r>
                <a:rPr lang="fi-FI" sz="2400" spc="120" dirty="0" err="1">
                  <a:solidFill>
                    <a:srgbClr val="456A2C"/>
                  </a:solidFill>
                  <a:latin typeface="Glacial Indifference"/>
                </a:rPr>
                <a:t>classification</a:t>
              </a:r>
              <a:r>
                <a:rPr lang="fi-FI" sz="2400" spc="120" dirty="0">
                  <a:solidFill>
                    <a:srgbClr val="456A2C"/>
                  </a:solidFill>
                  <a:latin typeface="Glacial Indifference"/>
                </a:rPr>
                <a:t>?</a:t>
              </a:r>
            </a:p>
            <a:p>
              <a:pPr marL="800100" lvl="1" indent="-342900">
                <a:lnSpc>
                  <a:spcPts val="3359"/>
                </a:lnSpc>
                <a:buFont typeface="Arial" panose="020B0604020202020204" pitchFamily="34" charset="0"/>
                <a:buChar char="•"/>
              </a:pPr>
              <a:r>
                <a:rPr lang="en-US" sz="2400" spc="120" dirty="0">
                  <a:solidFill>
                    <a:srgbClr val="456A2C"/>
                  </a:solidFill>
                  <a:latin typeface="Glacial Indifference"/>
                </a:rPr>
                <a:t>The quality class is determined by the appearance of the sawn wood and the strength class by the properties related to the strength of the wood, which often also affect the appearance.</a:t>
              </a:r>
            </a:p>
            <a:p>
              <a:pPr marL="800100" lvl="1"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fi-FI" sz="2400" spc="120" dirty="0" err="1">
                  <a:solidFill>
                    <a:srgbClr val="456A2C"/>
                  </a:solidFill>
                  <a:latin typeface="Glacial Indifference"/>
                </a:rPr>
                <a:t>What</a:t>
              </a:r>
              <a:r>
                <a:rPr lang="fi-FI" sz="2400" spc="120" dirty="0">
                  <a:solidFill>
                    <a:srgbClr val="456A2C"/>
                  </a:solidFill>
                  <a:latin typeface="Glacial Indifference"/>
                </a:rPr>
                <a:t> is </a:t>
              </a:r>
              <a:r>
                <a:rPr lang="fi-FI" sz="2400" spc="120" dirty="0" err="1">
                  <a:solidFill>
                    <a:srgbClr val="456A2C"/>
                  </a:solidFill>
                  <a:latin typeface="Glacial Indifference"/>
                </a:rPr>
                <a:t>typical</a:t>
              </a:r>
              <a:r>
                <a:rPr lang="fi-FI" sz="2400" spc="120" dirty="0">
                  <a:solidFill>
                    <a:srgbClr val="456A2C"/>
                  </a:solidFill>
                  <a:latin typeface="Glacial Indifference"/>
                </a:rPr>
                <a:t> for an </a:t>
              </a:r>
              <a:r>
                <a:rPr lang="fi-FI" sz="2400" spc="120" dirty="0" err="1">
                  <a:solidFill>
                    <a:srgbClr val="456A2C"/>
                  </a:solidFill>
                  <a:latin typeface="Glacial Indifference"/>
                </a:rPr>
                <a:t>engineered</a:t>
              </a:r>
              <a:r>
                <a:rPr lang="fi-FI" sz="2400" spc="120" dirty="0">
                  <a:solidFill>
                    <a:srgbClr val="456A2C"/>
                  </a:solidFill>
                  <a:latin typeface="Glacial Indifference"/>
                </a:rPr>
                <a:t> LVL </a:t>
              </a:r>
              <a:r>
                <a:rPr lang="fi-FI" sz="2400" spc="120" dirty="0" err="1">
                  <a:solidFill>
                    <a:srgbClr val="456A2C"/>
                  </a:solidFill>
                  <a:latin typeface="Glacial Indifference"/>
                </a:rPr>
                <a:t>product</a:t>
              </a:r>
              <a:r>
                <a:rPr lang="fi-FI" sz="2400" spc="120" dirty="0">
                  <a:solidFill>
                    <a:srgbClr val="456A2C"/>
                  </a:solidFill>
                  <a:latin typeface="Glacial Indifference"/>
                </a:rPr>
                <a:t>?</a:t>
              </a:r>
            </a:p>
            <a:p>
              <a:pPr marL="800100" lvl="1" indent="-342900">
                <a:lnSpc>
                  <a:spcPts val="3359"/>
                </a:lnSpc>
                <a:buFont typeface="Arial" panose="020B0604020202020204" pitchFamily="34" charset="0"/>
                <a:buChar char="•"/>
              </a:pPr>
              <a:r>
                <a:rPr lang="fi-FI" sz="2400" spc="120" dirty="0" err="1">
                  <a:solidFill>
                    <a:srgbClr val="456A2C"/>
                  </a:solidFill>
                  <a:latin typeface="Glacial Indifference"/>
                </a:rPr>
                <a:t>Laminated</a:t>
              </a:r>
              <a:r>
                <a:rPr lang="fi-FI" sz="2400" spc="120" dirty="0">
                  <a:solidFill>
                    <a:srgbClr val="456A2C"/>
                  </a:solidFill>
                  <a:latin typeface="Glacial Indifference"/>
                </a:rPr>
                <a:t> </a:t>
              </a:r>
              <a:r>
                <a:rPr lang="en-US" sz="2400" spc="120" dirty="0">
                  <a:solidFill>
                    <a:srgbClr val="456A2C"/>
                  </a:solidFill>
                  <a:latin typeface="Glacial Indifference"/>
                </a:rPr>
                <a:t>Veneer Lumber in this context means veneer for load-bearing structures that complies with standard SFS-EN 14374.</a:t>
              </a:r>
              <a:endParaRPr lang="fi-FI" sz="2400" spc="120" dirty="0">
                <a:solidFill>
                  <a:srgbClr val="456A2C"/>
                </a:solidFill>
                <a:latin typeface="Glacial Indifference"/>
              </a:endParaRPr>
            </a:p>
            <a:p>
              <a:pPr marL="342900" indent="-342900" algn="l">
                <a:lnSpc>
                  <a:spcPts val="3359"/>
                </a:lnSpc>
                <a:buFont typeface="Arial" panose="020B0604020202020204" pitchFamily="34" charset="0"/>
                <a:buChar char="•"/>
              </a:pPr>
              <a:endParaRPr lang="fi-FI" sz="2400" spc="120" dirty="0">
                <a:solidFill>
                  <a:srgbClr val="456A2C"/>
                </a:solidFill>
                <a:latin typeface="Glacial Indifference"/>
              </a:endParaRPr>
            </a:p>
          </p:txBody>
        </p:sp>
        <p:sp>
          <p:nvSpPr>
            <p:cNvPr id="7" name="TextBox 7"/>
            <p:cNvSpPr txBox="1"/>
            <p:nvPr/>
          </p:nvSpPr>
          <p:spPr>
            <a:xfrm>
              <a:off x="0" y="-19050"/>
              <a:ext cx="9490469" cy="583566"/>
            </a:xfrm>
            <a:prstGeom prst="rect">
              <a:avLst/>
            </a:prstGeom>
          </p:spPr>
          <p:txBody>
            <a:bodyPr lIns="0" tIns="0" rIns="0" bIns="0" rtlCol="0" anchor="t">
              <a:spAutoFit/>
            </a:bodyPr>
            <a:lstStyle/>
            <a:p>
              <a:pPr algn="l">
                <a:lnSpc>
                  <a:spcPts val="4125"/>
                </a:lnSpc>
              </a:pPr>
              <a:endParaRPr lang="en-US" sz="3300" b="1" spc="165" dirty="0">
                <a:solidFill>
                  <a:srgbClr val="456A2C"/>
                </a:solidFill>
                <a:latin typeface="Glacial Indifference"/>
              </a:endParaRPr>
            </a:p>
          </p:txBody>
        </p:sp>
      </p:grpSp>
      <p:grpSp>
        <p:nvGrpSpPr>
          <p:cNvPr id="12" name="Group 12"/>
          <p:cNvGrpSpPr/>
          <p:nvPr/>
        </p:nvGrpSpPr>
        <p:grpSpPr>
          <a:xfrm>
            <a:off x="8927216" y="9639299"/>
            <a:ext cx="8332083" cy="407035"/>
            <a:chOff x="0" y="0"/>
            <a:chExt cx="21640800" cy="778933"/>
          </a:xfrm>
        </p:grpSpPr>
        <p:sp>
          <p:nvSpPr>
            <p:cNvPr id="13" name="TextBox 13"/>
            <p:cNvSpPr txBox="1"/>
            <p:nvPr/>
          </p:nvSpPr>
          <p:spPr>
            <a:xfrm>
              <a:off x="11497147" y="428625"/>
              <a:ext cx="10143653" cy="350308"/>
            </a:xfrm>
            <a:prstGeom prst="rect">
              <a:avLst/>
            </a:prstGeom>
          </p:spPr>
          <p:txBody>
            <a:bodyPr lIns="0" tIns="0" rIns="0" bIns="0" rtlCol="0" anchor="t">
              <a:spAutoFit/>
            </a:bodyPr>
            <a:lstStyle/>
            <a:p>
              <a:pPr algn="r">
                <a:lnSpc>
                  <a:spcPts val="2240"/>
                </a:lnSpc>
              </a:pPr>
              <a:r>
                <a:rPr lang="en-US" sz="1600" spc="80" dirty="0">
                  <a:solidFill>
                    <a:srgbClr val="FEFFF8"/>
                  </a:solidFill>
                  <a:latin typeface="Glacial Indifference"/>
                </a:rPr>
                <a:t>TYÖTURVALLISUUS JA ERGONOMIA</a:t>
              </a:r>
            </a:p>
          </p:txBody>
        </p:sp>
        <p:sp>
          <p:nvSpPr>
            <p:cNvPr id="14" name="AutoShape 14"/>
            <p:cNvSpPr/>
            <p:nvPr/>
          </p:nvSpPr>
          <p:spPr>
            <a:xfrm>
              <a:off x="0" y="0"/>
              <a:ext cx="21640800" cy="50800"/>
            </a:xfrm>
            <a:prstGeom prst="rect">
              <a:avLst/>
            </a:prstGeom>
            <a:solidFill>
              <a:srgbClr val="FEFFF8"/>
            </a:solidFill>
          </p:spPr>
        </p:sp>
      </p:grpSp>
      <p:pic>
        <p:nvPicPr>
          <p:cNvPr id="15" name="Kuva 14" descr="Työntekijät kävelemässä ja puhumassa tehtaalla">
            <a:extLst>
              <a:ext uri="{FF2B5EF4-FFF2-40B4-BE49-F238E27FC236}">
                <a16:creationId xmlns:a16="http://schemas.microsoft.com/office/drawing/2014/main" id="{1DEEACA7-E26D-4962-A9B3-8B47AF6AE9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5797" y="3854628"/>
            <a:ext cx="6481582" cy="4320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2827</TotalTime>
  <Words>879</Words>
  <Application>Microsoft Office PowerPoint</Application>
  <PresentationFormat>Mukautettu</PresentationFormat>
  <Paragraphs>75</Paragraphs>
  <Slides>9</Slides>
  <Notes>1</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9</vt:i4>
      </vt:variant>
    </vt:vector>
  </HeadingPairs>
  <TitlesOfParts>
    <vt:vector size="15" baseType="lpstr">
      <vt:lpstr>League Spartan</vt:lpstr>
      <vt:lpstr>Calibri</vt:lpstr>
      <vt:lpstr>Glacial Indifference Bold</vt:lpstr>
      <vt:lpstr>Glacial Indifference</vt:lpstr>
      <vt:lpstr>Arial</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Arttu Heikkinen</cp:lastModifiedBy>
  <cp:revision>54</cp:revision>
  <dcterms:created xsi:type="dcterms:W3CDTF">2006-08-16T00:00:00Z</dcterms:created>
  <dcterms:modified xsi:type="dcterms:W3CDTF">2021-02-15T15:45:22Z</dcterms:modified>
  <dc:identifier>DAD7Xzioke4</dc:identifier>
</cp:coreProperties>
</file>