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69" r:id="rId4"/>
    <p:sldId id="267" r:id="rId5"/>
    <p:sldId id="273" r:id="rId6"/>
    <p:sldId id="268" r:id="rId7"/>
    <p:sldId id="270" r:id="rId8"/>
    <p:sldId id="258" r:id="rId9"/>
    <p:sldId id="272" r:id="rId10"/>
    <p:sldId id="274" r:id="rId11"/>
    <p:sldId id="275" r:id="rId12"/>
    <p:sldId id="261" r:id="rId13"/>
    <p:sldId id="266" r:id="rId14"/>
    <p:sldId id="259" r:id="rId15"/>
    <p:sldId id="264"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
      <p:font typeface="Glacial Indifference" panose="020B0604020202020204" charset="0"/>
      <p:regular r:id="rId23"/>
    </p:embeddedFont>
    <p:embeddedFont>
      <p:font typeface="Glacial Indifference Bold" panose="020B0604020202020204" charset="0"/>
      <p:regular r:id="rId24"/>
    </p:embeddedFont>
    <p:embeddedFont>
      <p:font typeface="League Spartan" panose="00000800000000000000" pitchFamily="50" charset="0"/>
      <p:regular r:id="rId25"/>
      <p:bold r:id="rId26"/>
    </p:embeddedFont>
    <p:embeddedFont>
      <p:font typeface="Verdana" panose="020B060403050404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 id="2" name="Edvīns Grants" initials="EG" lastIdx="1" clrIdx="1">
    <p:extLst>
      <p:ext uri="{19B8F6BF-5375-455C-9EA6-DF929625EA0E}">
        <p15:presenceInfo xmlns:p15="http://schemas.microsoft.com/office/powerpoint/2012/main" userId="Edvīns Gra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0" y="6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Dokumenti\MEKA_Files\02_Projekti\03_Lekcijas_prezentacijas\02_RTU_studentiem\jautajumu%20atbild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Dokumenti\MEKA_Files\02_Projekti\03_Lekcijas_prezentacijas\02_RTU_studentiem\jautajumu%20atbil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kumenti\MEKA_Files\02_Projekti\03_Lekcijas_prezentacijas\02_RTU_studentiem\jautajumu%20atbil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vins\Documents\MEKA_Files\02_Projekti\01_LBN_201-15\Uguns%20slodzes%20aprekjin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0" i="0" u="none" strike="noStrike" kern="1200" spc="0" normalizeH="0" baseline="0">
                <a:solidFill>
                  <a:schemeClr val="tx1">
                    <a:lumMod val="65000"/>
                    <a:lumOff val="35000"/>
                  </a:schemeClr>
                </a:solidFill>
                <a:latin typeface="+mj-lt"/>
                <a:ea typeface="+mj-ea"/>
                <a:cs typeface="+mj-cs"/>
              </a:defRPr>
            </a:pPr>
            <a:r>
              <a:rPr lang="lv-LV" sz="2400" b="0" i="0" baseline="0" dirty="0">
                <a:effectLst/>
              </a:rPr>
              <a:t>Curvas </a:t>
            </a:r>
            <a:r>
              <a:rPr lang="es-ES" sz="2400" b="0" i="0" baseline="0" dirty="0">
                <a:effectLst/>
              </a:rPr>
              <a:t>nominales de</a:t>
            </a:r>
            <a:r>
              <a:rPr lang="lv-LV" sz="2400" b="0" i="0" baseline="0" dirty="0">
                <a:effectLst/>
              </a:rPr>
              <a:t> temperatura</a:t>
            </a:r>
            <a:r>
              <a:rPr lang="es-ES" sz="2400" b="0" i="0" baseline="0" dirty="0">
                <a:effectLst/>
              </a:rPr>
              <a:t>-</a:t>
            </a:r>
            <a:r>
              <a:rPr lang="lv-LV" sz="2400" b="0" i="0" baseline="0" dirty="0">
                <a:effectLst/>
              </a:rPr>
              <a:t>tiempo ISO 834 (EN 1991-1-2)</a:t>
            </a:r>
            <a:endParaRPr lang="lv-LV" sz="2400" dirty="0">
              <a:effectLst/>
            </a:endParaRPr>
          </a:p>
        </c:rich>
      </c:tx>
      <c:layout>
        <c:manualLayout>
          <c:xMode val="edge"/>
          <c:yMode val="edge"/>
          <c:x val="0.1530087588751208"/>
          <c:y val="7.0760627283398634E-3"/>
        </c:manualLayout>
      </c:layout>
      <c:overlay val="0"/>
      <c:spPr>
        <a:noFill/>
        <a:ln>
          <a:noFill/>
        </a:ln>
        <a:effectLst/>
      </c:spPr>
      <c:txPr>
        <a:bodyPr rot="0" spcFirstLastPara="1" vertOverflow="ellipsis" vert="horz" wrap="square" anchor="ctr" anchorCtr="1"/>
        <a:lstStyle/>
        <a:p>
          <a:pPr algn="ctr">
            <a:defRPr sz="2000" b="0" i="0" u="none" strike="noStrike" kern="1200" spc="0" normalizeH="0" baseline="0">
              <a:solidFill>
                <a:schemeClr val="tx1">
                  <a:lumMod val="65000"/>
                  <a:lumOff val="35000"/>
                </a:schemeClr>
              </a:solidFill>
              <a:latin typeface="+mj-lt"/>
              <a:ea typeface="+mj-ea"/>
              <a:cs typeface="+mj-cs"/>
            </a:defRPr>
          </a:pPr>
          <a:endParaRPr lang="es-ES"/>
        </a:p>
      </c:txPr>
    </c:title>
    <c:autoTitleDeleted val="0"/>
    <c:plotArea>
      <c:layout/>
      <c:scatterChart>
        <c:scatterStyle val="smoothMarker"/>
        <c:varyColors val="0"/>
        <c:ser>
          <c:idx val="1"/>
          <c:order val="0"/>
          <c:tx>
            <c:strRef>
              <c:f>Risinājumi!$D$9</c:f>
              <c:strCache>
                <c:ptCount val="1"/>
                <c:pt idx="0">
                  <c:v>Normal fires</c:v>
                </c:pt>
              </c:strCache>
            </c:strRef>
          </c:tx>
          <c:spPr>
            <a:ln w="25400" cap="flat" cmpd="dbl" algn="ctr">
              <a:solidFill>
                <a:srgbClr val="00B050"/>
              </a:solidFill>
              <a:round/>
            </a:ln>
            <a:effectLst/>
          </c:spPr>
          <c:marker>
            <c:symbol val="none"/>
          </c:marker>
          <c:xVal>
            <c:numRef>
              <c:f>Risinājumi!$B$10:$B$130</c:f>
              <c:numCache>
                <c:formatCode>General</c:formatCode>
                <c:ptCount val="1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numCache>
            </c:numRef>
          </c:xVal>
          <c:yVal>
            <c:numRef>
              <c:f>Risinājumi!$D$10:$D$130</c:f>
              <c:numCache>
                <c:formatCode>0</c:formatCode>
                <c:ptCount val="121"/>
                <c:pt idx="0">
                  <c:v>20</c:v>
                </c:pt>
                <c:pt idx="1">
                  <c:v>261.1446514959265</c:v>
                </c:pt>
                <c:pt idx="2">
                  <c:v>349.21366575656708</c:v>
                </c:pt>
                <c:pt idx="3">
                  <c:v>404.31045654585864</c:v>
                </c:pt>
                <c:pt idx="4">
                  <c:v>444.50487787550446</c:v>
                </c:pt>
                <c:pt idx="5">
                  <c:v>476.16565668320214</c:v>
                </c:pt>
                <c:pt idx="6">
                  <c:v>502.28930299185299</c:v>
                </c:pt>
                <c:pt idx="7">
                  <c:v>524.52730927513983</c:v>
                </c:pt>
                <c:pt idx="8">
                  <c:v>543.88730925787115</c:v>
                </c:pt>
                <c:pt idx="9">
                  <c:v>561.02959480311324</c:v>
                </c:pt>
                <c:pt idx="10">
                  <c:v>576.4104305683087</c:v>
                </c:pt>
                <c:pt idx="11">
                  <c:v>590.35831725249363</c:v>
                </c:pt>
                <c:pt idx="12">
                  <c:v>603.11764760983715</c:v>
                </c:pt>
                <c:pt idx="13">
                  <c:v>614.87517501227217</c:v>
                </c:pt>
                <c:pt idx="14">
                  <c:v>625.77682520700955</c:v>
                </c:pt>
                <c:pt idx="15">
                  <c:v>635.93879307871464</c:v>
                </c:pt>
                <c:pt idx="16">
                  <c:v>645.45510804178514</c:v>
                </c:pt>
                <c:pt idx="17">
                  <c:v>654.40293630435303</c:v>
                </c:pt>
                <c:pt idx="18">
                  <c:v>662.84638674155724</c:v>
                </c:pt>
                <c:pt idx="19">
                  <c:v>670.83930018450621</c:v>
                </c:pt>
                <c:pt idx="20">
                  <c:v>678.42733151313416</c:v>
                </c:pt>
                <c:pt idx="21">
                  <c:v>685.64952937143096</c:v>
                </c:pt>
                <c:pt idx="22">
                  <c:v>692.53955229249493</c:v>
                </c:pt>
                <c:pt idx="23">
                  <c:v>699.12661725110763</c:v>
                </c:pt>
                <c:pt idx="24">
                  <c:v>705.43624832185446</c:v>
                </c:pt>
                <c:pt idx="25">
                  <c:v>711.49087395501169</c:v>
                </c:pt>
                <c:pt idx="26">
                  <c:v>717.3103081791287</c:v>
                </c:pt>
                <c:pt idx="27">
                  <c:v>722.9121417895152</c:v>
                </c:pt>
                <c:pt idx="28">
                  <c:v>728.31206300177973</c:v>
                </c:pt>
                <c:pt idx="29">
                  <c:v>733.52412230242578</c:v>
                </c:pt>
                <c:pt idx="30">
                  <c:v>738.56095275917539</c:v>
                </c:pt>
                <c:pt idx="31">
                  <c:v>743.43395448777937</c:v>
                </c:pt>
                <c:pt idx="32">
                  <c:v>748.15345005324082</c:v>
                </c:pt>
                <c:pt idx="33">
                  <c:v>752.72881613364461</c:v>
                </c:pt>
                <c:pt idx="34">
                  <c:v>757.16859566896028</c:v>
                </c:pt>
                <c:pt idx="35">
                  <c:v>761.48059386610601</c:v>
                </c:pt>
                <c:pt idx="36">
                  <c:v>765.67196077106632</c:v>
                </c:pt>
                <c:pt idx="37">
                  <c:v>769.74926260223458</c:v>
                </c:pt>
                <c:pt idx="38">
                  <c:v>773.7185436320716</c:v>
                </c:pt>
                <c:pt idx="39">
                  <c:v>777.58538008118558</c:v>
                </c:pt>
                <c:pt idx="40">
                  <c:v>781.3549272309881</c:v>
                </c:pt>
                <c:pt idx="41">
                  <c:v>785.03196075379765</c:v>
                </c:pt>
                <c:pt idx="42">
                  <c:v>788.62091309171728</c:v>
                </c:pt>
                <c:pt idx="43">
                  <c:v>792.1259055794344</c:v>
                </c:pt>
                <c:pt idx="44">
                  <c:v>795.55077689482334</c:v>
                </c:pt>
                <c:pt idx="45">
                  <c:v>798.89910832986868</c:v>
                </c:pt>
                <c:pt idx="46">
                  <c:v>802.17424629903974</c:v>
                </c:pt>
                <c:pt idx="47">
                  <c:v>805.37932243976923</c:v>
                </c:pt>
                <c:pt idx="48">
                  <c:v>808.51727160768201</c:v>
                </c:pt>
                <c:pt idx="49">
                  <c:v>811.59084802574955</c:v>
                </c:pt>
                <c:pt idx="50">
                  <c:v>814.60263981006869</c:v>
                </c:pt>
                <c:pt idx="51">
                  <c:v>817.55508206423519</c:v>
                </c:pt>
                <c:pt idx="52">
                  <c:v>820.45046870831368</c:v>
                </c:pt>
                <c:pt idx="53">
                  <c:v>823.29096318636448</c:v>
                </c:pt>
                <c:pt idx="54">
                  <c:v>826.07860817774269</c:v>
                </c:pt>
                <c:pt idx="55">
                  <c:v>828.8153344213631</c:v>
                </c:pt>
                <c:pt idx="56">
                  <c:v>831.50296874842013</c:v>
                </c:pt>
                <c:pt idx="57">
                  <c:v>834.14324140726137</c:v>
                </c:pt>
                <c:pt idx="58">
                  <c:v>836.73779275397646</c:v>
                </c:pt>
                <c:pt idx="59">
                  <c:v>839.28817937348583</c:v>
                </c:pt>
                <c:pt idx="60">
                  <c:v>841.79587968832959</c:v>
                </c:pt>
                <c:pt idx="61">
                  <c:v>844.26229910576376</c:v>
                </c:pt>
                <c:pt idx="62">
                  <c:v>846.688774748029</c:v>
                </c:pt>
                <c:pt idx="63">
                  <c:v>849.07657980565716</c:v>
                </c:pt>
                <c:pt idx="64">
                  <c:v>851.42692754929669</c:v>
                </c:pt>
                <c:pt idx="65">
                  <c:v>853.74097503170685</c:v>
                </c:pt>
                <c:pt idx="66">
                  <c:v>856.01982650819878</c:v>
                </c:pt>
                <c:pt idx="67">
                  <c:v>858.26453660083075</c:v>
                </c:pt>
                <c:pt idx="68">
                  <c:v>860.47611322906084</c:v>
                </c:pt>
                <c:pt idx="69">
                  <c:v>862.65552032723474</c:v>
                </c:pt>
                <c:pt idx="70">
                  <c:v>864.80368036725258</c:v>
                </c:pt>
                <c:pt idx="71">
                  <c:v>866.92147670293605</c:v>
                </c:pt>
                <c:pt idx="72">
                  <c:v>869.00975575100892</c:v>
                </c:pt>
                <c:pt idx="73">
                  <c:v>871.06932902216784</c:v>
                </c:pt>
                <c:pt idx="74">
                  <c:v>873.10097501443829</c:v>
                </c:pt>
                <c:pt idx="75">
                  <c:v>875.10544097987599</c:v>
                </c:pt>
                <c:pt idx="76">
                  <c:v>877.08344457464113</c:v>
                </c:pt>
                <c:pt idx="77">
                  <c:v>879.03567540156791</c:v>
                </c:pt>
                <c:pt idx="78">
                  <c:v>880.96279645352467</c:v>
                </c:pt>
                <c:pt idx="79">
                  <c:v>882.86544546512437</c:v>
                </c:pt>
                <c:pt idx="80">
                  <c:v>884.7442361796808</c:v>
                </c:pt>
                <c:pt idx="81">
                  <c:v>886.59975953771163</c:v>
                </c:pt>
                <c:pt idx="82">
                  <c:v>888.43258479274118</c:v>
                </c:pt>
                <c:pt idx="83">
                  <c:v>890.24326055968027</c:v>
                </c:pt>
                <c:pt idx="84">
                  <c:v>892.03231580061174</c:v>
                </c:pt>
                <c:pt idx="85">
                  <c:v>893.80026075241165</c:v>
                </c:pt>
                <c:pt idx="86">
                  <c:v>895.54758780027953</c:v>
                </c:pt>
                <c:pt idx="87">
                  <c:v>897.27477230091699</c:v>
                </c:pt>
                <c:pt idx="88">
                  <c:v>898.98227335879869</c:v>
                </c:pt>
                <c:pt idx="89">
                  <c:v>900.67053455870666</c:v>
                </c:pt>
                <c:pt idx="90">
                  <c:v>902.33998465745196</c:v>
                </c:pt>
                <c:pt idx="91">
                  <c:v>903.99103823748374</c:v>
                </c:pt>
                <c:pt idx="92">
                  <c:v>905.62409632487572</c:v>
                </c:pt>
                <c:pt idx="93">
                  <c:v>907.23954697399734</c:v>
                </c:pt>
                <c:pt idx="94">
                  <c:v>908.83776582099858</c:v>
                </c:pt>
                <c:pt idx="95">
                  <c:v>910.41911660808864</c:v>
                </c:pt>
                <c:pt idx="96">
                  <c:v>911.98395168043271</c:v>
                </c:pt>
                <c:pt idx="97">
                  <c:v>913.53261245736917</c:v>
                </c:pt>
                <c:pt idx="98">
                  <c:v>915.06542987952218</c:v>
                </c:pt>
                <c:pt idx="99">
                  <c:v>916.58272483327471</c:v>
                </c:pt>
                <c:pt idx="100">
                  <c:v>918.08480855396283</c:v>
                </c:pt>
                <c:pt idx="101">
                  <c:v>919.57198300906066</c:v>
                </c:pt>
                <c:pt idx="102">
                  <c:v>921.0445412625329</c:v>
                </c:pt>
                <c:pt idx="103">
                  <c:v>922.50276782145841</c:v>
                </c:pt>
                <c:pt idx="104">
                  <c:v>923.9469389659464</c:v>
                </c:pt>
                <c:pt idx="105">
                  <c:v>925.37732306330554</c:v>
                </c:pt>
                <c:pt idx="106">
                  <c:v>926.79418086735745</c:v>
                </c:pt>
                <c:pt idx="107">
                  <c:v>928.19776580372991</c:v>
                </c:pt>
                <c:pt idx="108">
                  <c:v>929.5883242419111</c:v>
                </c:pt>
                <c:pt idx="109">
                  <c:v>930.96609575479556</c:v>
                </c:pt>
                <c:pt idx="110">
                  <c:v>932.33131336640429</c:v>
                </c:pt>
                <c:pt idx="111">
                  <c:v>933.68420378842143</c:v>
                </c:pt>
                <c:pt idx="112">
                  <c:v>935.02498764614654</c:v>
                </c:pt>
                <c:pt idx="113">
                  <c:v>936.35387969442695</c:v>
                </c:pt>
                <c:pt idx="114">
                  <c:v>937.67108902409836</c:v>
                </c:pt>
                <c:pt idx="115">
                  <c:v>938.97681925942857</c:v>
                </c:pt>
                <c:pt idx="116">
                  <c:v>940.27126874703413</c:v>
                </c:pt>
                <c:pt idx="117">
                  <c:v>941.55463073670376</c:v>
                </c:pt>
                <c:pt idx="118">
                  <c:v>942.82709355454494</c:v>
                </c:pt>
                <c:pt idx="119">
                  <c:v>944.0888407688393</c:v>
                </c:pt>
                <c:pt idx="120">
                  <c:v>945.340051348972</c:v>
                </c:pt>
              </c:numCache>
            </c:numRef>
          </c:yVal>
          <c:smooth val="1"/>
          <c:extLst>
            <c:ext xmlns:c16="http://schemas.microsoft.com/office/drawing/2014/chart" uri="{C3380CC4-5D6E-409C-BE32-E72D297353CC}">
              <c16:uniqueId val="{00000001-0F18-4DC7-AA99-C65BB21895D9}"/>
            </c:ext>
          </c:extLst>
        </c:ser>
        <c:dLbls>
          <c:showLegendKey val="0"/>
          <c:showVal val="0"/>
          <c:showCatName val="0"/>
          <c:showSerName val="0"/>
          <c:showPercent val="0"/>
          <c:showBubbleSize val="0"/>
        </c:dLbls>
        <c:axId val="1557963967"/>
        <c:axId val="1435382111"/>
      </c:scatterChart>
      <c:valAx>
        <c:axId val="1557963967"/>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Time, </a:t>
                </a:r>
                <a:r>
                  <a:rPr lang="lv-LV" sz="1600" cap="none" baseline="0"/>
                  <a:t>t</a:t>
                </a:r>
                <a:r>
                  <a:rPr lang="lv-LV" sz="1600"/>
                  <a:t> [min.]</a:t>
                </a:r>
                <a:endParaRPr lang="en-US" sz="1600"/>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s-ES"/>
          </a:p>
        </c:txPr>
        <c:crossAx val="1435382111"/>
        <c:crosses val="autoZero"/>
        <c:crossBetween val="midCat"/>
        <c:majorUnit val="5"/>
      </c:valAx>
      <c:valAx>
        <c:axId val="14353821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Temperature, T [C°]</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557963967"/>
        <c:crosses val="autoZero"/>
        <c:crossBetween val="midCat"/>
        <c:majorUnit val="1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r>
              <a:rPr lang="lv-LV" dirty="0"/>
              <a:t>Curvas de temperatura nominal tiempo ISO 834 (EN 1991-1-2)</a:t>
            </a:r>
          </a:p>
        </c:rich>
      </c:tx>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endParaRPr lang="es-ES"/>
        </a:p>
      </c:txPr>
    </c:title>
    <c:autoTitleDeleted val="0"/>
    <c:plotArea>
      <c:layout/>
      <c:scatterChart>
        <c:scatterStyle val="smoothMarker"/>
        <c:varyColors val="0"/>
        <c:ser>
          <c:idx val="2"/>
          <c:order val="0"/>
          <c:tx>
            <c:strRef>
              <c:f>Risinājumi!$E$9</c:f>
              <c:strCache>
                <c:ptCount val="1"/>
                <c:pt idx="0">
                  <c:v>External fires</c:v>
                </c:pt>
              </c:strCache>
            </c:strRef>
          </c:tx>
          <c:spPr>
            <a:ln w="25400" cap="flat" cmpd="dbl" algn="ctr">
              <a:solidFill>
                <a:srgbClr val="0070C0"/>
              </a:solidFill>
              <a:round/>
            </a:ln>
            <a:effectLst/>
          </c:spPr>
          <c:marker>
            <c:symbol val="none"/>
          </c:marker>
          <c:xVal>
            <c:numRef>
              <c:f>Risinājumi!$B$10:$B$130</c:f>
              <c:numCache>
                <c:formatCode>General</c:formatCode>
                <c:ptCount val="1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numCache>
            </c:numRef>
          </c:xVal>
          <c:yVal>
            <c:numRef>
              <c:f>Risinājumi!$E$10:$E$130</c:f>
              <c:numCache>
                <c:formatCode>0</c:formatCode>
                <c:ptCount val="121"/>
                <c:pt idx="0">
                  <c:v>19.999999999999964</c:v>
                </c:pt>
                <c:pt idx="1">
                  <c:v>262.72307784792849</c:v>
                </c:pt>
                <c:pt idx="2">
                  <c:v>346.12814956000028</c:v>
                </c:pt>
                <c:pt idx="3">
                  <c:v>398.74002494305518</c:v>
                </c:pt>
                <c:pt idx="4">
                  <c:v>440.81168583328076</c:v>
                </c:pt>
                <c:pt idx="5">
                  <c:v>476.24979819895117</c:v>
                </c:pt>
                <c:pt idx="6">
                  <c:v>506.38639487790584</c:v>
                </c:pt>
                <c:pt idx="7">
                  <c:v>532.05786960521425</c:v>
                </c:pt>
                <c:pt idx="8">
                  <c:v>553.93227549021344</c:v>
                </c:pt>
                <c:pt idx="9">
                  <c:v>572.57220791992631</c:v>
                </c:pt>
                <c:pt idx="10">
                  <c:v>588.45607965343765</c:v>
                </c:pt>
                <c:pt idx="11">
                  <c:v>601.99141767223796</c:v>
                </c:pt>
                <c:pt idx="12">
                  <c:v>613.52547120496411</c:v>
                </c:pt>
                <c:pt idx="13">
                  <c:v>623.35414318104597</c:v>
                </c:pt>
                <c:pt idx="14">
                  <c:v>631.72958494377997</c:v>
                </c:pt>
                <c:pt idx="15">
                  <c:v>638.86666561942798</c:v>
                </c:pt>
                <c:pt idx="16">
                  <c:v>644.94848458818603</c:v>
                </c:pt>
                <c:pt idx="17">
                  <c:v>650.13106884797844</c:v>
                </c:pt>
                <c:pt idx="18">
                  <c:v>654.54737583574683</c:v>
                </c:pt>
                <c:pt idx="19">
                  <c:v>658.31070440554049</c:v>
                </c:pt>
                <c:pt idx="20">
                  <c:v>661.51760147212917</c:v>
                </c:pt>
                <c:pt idx="21">
                  <c:v>664.25033888927658</c:v>
                </c:pt>
                <c:pt idx="22">
                  <c:v>666.57902410617442</c:v>
                </c:pt>
                <c:pt idx="23">
                  <c:v>668.56339875021126</c:v>
                </c:pt>
                <c:pt idx="24">
                  <c:v>670.25437127810937</c:v>
                </c:pt>
                <c:pt idx="25">
                  <c:v>671.69532301507013</c:v>
                </c:pt>
                <c:pt idx="26">
                  <c:v>672.92322108792132</c:v>
                </c:pt>
                <c:pt idx="27">
                  <c:v>673.96956680418509</c:v>
                </c:pt>
                <c:pt idx="28">
                  <c:v>674.86120380741067</c:v>
                </c:pt>
                <c:pt idx="29">
                  <c:v>675.62100674172177</c:v>
                </c:pt>
                <c:pt idx="30">
                  <c:v>676.26846809303333</c:v>
                </c:pt>
                <c:pt idx="31">
                  <c:v>676.82019826214912</c:v>
                </c:pt>
                <c:pt idx="32">
                  <c:v>677.29035169894644</c:v>
                </c:pt>
                <c:pt idx="33">
                  <c:v>677.69099002997427</c:v>
                </c:pt>
                <c:pt idx="34">
                  <c:v>678.0323914953816</c:v>
                </c:pt>
                <c:pt idx="35">
                  <c:v>678.32331463367234</c:v>
                </c:pt>
                <c:pt idx="36">
                  <c:v>678.57122297903334</c:v>
                </c:pt>
                <c:pt idx="37">
                  <c:v>678.78247653576557</c:v>
                </c:pt>
                <c:pt idx="38">
                  <c:v>678.96249494203198</c:v>
                </c:pt>
                <c:pt idx="39">
                  <c:v>679.11589650883161</c:v>
                </c:pt>
                <c:pt idx="40">
                  <c:v>679.24661670119747</c:v>
                </c:pt>
                <c:pt idx="41">
                  <c:v>679.35800910121463</c:v>
                </c:pt>
                <c:pt idx="42">
                  <c:v>679.45293144302718</c:v>
                </c:pt>
                <c:pt idx="43">
                  <c:v>679.53381892703692</c:v>
                </c:pt>
                <c:pt idx="44">
                  <c:v>679.60274669414082</c:v>
                </c:pt>
                <c:pt idx="45">
                  <c:v>679.6614830627658</c:v>
                </c:pt>
                <c:pt idx="46">
                  <c:v>679.71153489447602</c:v>
                </c:pt>
                <c:pt idx="47">
                  <c:v>679.75418625199427</c:v>
                </c:pt>
                <c:pt idx="48">
                  <c:v>679.7905313413944</c:v>
                </c:pt>
                <c:pt idx="49">
                  <c:v>679.82150258358615</c:v>
                </c:pt>
                <c:pt idx="50">
                  <c:v>679.8478945352565</c:v>
                </c:pt>
                <c:pt idx="51">
                  <c:v>679.87038427295101</c:v>
                </c:pt>
                <c:pt idx="52">
                  <c:v>679.88954876324283</c:v>
                </c:pt>
                <c:pt idx="53">
                  <c:v>679.90587966461374</c:v>
                </c:pt>
                <c:pt idx="54">
                  <c:v>679.91979594078521</c:v>
                </c:pt>
                <c:pt idx="55">
                  <c:v>679.93165460909017</c:v>
                </c:pt>
                <c:pt idx="56">
                  <c:v>679.94175989963173</c:v>
                </c:pt>
                <c:pt idx="57">
                  <c:v>679.95037106020243</c:v>
                </c:pt>
                <c:pt idx="58">
                  <c:v>679.95770900719856</c:v>
                </c:pt>
                <c:pt idx="59">
                  <c:v>679.96396199315495</c:v>
                </c:pt>
                <c:pt idx="60">
                  <c:v>679.9692904363003</c:v>
                </c:pt>
                <c:pt idx="61">
                  <c:v>679.97383103603147</c:v>
                </c:pt>
                <c:pt idx="62">
                  <c:v>679.97770027989054</c:v>
                </c:pt>
                <c:pt idx="63">
                  <c:v>679.98099743201306</c:v>
                </c:pt>
                <c:pt idx="64">
                  <c:v>679.98380707971546</c:v>
                </c:pt>
                <c:pt idx="65">
                  <c:v>679.98620130355425</c:v>
                </c:pt>
                <c:pt idx="66">
                  <c:v>679.98824152652799</c:v>
                </c:pt>
                <c:pt idx="67">
                  <c:v>679.98998008986314</c:v>
                </c:pt>
                <c:pt idx="68">
                  <c:v>679.99146159581085</c:v>
                </c:pt>
                <c:pt idx="69">
                  <c:v>679.99272405190254</c:v>
                </c:pt>
                <c:pt idx="70">
                  <c:v>679.9937998460199</c:v>
                </c:pt>
                <c:pt idx="71">
                  <c:v>679.99471657729521</c:v>
                </c:pt>
                <c:pt idx="72">
                  <c:v>679.99549776415768</c:v>
                </c:pt>
                <c:pt idx="73">
                  <c:v>679.99616344769049</c:v>
                </c:pt>
                <c:pt idx="74">
                  <c:v>679.99673070577842</c:v>
                </c:pt>
                <c:pt idx="75">
                  <c:v>679.9972140912347</c:v>
                </c:pt>
                <c:pt idx="76">
                  <c:v>679.99762600514907</c:v>
                </c:pt>
                <c:pt idx="77">
                  <c:v>679.99797701503269</c:v>
                </c:pt>
                <c:pt idx="78">
                  <c:v>679.99827612592492</c:v>
                </c:pt>
                <c:pt idx="79">
                  <c:v>679.998531011414</c:v>
                </c:pt>
                <c:pt idx="80">
                  <c:v>679.99874821050037</c:v>
                </c:pt>
                <c:pt idx="81">
                  <c:v>679.9989332953528</c:v>
                </c:pt>
                <c:pt idx="82">
                  <c:v>679.99909101426022</c:v>
                </c:pt>
                <c:pt idx="83">
                  <c:v>679.99922541344756</c:v>
                </c:pt>
                <c:pt idx="84">
                  <c:v>679.9993399408803</c:v>
                </c:pt>
                <c:pt idx="85">
                  <c:v>679.99943753472087</c:v>
                </c:pt>
                <c:pt idx="86">
                  <c:v>679.99952069870585</c:v>
                </c:pt>
                <c:pt idx="87">
                  <c:v>679.99959156637919</c:v>
                </c:pt>
                <c:pt idx="88">
                  <c:v>679.99965195582683</c:v>
                </c:pt>
                <c:pt idx="89">
                  <c:v>679.99970341631956</c:v>
                </c:pt>
                <c:pt idx="90">
                  <c:v>679.99974726805874</c:v>
                </c:pt>
                <c:pt idx="91">
                  <c:v>679.999784636046</c:v>
                </c:pt>
                <c:pt idx="92">
                  <c:v>679.99981647894424</c:v>
                </c:pt>
                <c:pt idx="93">
                  <c:v>679.99984361367217</c:v>
                </c:pt>
                <c:pt idx="94">
                  <c:v>679.99986673636204</c:v>
                </c:pt>
                <c:pt idx="95">
                  <c:v>679.99988644021857</c:v>
                </c:pt>
                <c:pt idx="96">
                  <c:v>679.99990323073757</c:v>
                </c:pt>
                <c:pt idx="97">
                  <c:v>679.99991753867414</c:v>
                </c:pt>
                <c:pt idx="98">
                  <c:v>679.9999297310934</c:v>
                </c:pt>
                <c:pt idx="99">
                  <c:v>679.99994012078764</c:v>
                </c:pt>
                <c:pt idx="100">
                  <c:v>679.99994897430111</c:v>
                </c:pt>
                <c:pt idx="101">
                  <c:v>679.99995651876759</c:v>
                </c:pt>
                <c:pt idx="102">
                  <c:v>679.9999629477378</c:v>
                </c:pt>
                <c:pt idx="103">
                  <c:v>679.99996842614496</c:v>
                </c:pt>
                <c:pt idx="104">
                  <c:v>679.99997309453556</c:v>
                </c:pt>
                <c:pt idx="105">
                  <c:v>679.99997707267551</c:v>
                </c:pt>
                <c:pt idx="106">
                  <c:v>679.99998046262283</c:v>
                </c:pt>
                <c:pt idx="107">
                  <c:v>679.99998335134535</c:v>
                </c:pt>
                <c:pt idx="108">
                  <c:v>679.99998581295233</c:v>
                </c:pt>
                <c:pt idx="109">
                  <c:v>679.99998791059556</c:v>
                </c:pt>
                <c:pt idx="110">
                  <c:v>679.99998969808905</c:v>
                </c:pt>
                <c:pt idx="111">
                  <c:v>679.99999122129054</c:v>
                </c:pt>
                <c:pt idx="112">
                  <c:v>679.99999251927727</c:v>
                </c:pt>
                <c:pt idx="113">
                  <c:v>679.99999362534857</c:v>
                </c:pt>
                <c:pt idx="114">
                  <c:v>679.99999456788044</c:v>
                </c:pt>
                <c:pt idx="115">
                  <c:v>679.99999537105305</c:v>
                </c:pt>
                <c:pt idx="116">
                  <c:v>679.99999605547157</c:v>
                </c:pt>
                <c:pt idx="117">
                  <c:v>679.9999966386946</c:v>
                </c:pt>
                <c:pt idx="118">
                  <c:v>679.99999713568445</c:v>
                </c:pt>
                <c:pt idx="119">
                  <c:v>679.99999755919134</c:v>
                </c:pt>
                <c:pt idx="120">
                  <c:v>679.99999792008009</c:v>
                </c:pt>
              </c:numCache>
            </c:numRef>
          </c:yVal>
          <c:smooth val="1"/>
          <c:extLst>
            <c:ext xmlns:c16="http://schemas.microsoft.com/office/drawing/2014/chart" uri="{C3380CC4-5D6E-409C-BE32-E72D297353CC}">
              <c16:uniqueId val="{00000002-611C-49FC-8108-63EC980EADCC}"/>
            </c:ext>
          </c:extLst>
        </c:ser>
        <c:dLbls>
          <c:showLegendKey val="0"/>
          <c:showVal val="0"/>
          <c:showCatName val="0"/>
          <c:showSerName val="0"/>
          <c:showPercent val="0"/>
          <c:showBubbleSize val="0"/>
        </c:dLbls>
        <c:axId val="1557963967"/>
        <c:axId val="1435382111"/>
      </c:scatterChart>
      <c:valAx>
        <c:axId val="1557963967"/>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Time, </a:t>
                </a:r>
                <a:r>
                  <a:rPr lang="lv-LV" sz="1600" cap="none" baseline="0"/>
                  <a:t>t</a:t>
                </a:r>
                <a:r>
                  <a:rPr lang="lv-LV" sz="1600"/>
                  <a:t> [min.]</a:t>
                </a:r>
                <a:endParaRPr lang="en-US" sz="1600"/>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s-ES"/>
          </a:p>
        </c:txPr>
        <c:crossAx val="1435382111"/>
        <c:crosses val="autoZero"/>
        <c:crossBetween val="midCat"/>
        <c:majorUnit val="5"/>
      </c:valAx>
      <c:valAx>
        <c:axId val="14353821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Temperature, T [C°]</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557963967"/>
        <c:crosses val="autoZero"/>
        <c:crossBetween val="midCat"/>
        <c:majorUnit val="1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normalizeH="0" baseline="0">
                <a:solidFill>
                  <a:schemeClr val="tx1">
                    <a:lumMod val="65000"/>
                    <a:lumOff val="35000"/>
                  </a:schemeClr>
                </a:solidFill>
                <a:latin typeface="+mj-lt"/>
                <a:ea typeface="+mj-ea"/>
                <a:cs typeface="+mj-cs"/>
              </a:defRPr>
            </a:pPr>
            <a:r>
              <a:rPr lang="lv-LV" sz="2400" dirty="0"/>
              <a:t>Curvas de temperatura nominal tiempo ISO 834 (EN 1991-1-2)</a:t>
            </a:r>
          </a:p>
        </c:rich>
      </c:tx>
      <c:overlay val="0"/>
      <c:spPr>
        <a:noFill/>
        <a:ln>
          <a:noFill/>
        </a:ln>
        <a:effectLst/>
      </c:spPr>
      <c:txPr>
        <a:bodyPr rot="0" spcFirstLastPara="1" vertOverflow="ellipsis" vert="horz" wrap="square" anchor="ctr" anchorCtr="1"/>
        <a:lstStyle/>
        <a:p>
          <a:pPr>
            <a:defRPr sz="2400" b="0" i="0" u="none" strike="noStrike" kern="1200" spc="0" normalizeH="0" baseline="0">
              <a:solidFill>
                <a:schemeClr val="tx1">
                  <a:lumMod val="65000"/>
                  <a:lumOff val="35000"/>
                </a:schemeClr>
              </a:solidFill>
              <a:latin typeface="+mj-lt"/>
              <a:ea typeface="+mj-ea"/>
              <a:cs typeface="+mj-cs"/>
            </a:defRPr>
          </a:pPr>
          <a:endParaRPr lang="es-ES"/>
        </a:p>
      </c:txPr>
    </c:title>
    <c:autoTitleDeleted val="0"/>
    <c:plotArea>
      <c:layout/>
      <c:scatterChart>
        <c:scatterStyle val="smoothMarker"/>
        <c:varyColors val="0"/>
        <c:ser>
          <c:idx val="0"/>
          <c:order val="0"/>
          <c:tx>
            <c:strRef>
              <c:f>Risinājumi!$C$9</c:f>
              <c:strCache>
                <c:ptCount val="1"/>
                <c:pt idx="0">
                  <c:v>Hydrocarbon fires</c:v>
                </c:pt>
              </c:strCache>
            </c:strRef>
          </c:tx>
          <c:spPr>
            <a:ln w="25400" cap="flat" cmpd="dbl" algn="ctr">
              <a:solidFill>
                <a:srgbClr val="FF0000"/>
              </a:solidFill>
              <a:round/>
            </a:ln>
            <a:effectLst/>
          </c:spPr>
          <c:marker>
            <c:symbol val="none"/>
          </c:marker>
          <c:xVal>
            <c:numRef>
              <c:f>Risinājumi!$B$10:$B$130</c:f>
              <c:numCache>
                <c:formatCode>General</c:formatCode>
                <c:ptCount val="12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numCache>
            </c:numRef>
          </c:xVal>
          <c:yVal>
            <c:numRef>
              <c:f>Risinājumi!$C$10:$C$130</c:f>
              <c:numCache>
                <c:formatCode>0</c:formatCode>
                <c:ptCount val="121"/>
                <c:pt idx="0">
                  <c:v>20</c:v>
                </c:pt>
                <c:pt idx="1">
                  <c:v>568.25623166731737</c:v>
                </c:pt>
                <c:pt idx="2">
                  <c:v>743.14397242382461</c:v>
                </c:pt>
                <c:pt idx="3">
                  <c:v>809.63313378614532</c:v>
                </c:pt>
                <c:pt idx="4">
                  <c:v>843.75315907591641</c:v>
                </c:pt>
                <c:pt idx="5">
                  <c:v>867.39198529602947</c:v>
                </c:pt>
                <c:pt idx="6">
                  <c:v>886.91732578592939</c:v>
                </c:pt>
                <c:pt idx="7">
                  <c:v>904.24252767207565</c:v>
                </c:pt>
                <c:pt idx="8">
                  <c:v>919.99761376749962</c:v>
                </c:pt>
                <c:pt idx="9">
                  <c:v>934.43837222541754</c:v>
                </c:pt>
                <c:pt idx="10">
                  <c:v>947.70734028685774</c:v>
                </c:pt>
                <c:pt idx="11">
                  <c:v>959.90906050406284</c:v>
                </c:pt>
                <c:pt idx="12">
                  <c:v>971.1320864344483</c:v>
                </c:pt>
                <c:pt idx="13">
                  <c:v>981.45569620004051</c:v>
                </c:pt>
                <c:pt idx="14">
                  <c:v>990.9521920266875</c:v>
                </c:pt>
                <c:pt idx="15">
                  <c:v>999.68790501856574</c:v>
                </c:pt>
                <c:pt idx="16">
                  <c:v>1007.7238012630692</c:v>
                </c:pt>
                <c:pt idx="17">
                  <c:v>1015.1159482217079</c:v>
                </c:pt>
                <c:pt idx="18">
                  <c:v>1021.9159176412801</c:v>
                </c:pt>
                <c:pt idx="19">
                  <c:v>1028.1711487054322</c:v>
                </c:pt>
                <c:pt idx="20">
                  <c:v>1033.9252799506755</c:v>
                </c:pt>
                <c:pt idx="21">
                  <c:v>1039.2184539787418</c:v>
                </c:pt>
                <c:pt idx="22">
                  <c:v>1044.0875975827844</c:v>
                </c:pt>
                <c:pt idx="23">
                  <c:v>1048.5666793825542</c:v>
                </c:pt>
                <c:pt idx="24">
                  <c:v>1052.6869468062587</c:v>
                </c:pt>
                <c:pt idx="25">
                  <c:v>1056.4771440839183</c:v>
                </c:pt>
                <c:pt idx="26">
                  <c:v>1059.9637127763324</c:v>
                </c:pt>
                <c:pt idx="27">
                  <c:v>1063.1709762395424</c:v>
                </c:pt>
                <c:pt idx="28">
                  <c:v>1066.1213093119527</c:v>
                </c:pt>
                <c:pt idx="29">
                  <c:v>1068.8352944079738</c:v>
                </c:pt>
                <c:pt idx="30">
                  <c:v>1071.331865107162</c:v>
                </c:pt>
                <c:pt idx="31">
                  <c:v>1073.6284382405897</c:v>
                </c:pt>
                <c:pt idx="32">
                  <c:v>1075.7410353959183</c:v>
                </c:pt>
                <c:pt idx="33">
                  <c:v>1077.6843946888323</c:v>
                </c:pt>
                <c:pt idx="34">
                  <c:v>1079.4720735805836</c:v>
                </c:pt>
                <c:pt idx="35">
                  <c:v>1081.1165434589357</c:v>
                </c:pt>
                <c:pt idx="36">
                  <c:v>1082.6292766423314</c:v>
                </c:pt>
                <c:pt idx="37">
                  <c:v>1084.0208264142489</c:v>
                </c:pt>
                <c:pt idx="38">
                  <c:v>1085.300900646095</c:v>
                </c:pt>
                <c:pt idx="39">
                  <c:v>1086.478429522248</c:v>
                </c:pt>
                <c:pt idx="40">
                  <c:v>1087.561627839719</c:v>
                </c:pt>
                <c:pt idx="41">
                  <c:v>1088.5580523170579</c:v>
                </c:pt>
                <c:pt idx="42">
                  <c:v>1089.4746543123028</c:v>
                </c:pt>
                <c:pt idx="43">
                  <c:v>1090.3178283177538</c:v>
                </c:pt>
                <c:pt idx="44">
                  <c:v>1091.093456569881</c:v>
                </c:pt>
                <c:pt idx="45">
                  <c:v>1091.8069500855834</c:v>
                </c:pt>
                <c:pt idx="46">
                  <c:v>1092.4632864110756</c:v>
                </c:pt>
                <c:pt idx="47">
                  <c:v>1093.0670443467543</c:v>
                </c:pt>
                <c:pt idx="48">
                  <c:v>1093.6224358902925</c:v>
                </c:pt>
                <c:pt idx="49">
                  <c:v>1094.1333356208056</c:v>
                </c:pt>
                <c:pt idx="50">
                  <c:v>1094.6033077290874</c:v>
                </c:pt>
                <c:pt idx="51">
                  <c:v>1095.0356308824801</c:v>
                </c:pt>
                <c:pt idx="52">
                  <c:v>1095.4333210978473</c:v>
                </c:pt>
                <c:pt idx="53">
                  <c:v>1095.7991527822203</c:v>
                </c:pt>
                <c:pt idx="54">
                  <c:v>1096.1356780878966</c:v>
                </c:pt>
                <c:pt idx="55">
                  <c:v>1096.4452447170279</c:v>
                </c:pt>
                <c:pt idx="56">
                  <c:v>1096.7300122998965</c:v>
                </c:pt>
                <c:pt idx="57">
                  <c:v>1096.9919674611501</c:v>
                </c:pt>
                <c:pt idx="58">
                  <c:v>1097.2329376790949</c:v>
                </c:pt>
                <c:pt idx="59">
                  <c:v>1097.4546040347357</c:v>
                </c:pt>
                <c:pt idx="60">
                  <c:v>1097.6585129395044</c:v>
                </c:pt>
                <c:pt idx="61">
                  <c:v>1097.8460869234941</c:v>
                </c:pt>
                <c:pt idx="62">
                  <c:v>1098.0186345594577</c:v>
                </c:pt>
                <c:pt idx="63">
                  <c:v>1098.1773595918066</c:v>
                </c:pt>
                <c:pt idx="64">
                  <c:v>1098.3233693342961</c:v>
                </c:pt>
                <c:pt idx="65">
                  <c:v>1098.4576823949794</c:v>
                </c:pt>
                <c:pt idx="66">
                  <c:v>1098.5812357823254</c:v>
                </c:pt>
                <c:pt idx="67">
                  <c:v>1098.694891442073</c:v>
                </c:pt>
                <c:pt idx="68">
                  <c:v>1098.7994422704246</c:v>
                </c:pt>
                <c:pt idx="69">
                  <c:v>1098.8956176455295</c:v>
                </c:pt>
                <c:pt idx="70">
                  <c:v>1098.9840885158453</c:v>
                </c:pt>
                <c:pt idx="71">
                  <c:v>1099.0654720808793</c:v>
                </c:pt>
                <c:pt idx="72">
                  <c:v>1099.1403360969555</c:v>
                </c:pt>
                <c:pt idx="73">
                  <c:v>1099.2092028380564</c:v>
                </c:pt>
                <c:pt idx="74">
                  <c:v>1099.2725527393629</c:v>
                </c:pt>
                <c:pt idx="75">
                  <c:v>1099.3308277489166</c:v>
                </c:pt>
                <c:pt idx="76">
                  <c:v>1099.3844344107806</c:v>
                </c:pt>
                <c:pt idx="77">
                  <c:v>1099.4337467012156</c:v>
                </c:pt>
                <c:pt idx="78">
                  <c:v>1099.4791086376501</c:v>
                </c:pt>
                <c:pt idx="79">
                  <c:v>1099.5208366786503</c:v>
                </c:pt>
                <c:pt idx="80">
                  <c:v>1099.5592219316306</c:v>
                </c:pt>
                <c:pt idx="81">
                  <c:v>1099.5945321837069</c:v>
                </c:pt>
                <c:pt idx="82">
                  <c:v>1099.6270137698598</c:v>
                </c:pt>
                <c:pt idx="83">
                  <c:v>1099.6568932914431</c:v>
                </c:pt>
                <c:pt idx="84">
                  <c:v>1099.6843791970214</c:v>
                </c:pt>
                <c:pt idx="85">
                  <c:v>1099.7096632365719</c:v>
                </c:pt>
                <c:pt idx="86">
                  <c:v>1099.7329217991894</c:v>
                </c:pt>
                <c:pt idx="87">
                  <c:v>1099.7543171436303</c:v>
                </c:pt>
                <c:pt idx="88">
                  <c:v>1099.7739985302776</c:v>
                </c:pt>
                <c:pt idx="89">
                  <c:v>1099.7921032624276</c:v>
                </c:pt>
                <c:pt idx="90">
                  <c:v>1099.8087576441592</c:v>
                </c:pt>
                <c:pt idx="91">
                  <c:v>1099.8240778614679</c:v>
                </c:pt>
                <c:pt idx="92">
                  <c:v>1099.8381707928163</c:v>
                </c:pt>
                <c:pt idx="93">
                  <c:v>1099.8511347547487</c:v>
                </c:pt>
                <c:pt idx="94">
                  <c:v>1099.8630601877783</c:v>
                </c:pt>
                <c:pt idx="95">
                  <c:v>1099.8740302873268</c:v>
                </c:pt>
                <c:pt idx="96">
                  <c:v>1099.8841215841212</c:v>
                </c:pt>
                <c:pt idx="97">
                  <c:v>1099.8934044780956</c:v>
                </c:pt>
                <c:pt idx="98">
                  <c:v>1099.901943729521</c:v>
                </c:pt>
                <c:pt idx="99">
                  <c:v>1099.9097989107941</c:v>
                </c:pt>
                <c:pt idx="100">
                  <c:v>1099.9170248220316</c:v>
                </c:pt>
                <c:pt idx="101">
                  <c:v>1099.9236718733719</c:v>
                </c:pt>
                <c:pt idx="102">
                  <c:v>1099.9297864366524</c:v>
                </c:pt>
                <c:pt idx="103">
                  <c:v>1099.9354111689131</c:v>
                </c:pt>
                <c:pt idx="104">
                  <c:v>1099.9405853099847</c:v>
                </c:pt>
                <c:pt idx="105">
                  <c:v>1099.9453449562377</c:v>
                </c:pt>
                <c:pt idx="106">
                  <c:v>1099.9497233124014</c:v>
                </c:pt>
                <c:pt idx="107">
                  <c:v>1099.9537509232107</c:v>
                </c:pt>
                <c:pt idx="108">
                  <c:v>1099.9574558864947</c:v>
                </c:pt>
                <c:pt idx="109">
                  <c:v>1099.9608640491961</c:v>
                </c:pt>
                <c:pt idx="110">
                  <c:v>1099.963999187687</c:v>
                </c:pt>
                <c:pt idx="111">
                  <c:v>1099.9668831736406</c:v>
                </c:pt>
                <c:pt idx="112">
                  <c:v>1099.9695361266131</c:v>
                </c:pt>
                <c:pt idx="113">
                  <c:v>1099.9719765544057</c:v>
                </c:pt>
                <c:pt idx="114">
                  <c:v>1099.9742214821802</c:v>
                </c:pt>
                <c:pt idx="115">
                  <c:v>1099.9762865712298</c:v>
                </c:pt>
                <c:pt idx="116">
                  <c:v>1099.97818622824</c:v>
                </c:pt>
                <c:pt idx="117">
                  <c:v>1099.9799337057912</c:v>
                </c:pt>
                <c:pt idx="118">
                  <c:v>1099.981541194815</c:v>
                </c:pt>
                <c:pt idx="119">
                  <c:v>1099.9830199096396</c:v>
                </c:pt>
                <c:pt idx="120">
                  <c:v>1099.9843801662266</c:v>
                </c:pt>
              </c:numCache>
            </c:numRef>
          </c:yVal>
          <c:smooth val="1"/>
          <c:extLst>
            <c:ext xmlns:c16="http://schemas.microsoft.com/office/drawing/2014/chart" uri="{C3380CC4-5D6E-409C-BE32-E72D297353CC}">
              <c16:uniqueId val="{00000000-A510-4089-9594-04ABFA5D2D04}"/>
            </c:ext>
          </c:extLst>
        </c:ser>
        <c:dLbls>
          <c:showLegendKey val="0"/>
          <c:showVal val="0"/>
          <c:showCatName val="0"/>
          <c:showSerName val="0"/>
          <c:showPercent val="0"/>
          <c:showBubbleSize val="0"/>
        </c:dLbls>
        <c:axId val="1557963967"/>
        <c:axId val="1435382111"/>
      </c:scatterChart>
      <c:valAx>
        <c:axId val="1557963967"/>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Time, </a:t>
                </a:r>
                <a:r>
                  <a:rPr lang="lv-LV" sz="1600" cap="none" baseline="0"/>
                  <a:t>t</a:t>
                </a:r>
                <a:r>
                  <a:rPr lang="lv-LV" sz="1600"/>
                  <a:t> [min.]</a:t>
                </a:r>
                <a:endParaRPr lang="en-US" sz="1600"/>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s-ES"/>
          </a:p>
        </c:txPr>
        <c:crossAx val="1435382111"/>
        <c:crosses val="autoZero"/>
        <c:crossBetween val="midCat"/>
        <c:majorUnit val="5"/>
      </c:valAx>
      <c:valAx>
        <c:axId val="14353821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a:t>Temperature, T [C°]</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557963967"/>
        <c:crosses val="autoZero"/>
        <c:crossBetween val="midCat"/>
        <c:majorUnit val="1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normalizeH="0" baseline="0">
                <a:solidFill>
                  <a:schemeClr val="tx1">
                    <a:lumMod val="65000"/>
                    <a:lumOff val="35000"/>
                  </a:schemeClr>
                </a:solidFill>
                <a:latin typeface="+mj-lt"/>
                <a:ea typeface="+mj-ea"/>
                <a:cs typeface="+mj-cs"/>
              </a:defRPr>
            </a:pPr>
            <a:r>
              <a:rPr lang="es-ES" dirty="0"/>
              <a:t>Curva paramétrica de temperatura-tiempo (EN 1991-1-2) y tasas de carbonización de la madera (EN 1995-1-2)</a:t>
            </a:r>
            <a:endParaRPr lang="en-US" dirty="0"/>
          </a:p>
        </c:rich>
      </c:tx>
      <c:overlay val="0"/>
      <c:spPr>
        <a:noFill/>
        <a:ln>
          <a:noFill/>
        </a:ln>
        <a:effectLst/>
      </c:spPr>
      <c:txPr>
        <a:bodyPr rot="0" spcFirstLastPara="1" vertOverflow="ellipsis" vert="horz" wrap="square" anchor="ctr" anchorCtr="1"/>
        <a:lstStyle/>
        <a:p>
          <a:pPr>
            <a:defRPr sz="2200" b="0" i="0" u="none" strike="noStrike" kern="1200" spc="0" normalizeH="0" baseline="0">
              <a:solidFill>
                <a:schemeClr val="tx1">
                  <a:lumMod val="65000"/>
                  <a:lumOff val="35000"/>
                </a:schemeClr>
              </a:solidFill>
              <a:latin typeface="+mj-lt"/>
              <a:ea typeface="+mj-ea"/>
              <a:cs typeface="+mj-cs"/>
            </a:defRPr>
          </a:pPr>
          <a:endParaRPr lang="es-ES"/>
        </a:p>
      </c:txPr>
    </c:title>
    <c:autoTitleDeleted val="0"/>
    <c:plotArea>
      <c:layout>
        <c:manualLayout>
          <c:layoutTarget val="inner"/>
          <c:xMode val="edge"/>
          <c:yMode val="edge"/>
          <c:x val="8.6358705161854774E-2"/>
          <c:y val="0.13467592592592595"/>
          <c:w val="0.86486351706036746"/>
          <c:h val="0.72088764946048411"/>
        </c:manualLayout>
      </c:layout>
      <c:scatterChart>
        <c:scatterStyle val="lineMarker"/>
        <c:varyColors val="0"/>
        <c:ser>
          <c:idx val="0"/>
          <c:order val="0"/>
          <c:tx>
            <c:strRef>
              <c:f>'Natural Compartment Fires'!$A$70:$D$70</c:f>
              <c:strCache>
                <c:ptCount val="1"/>
                <c:pt idx="0">
                  <c:v>Gāzes temperatūra telpā</c:v>
                </c:pt>
              </c:strCache>
            </c:strRef>
          </c:tx>
          <c:spPr>
            <a:ln w="25400" cap="flat" cmpd="sng" algn="ctr">
              <a:solidFill>
                <a:schemeClr val="accent2"/>
              </a:solidFill>
              <a:prstDash val="solid"/>
              <a:round/>
            </a:ln>
            <a:effectLst/>
          </c:spPr>
          <c:marker>
            <c:symbol val="none"/>
          </c:marker>
          <c:xVal>
            <c:numRef>
              <c:f>'Natural Compartment Fires'!$A$72:$A$133</c:f>
              <c:numCache>
                <c:formatCode>General</c:formatCode>
                <c:ptCount val="6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formatCode="0">
                  <c:v>18</c:v>
                </c:pt>
                <c:pt idx="19" formatCode="0">
                  <c:v>19</c:v>
                </c:pt>
                <c:pt idx="20">
                  <c:v>20</c:v>
                </c:pt>
                <c:pt idx="21">
                  <c:v>21</c:v>
                </c:pt>
                <c:pt idx="22">
                  <c:v>22</c:v>
                </c:pt>
                <c:pt idx="23">
                  <c:v>23</c:v>
                </c:pt>
                <c:pt idx="24" formatCode="0.0">
                  <c:v>23.173601045957952</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numCache>
            </c:numRef>
          </c:xVal>
          <c:yVal>
            <c:numRef>
              <c:f>'Natural Compartment Fires'!$D$72:$D$133</c:f>
              <c:numCache>
                <c:formatCode>0</c:formatCode>
                <c:ptCount val="62"/>
                <c:pt idx="0">
                  <c:v>20</c:v>
                </c:pt>
                <c:pt idx="1">
                  <c:v>736.00254399953121</c:v>
                </c:pt>
                <c:pt idx="2">
                  <c:v>821.07587018326797</c:v>
                </c:pt>
                <c:pt idx="3">
                  <c:v>877.70929672754721</c:v>
                </c:pt>
                <c:pt idx="4">
                  <c:v>921.25067109963857</c:v>
                </c:pt>
                <c:pt idx="5">
                  <c:v>955.64409190591607</c:v>
                </c:pt>
                <c:pt idx="6">
                  <c:v>983.5199396390243</c:v>
                </c:pt>
                <c:pt idx="7">
                  <c:v>1006.7073690887056</c:v>
                </c:pt>
                <c:pt idx="8">
                  <c:v>1026.4815957435389</c:v>
                </c:pt>
                <c:pt idx="9">
                  <c:v>1043.7335417858756</c:v>
                </c:pt>
                <c:pt idx="10">
                  <c:v>1059.0874267717431</c:v>
                </c:pt>
                <c:pt idx="11">
                  <c:v>1072.9822996654775</c:v>
                </c:pt>
                <c:pt idx="12">
                  <c:v>1085.7285730210874</c:v>
                </c:pt>
                <c:pt idx="13">
                  <c:v>1097.5472267959972</c:v>
                </c:pt>
                <c:pt idx="14">
                  <c:v>1108.5969973311212</c:v>
                </c:pt>
                <c:pt idx="15">
                  <c:v>1118.9932365365064</c:v>
                </c:pt>
                <c:pt idx="16">
                  <c:v>1128.8209959727687</c:v>
                </c:pt>
                <c:pt idx="17">
                  <c:v>1138.1441068978925</c:v>
                </c:pt>
                <c:pt idx="18">
                  <c:v>1147.0114840994031</c:v>
                </c:pt>
                <c:pt idx="19">
                  <c:v>1155.4615047208295</c:v>
                </c:pt>
                <c:pt idx="20">
                  <c:v>1163.525052203212</c:v>
                </c:pt>
                <c:pt idx="21">
                  <c:v>1171.2276344611241</c:v>
                </c:pt>
                <c:pt idx="22">
                  <c:v>1178.5908599319991</c:v>
                </c:pt>
                <c:pt idx="23">
                  <c:v>1185.6334681468682</c:v>
                </c:pt>
                <c:pt idx="24">
                  <c:v>1186.8246632396106</c:v>
                </c:pt>
                <c:pt idx="25">
                  <c:v>1186.8246632396106</c:v>
                </c:pt>
                <c:pt idx="26">
                  <c:v>1142.3014860392486</c:v>
                </c:pt>
                <c:pt idx="27">
                  <c:v>1088.4253563774287</c:v>
                </c:pt>
                <c:pt idx="28">
                  <c:v>1034.5492267156085</c:v>
                </c:pt>
                <c:pt idx="29">
                  <c:v>980.67309705378852</c:v>
                </c:pt>
                <c:pt idx="30">
                  <c:v>926.79696739196856</c:v>
                </c:pt>
                <c:pt idx="31">
                  <c:v>872.92083773014861</c:v>
                </c:pt>
                <c:pt idx="32">
                  <c:v>819.04470806832865</c:v>
                </c:pt>
                <c:pt idx="33">
                  <c:v>765.16857840650846</c:v>
                </c:pt>
                <c:pt idx="34">
                  <c:v>711.29244874468873</c:v>
                </c:pt>
                <c:pt idx="35">
                  <c:v>657.41631908286843</c:v>
                </c:pt>
                <c:pt idx="36">
                  <c:v>603.54018942104869</c:v>
                </c:pt>
                <c:pt idx="37">
                  <c:v>549.66405975922851</c:v>
                </c:pt>
                <c:pt idx="38">
                  <c:v>495.78793009740878</c:v>
                </c:pt>
                <c:pt idx="39">
                  <c:v>441.91180043558859</c:v>
                </c:pt>
                <c:pt idx="40">
                  <c:v>388.03567077376874</c:v>
                </c:pt>
                <c:pt idx="41">
                  <c:v>334.15954111194856</c:v>
                </c:pt>
                <c:pt idx="42">
                  <c:v>280.28341145012882</c:v>
                </c:pt>
                <c:pt idx="43">
                  <c:v>226.40728178830864</c:v>
                </c:pt>
                <c:pt idx="44">
                  <c:v>172.53115212648891</c:v>
                </c:pt>
                <c:pt idx="45">
                  <c:v>118.65502246466872</c:v>
                </c:pt>
                <c:pt idx="46">
                  <c:v>64.778892802848532</c:v>
                </c:pt>
                <c:pt idx="47">
                  <c:v>20</c:v>
                </c:pt>
                <c:pt idx="48">
                  <c:v>20</c:v>
                </c:pt>
                <c:pt idx="49">
                  <c:v>20</c:v>
                </c:pt>
                <c:pt idx="50">
                  <c:v>20</c:v>
                </c:pt>
                <c:pt idx="51">
                  <c:v>20</c:v>
                </c:pt>
                <c:pt idx="52">
                  <c:v>20</c:v>
                </c:pt>
                <c:pt idx="53">
                  <c:v>20</c:v>
                </c:pt>
                <c:pt idx="54">
                  <c:v>20</c:v>
                </c:pt>
                <c:pt idx="55">
                  <c:v>20</c:v>
                </c:pt>
                <c:pt idx="56">
                  <c:v>20</c:v>
                </c:pt>
                <c:pt idx="57">
                  <c:v>20</c:v>
                </c:pt>
                <c:pt idx="58">
                  <c:v>20</c:v>
                </c:pt>
                <c:pt idx="59">
                  <c:v>20</c:v>
                </c:pt>
                <c:pt idx="60">
                  <c:v>20</c:v>
                </c:pt>
                <c:pt idx="61">
                  <c:v>20</c:v>
                </c:pt>
              </c:numCache>
            </c:numRef>
          </c:yVal>
          <c:smooth val="0"/>
          <c:extLst>
            <c:ext xmlns:c16="http://schemas.microsoft.com/office/drawing/2014/chart" uri="{C3380CC4-5D6E-409C-BE32-E72D297353CC}">
              <c16:uniqueId val="{00000000-7B54-4071-8392-0618306CA0B3}"/>
            </c:ext>
          </c:extLst>
        </c:ser>
        <c:dLbls>
          <c:showLegendKey val="0"/>
          <c:showVal val="0"/>
          <c:showCatName val="0"/>
          <c:showSerName val="0"/>
          <c:showPercent val="0"/>
          <c:showBubbleSize val="0"/>
        </c:dLbls>
        <c:axId val="593603248"/>
        <c:axId val="632774624"/>
      </c:scatterChart>
      <c:valAx>
        <c:axId val="593603248"/>
        <c:scaling>
          <c:orientation val="minMax"/>
          <c:max val="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dirty="0"/>
                  <a:t>Tiempo, min.</a:t>
                </a:r>
              </a:p>
            </c:rich>
          </c:tx>
          <c:layout>
            <c:manualLayout>
              <c:xMode val="edge"/>
              <c:yMode val="edge"/>
              <c:x val="0.4464771286899511"/>
              <c:y val="0.92657219174198302"/>
            </c:manualLayout>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632774624"/>
        <c:crosses val="autoZero"/>
        <c:crossBetween val="midCat"/>
      </c:valAx>
      <c:valAx>
        <c:axId val="6327746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lv-LV" sz="1600" dirty="0"/>
                  <a:t>Temperatura, C °</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93603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b="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2-05T16:32:57.754" idx="1">
    <p:pos x="10" y="10"/>
    <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0.31354</cdr:x>
      <cdr:y>0.67897</cdr:y>
    </cdr:from>
    <cdr:to>
      <cdr:x>0.60973</cdr:x>
      <cdr:y>0.8995</cdr:y>
    </cdr:to>
    <cdr:sp macro="" textlink="">
      <cdr:nvSpPr>
        <cdr:cNvPr id="2" name="Taisnstūris 1">
          <a:extLst xmlns:a="http://schemas.openxmlformats.org/drawingml/2006/main">
            <a:ext uri="{FF2B5EF4-FFF2-40B4-BE49-F238E27FC236}">
              <a16:creationId xmlns:a16="http://schemas.microsoft.com/office/drawing/2014/main" id="{8EDC8449-F728-4634-BB40-2DE69B9E7346}"/>
            </a:ext>
          </a:extLst>
        </cdr:cNvPr>
        <cdr:cNvSpPr/>
      </cdr:nvSpPr>
      <cdr:spPr>
        <a:xfrm xmlns:a="http://schemas.openxmlformats.org/drawingml/2006/main">
          <a:off x="3226523" y="5147881"/>
          <a:ext cx="3048000" cy="1672019"/>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2ADC58-ABFE-499A-9351-2451B0EC86B8}" type="datetime1">
              <a:rPr lang="en-US" smtClean="0"/>
              <a:t>1/19/2022</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6CCA8-55B0-4646-A8BE-99716B212D0D}" type="datetime1">
              <a:rPr lang="en-US" smtClean="0"/>
              <a:t>1/19/2022</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19D0C-8743-4E16-AE51-50BC060E6BA0}" type="datetime1">
              <a:rPr lang="en-US" smtClean="0"/>
              <a:t>1/19/2022</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2C8A0-E2C7-46DB-AD09-96AC069FDDF9}" type="datetime1">
              <a:rPr lang="en-US" smtClean="0"/>
              <a:t>1/19/2022</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EEB2D1-6B89-4727-95EC-478308E2B7AA}" type="datetime1">
              <a:rPr lang="en-US" smtClean="0"/>
              <a:t>1/19/2022</a:t>
            </a:fld>
            <a:endParaRPr lang="en-US"/>
          </a:p>
        </p:txBody>
      </p:sp>
      <p:sp>
        <p:nvSpPr>
          <p:cNvPr id="5" name="Footer Placeholder 4"/>
          <p:cNvSpPr>
            <a:spLocks noGrp="1"/>
          </p:cNvSpPr>
          <p:nvPr>
            <p:ph type="ftr" sz="quarter" idx="11"/>
          </p:nvPr>
        </p:nvSpPr>
        <p:spPr/>
        <p:txBody>
          <a:bodyPr/>
          <a:lstStyle/>
          <a:p>
            <a:r>
              <a:rPr lang="en-US"/>
              <a:t>LESSON X: Example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F9C7D3-C94E-490F-AA70-C46A158B70AF}" type="datetime1">
              <a:rPr lang="en-US" smtClean="0"/>
              <a:t>1/19/2022</a:t>
            </a:fld>
            <a:endParaRPr lang="en-US"/>
          </a:p>
        </p:txBody>
      </p:sp>
      <p:sp>
        <p:nvSpPr>
          <p:cNvPr id="6" name="Footer Placeholder 5"/>
          <p:cNvSpPr>
            <a:spLocks noGrp="1"/>
          </p:cNvSpPr>
          <p:nvPr>
            <p:ph type="ftr" sz="quarter" idx="11"/>
          </p:nvPr>
        </p:nvSpPr>
        <p:spPr/>
        <p:txBody>
          <a:bodyPr/>
          <a:lstStyle/>
          <a:p>
            <a:r>
              <a:rPr lang="en-US"/>
              <a:t>LESSON X: Example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B2F71B-84FF-49D9-8F0B-CC374DE500AB}" type="datetime1">
              <a:rPr lang="en-US" smtClean="0"/>
              <a:t>1/19/2022</a:t>
            </a:fld>
            <a:endParaRPr lang="en-US"/>
          </a:p>
        </p:txBody>
      </p:sp>
      <p:sp>
        <p:nvSpPr>
          <p:cNvPr id="8" name="Footer Placeholder 7"/>
          <p:cNvSpPr>
            <a:spLocks noGrp="1"/>
          </p:cNvSpPr>
          <p:nvPr>
            <p:ph type="ftr" sz="quarter" idx="11"/>
          </p:nvPr>
        </p:nvSpPr>
        <p:spPr/>
        <p:txBody>
          <a:bodyPr/>
          <a:lstStyle/>
          <a:p>
            <a:r>
              <a:rPr lang="en-US"/>
              <a:t>LESSON X: Example</a:t>
            </a:r>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1D90D-FFC7-4B93-BB4E-5DD4A0059BB1}" type="datetime1">
              <a:rPr lang="en-US" smtClean="0"/>
              <a:t>1/19/2022</a:t>
            </a:fld>
            <a:endParaRPr lang="en-US"/>
          </a:p>
        </p:txBody>
      </p:sp>
      <p:sp>
        <p:nvSpPr>
          <p:cNvPr id="4" name="Footer Placeholder 3"/>
          <p:cNvSpPr>
            <a:spLocks noGrp="1"/>
          </p:cNvSpPr>
          <p:nvPr>
            <p:ph type="ftr" sz="quarter" idx="11"/>
          </p:nvPr>
        </p:nvSpPr>
        <p:spPr/>
        <p:txBody>
          <a:bodyPr/>
          <a:lstStyle/>
          <a:p>
            <a:r>
              <a:rPr lang="en-US"/>
              <a:t>LESSON X: Example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A8A0D-DEF7-4130-A8C2-D65B0BC0DF5F}" type="datetime1">
              <a:rPr lang="en-US" smtClean="0"/>
              <a:t>1/19/2022</a:t>
            </a:fld>
            <a:endParaRPr lang="en-US"/>
          </a:p>
        </p:txBody>
      </p:sp>
      <p:sp>
        <p:nvSpPr>
          <p:cNvPr id="3" name="Footer Placeholder 2"/>
          <p:cNvSpPr>
            <a:spLocks noGrp="1"/>
          </p:cNvSpPr>
          <p:nvPr>
            <p:ph type="ftr" sz="quarter" idx="11"/>
          </p:nvPr>
        </p:nvSpPr>
        <p:spPr/>
        <p:txBody>
          <a:bodyPr/>
          <a:lstStyle/>
          <a:p>
            <a:r>
              <a:rPr lang="en-US"/>
              <a:t>LESSON X: Example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52E0C-0A4C-4B86-A41D-944FA80536A1}" type="datetime1">
              <a:rPr lang="en-US" smtClean="0"/>
              <a:t>1/19/2022</a:t>
            </a:fld>
            <a:endParaRPr lang="en-US"/>
          </a:p>
        </p:txBody>
      </p:sp>
      <p:sp>
        <p:nvSpPr>
          <p:cNvPr id="6" name="Footer Placeholder 5"/>
          <p:cNvSpPr>
            <a:spLocks noGrp="1"/>
          </p:cNvSpPr>
          <p:nvPr>
            <p:ph type="ftr" sz="quarter" idx="11"/>
          </p:nvPr>
        </p:nvSpPr>
        <p:spPr/>
        <p:txBody>
          <a:bodyPr/>
          <a:lstStyle/>
          <a:p>
            <a:r>
              <a:rPr lang="en-US"/>
              <a:t>LESSON X: Example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589A55-1570-43C7-8181-B6BDE5B173C8}" type="datetime1">
              <a:rPr lang="en-US" smtClean="0"/>
              <a:t>1/19/2022</a:t>
            </a:fld>
            <a:endParaRPr lang="en-US"/>
          </a:p>
        </p:txBody>
      </p:sp>
      <p:sp>
        <p:nvSpPr>
          <p:cNvPr id="6" name="Footer Placeholder 5"/>
          <p:cNvSpPr>
            <a:spLocks noGrp="1"/>
          </p:cNvSpPr>
          <p:nvPr>
            <p:ph type="ftr" sz="quarter" idx="11"/>
          </p:nvPr>
        </p:nvSpPr>
        <p:spPr/>
        <p:txBody>
          <a:bodyPr/>
          <a:lstStyle/>
          <a:p>
            <a:r>
              <a:rPr lang="en-US"/>
              <a:t>LESSON X: Example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6BE21-B6DE-4CBC-A8CA-F99DEEBDBE38}" type="datetime1">
              <a:rPr lang="en-US" smtClean="0"/>
              <a:t>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LESSON X: Example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pngimg.com/download/13253" TargetMode="External"/><Relationship Id="rId3" Type="http://schemas.openxmlformats.org/officeDocument/2006/relationships/image" Target="../media/image50.png"/><Relationship Id="rId7" Type="http://schemas.openxmlformats.org/officeDocument/2006/relationships/image" Target="../media/image1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70.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pngimg.com/download/13253"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likumi.lv/ta/id/275006-noteikumi-par-latvijas-buvnormativu-lbn-201-15-buvju-ugunsdrosiba" TargetMode="External"/><Relationship Id="rId2" Type="http://schemas.openxmlformats.org/officeDocument/2006/relationships/hyperlink" Target="https://www.boverket.se/globalassets/publikationer/dokument/2008/brandbelastning_3.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pngimg.com/download/1325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pngimg.com/download/132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pngimg.com/download/13253" TargetMode="Externa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26" y="-320807"/>
            <a:ext cx="14575321" cy="10928615"/>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1728679"/>
            </a:xfrm>
            <a:prstGeom prst="rect">
              <a:avLst/>
            </a:prstGeom>
            <a:grpFill/>
          </p:spPr>
          <p:txBody>
            <a:bodyPr lIns="0" tIns="0" rIns="0" bIns="0" rtlCol="0" anchor="t">
              <a:spAutoFit/>
            </a:bodyPr>
            <a:lstStyle/>
            <a:p>
              <a:pPr algn="l">
                <a:lnSpc>
                  <a:spcPts val="10580"/>
                </a:lnSpc>
              </a:pPr>
              <a:r>
                <a:rPr lang="en-US" sz="6600" spc="92" dirty="0" err="1">
                  <a:solidFill>
                    <a:srgbClr val="FEFFF8"/>
                  </a:solidFill>
                  <a:latin typeface="League Spartan"/>
                </a:rPr>
                <a:t>Lecci</a:t>
              </a:r>
              <a:r>
                <a:rPr lang="en-US" sz="6600" b="1" spc="92" dirty="0" err="1">
                  <a:solidFill>
                    <a:srgbClr val="FEFFF8"/>
                  </a:solidFill>
                  <a:latin typeface="League Spartan"/>
                </a:rPr>
                <a:t>ó</a:t>
              </a:r>
              <a:r>
                <a:rPr lang="en-US" sz="6600" spc="92" dirty="0" err="1">
                  <a:solidFill>
                    <a:srgbClr val="FEFFF8"/>
                  </a:solidFill>
                  <a:latin typeface="League Spartan"/>
                </a:rPr>
                <a:t>n</a:t>
              </a:r>
              <a:r>
                <a:rPr lang="en-US" sz="6600" spc="92" dirty="0">
                  <a:solidFill>
                    <a:srgbClr val="FEFFF8"/>
                  </a:solidFill>
                  <a:latin typeface="League Spartan"/>
                </a:rPr>
                <a:t> 6</a:t>
              </a:r>
            </a:p>
          </p:txBody>
        </p:sp>
        <p:sp>
          <p:nvSpPr>
            <p:cNvPr id="6" name="TextBox 6"/>
            <p:cNvSpPr txBox="1"/>
            <p:nvPr/>
          </p:nvSpPr>
          <p:spPr>
            <a:xfrm>
              <a:off x="1913345" y="4948184"/>
              <a:ext cx="18028338" cy="1107996"/>
            </a:xfrm>
            <a:prstGeom prst="rect">
              <a:avLst/>
            </a:prstGeom>
            <a:grpFill/>
          </p:spPr>
          <p:txBody>
            <a:bodyPr wrap="square" lIns="0" tIns="0" rIns="0" bIns="0" rtlCol="0" anchor="t">
              <a:spAutoFit/>
            </a:bodyPr>
            <a:lstStyle/>
            <a:p>
              <a:pPr algn="l"/>
              <a:r>
                <a:rPr lang="en-GB" sz="2700" spc="135" dirty="0" err="1">
                  <a:solidFill>
                    <a:srgbClr val="FEFFF8"/>
                  </a:solidFill>
                  <a:latin typeface="Glacial Indifference"/>
                </a:rPr>
                <a:t>Seguridad</a:t>
              </a:r>
              <a:r>
                <a:rPr lang="en-GB" sz="2700" spc="135" dirty="0">
                  <a:solidFill>
                    <a:srgbClr val="FEFFF8"/>
                  </a:solidFill>
                  <a:latin typeface="Glacial Indifference"/>
                </a:rPr>
                <a:t> contra </a:t>
              </a:r>
              <a:r>
                <a:rPr lang="en-GB" sz="2700" spc="135" dirty="0" err="1">
                  <a:solidFill>
                    <a:srgbClr val="FEFFF8"/>
                  </a:solidFill>
                  <a:latin typeface="Glacial Indifference"/>
                </a:rPr>
                <a:t>incendios</a:t>
              </a:r>
              <a:r>
                <a:rPr lang="en-GB" sz="2700" spc="135" dirty="0">
                  <a:solidFill>
                    <a:srgbClr val="FEFFF8"/>
                  </a:solidFill>
                  <a:latin typeface="Glacial Indifference"/>
                </a:rPr>
                <a:t> de </a:t>
              </a:r>
              <a:r>
                <a:rPr lang="en-GB" sz="2700" spc="135" dirty="0" err="1">
                  <a:solidFill>
                    <a:srgbClr val="FEFFF8"/>
                  </a:solidFill>
                  <a:latin typeface="Glacial Indifference"/>
                </a:rPr>
                <a:t>edificios</a:t>
              </a:r>
              <a:r>
                <a:rPr lang="en-GB" sz="2700" spc="135" dirty="0">
                  <a:solidFill>
                    <a:srgbClr val="FEFFF8"/>
                  </a:solidFill>
                  <a:latin typeface="Glacial Indifference"/>
                </a:rPr>
                <a:t> de </a:t>
              </a:r>
              <a:r>
                <a:rPr lang="en-GB" sz="2700" spc="135" dirty="0" err="1">
                  <a:solidFill>
                    <a:srgbClr val="FEFFF8"/>
                  </a:solidFill>
                  <a:latin typeface="Glacial Indifference"/>
                </a:rPr>
                <a:t>madera</a:t>
              </a:r>
              <a:r>
                <a:rPr lang="en-GB" sz="2700" spc="135" dirty="0">
                  <a:solidFill>
                    <a:srgbClr val="FEFFF8"/>
                  </a:solidFill>
                  <a:latin typeface="Glacial Indifference"/>
                </a:rPr>
                <a:t>: </a:t>
              </a:r>
              <a:r>
                <a:rPr lang="en-GB" sz="2700" spc="135" dirty="0" err="1">
                  <a:solidFill>
                    <a:srgbClr val="FEFFF8"/>
                  </a:solidFill>
                  <a:latin typeface="Glacial Indifference"/>
                </a:rPr>
                <a:t>conceptos</a:t>
              </a:r>
              <a:r>
                <a:rPr lang="en-GB" sz="2700" spc="135" dirty="0">
                  <a:solidFill>
                    <a:srgbClr val="FEFFF8"/>
                  </a:solidFill>
                  <a:latin typeface="Glacial Indifference"/>
                </a:rPr>
                <a:t> </a:t>
              </a:r>
              <a:r>
                <a:rPr lang="en-GB" sz="2700" spc="135" dirty="0" err="1">
                  <a:solidFill>
                    <a:srgbClr val="FEFFF8"/>
                  </a:solidFill>
                  <a:latin typeface="Glacial Indifference"/>
                </a:rPr>
                <a:t>básicos</a:t>
              </a:r>
              <a:r>
                <a:rPr lang="en-GB" sz="2700" spc="135" dirty="0">
                  <a:solidFill>
                    <a:srgbClr val="FEFFF8"/>
                  </a:solidFill>
                  <a:latin typeface="Glacial Indifference"/>
                </a:rPr>
                <a:t> de la </a:t>
              </a:r>
              <a:r>
                <a:rPr lang="en-GB" sz="2700" spc="135" dirty="0" err="1">
                  <a:solidFill>
                    <a:srgbClr val="FEFFF8"/>
                  </a:solidFill>
                  <a:latin typeface="Glacial Indifference"/>
                </a:rPr>
                <a:t>ingeniería</a:t>
              </a:r>
              <a:r>
                <a:rPr lang="en-GB" sz="2700" spc="135" dirty="0">
                  <a:solidFill>
                    <a:srgbClr val="FEFFF8"/>
                  </a:solidFill>
                  <a:latin typeface="Glacial Indifference"/>
                </a:rPr>
                <a:t> contra </a:t>
              </a:r>
              <a:r>
                <a:rPr lang="en-GB" sz="2700" spc="135" dirty="0" err="1">
                  <a:solidFill>
                    <a:srgbClr val="FEFFF8"/>
                  </a:solidFill>
                  <a:latin typeface="Glacial Indifference"/>
                </a:rPr>
                <a:t>incendios</a:t>
              </a:r>
              <a:endParaRPr lang="en-GB"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UNIDAD 3:</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39200" y="660760"/>
            <a:ext cx="7926632" cy="403957"/>
          </a:xfrm>
          <a:prstGeom prst="rect">
            <a:avLst/>
          </a:prstGeom>
        </p:spPr>
        <p:txBody>
          <a:bodyPr wrap="square" lIns="0" tIns="0" rIns="0" bIns="0" rtlCol="0" anchor="t">
            <a:spAutoFit/>
          </a:bodyPr>
          <a:lstStyle/>
          <a:p>
            <a:pPr algn="ctr">
              <a:lnSpc>
                <a:spcPts val="3359"/>
              </a:lnSpc>
            </a:pPr>
            <a:r>
              <a:rPr lang="es-ES" sz="2400" b="1" u="sng" spc="120" dirty="0">
                <a:solidFill>
                  <a:srgbClr val="456A2C"/>
                </a:solidFill>
                <a:latin typeface="Glacial Indifference"/>
              </a:rPr>
              <a:t>Densidad de carga de fuego</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5740033"/>
            <a:chOff x="0" y="-95249"/>
            <a:chExt cx="9216551" cy="7653377"/>
          </a:xfrm>
        </p:grpSpPr>
        <p:sp>
          <p:nvSpPr>
            <p:cNvPr id="8" name="TextBox 8"/>
            <p:cNvSpPr txBox="1"/>
            <p:nvPr/>
          </p:nvSpPr>
          <p:spPr>
            <a:xfrm>
              <a:off x="0" y="-95249"/>
              <a:ext cx="9216551" cy="7653377"/>
            </a:xfrm>
            <a:prstGeom prst="rect">
              <a:avLst/>
            </a:prstGeom>
          </p:spPr>
          <p:txBody>
            <a:bodyPr lIns="0" tIns="0" rIns="0" bIns="0" rtlCol="0" anchor="t">
              <a:spAutoFit/>
            </a:bodyPr>
            <a:lstStyle/>
            <a:p>
              <a:pPr algn="ctr"/>
              <a:r>
                <a:rPr lang="lv-LV" sz="4000" spc="310" dirty="0">
                  <a:solidFill>
                    <a:schemeClr val="bg1"/>
                  </a:solidFill>
                  <a:latin typeface="League Spartan"/>
                </a:rPr>
                <a:t>Características del fuego</a:t>
              </a:r>
              <a:endParaRPr lang="en-IN" sz="4000" spc="310" dirty="0">
                <a:solidFill>
                  <a:schemeClr val="bg1"/>
                </a:solidFill>
                <a:latin typeface="League Spartan"/>
              </a:endParaRPr>
            </a:p>
            <a:p>
              <a:pPr algn="ctr"/>
              <a:endParaRPr lang="en-IN" sz="4000" spc="310" dirty="0">
                <a:solidFill>
                  <a:schemeClr val="bg1"/>
                </a:solidFill>
                <a:latin typeface="League Spartan"/>
              </a:endParaRPr>
            </a:p>
            <a:p>
              <a:pPr algn="ctr"/>
              <a:endParaRPr lang="en-US" sz="4500" spc="310" dirty="0">
                <a:solidFill>
                  <a:schemeClr val="bg1"/>
                </a:solidFill>
                <a:latin typeface="League Spartan"/>
              </a:endParaRPr>
            </a:p>
            <a:p>
              <a:pPr algn="ctr">
                <a:lnSpc>
                  <a:spcPts val="8370"/>
                </a:lnSpc>
              </a:pPr>
              <a:r>
                <a:rPr lang="es-ES" sz="6200" spc="310" dirty="0">
                  <a:solidFill>
                    <a:schemeClr val="bg1"/>
                  </a:solidFill>
                  <a:latin typeface="League Spartan"/>
                </a:rPr>
                <a:t>Densidad de carga de fuego</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sp>
        <p:nvSpPr>
          <p:cNvPr id="15" name="TextBox 6">
            <a:extLst>
              <a:ext uri="{FF2B5EF4-FFF2-40B4-BE49-F238E27FC236}">
                <a16:creationId xmlns:a16="http://schemas.microsoft.com/office/drawing/2014/main" id="{83254DA5-B9CB-496F-A51B-C8560B6F4458}"/>
              </a:ext>
            </a:extLst>
          </p:cNvPr>
          <p:cNvSpPr txBox="1"/>
          <p:nvPr/>
        </p:nvSpPr>
        <p:spPr>
          <a:xfrm>
            <a:off x="7924800" y="1028700"/>
            <a:ext cx="9906000" cy="8258671"/>
          </a:xfrm>
          <a:prstGeom prst="rect">
            <a:avLst/>
          </a:prstGeom>
        </p:spPr>
        <p:txBody>
          <a:bodyPr wrap="square" lIns="0" tIns="0" rIns="0" bIns="0" rtlCol="0" anchor="t">
            <a:spAutoFit/>
          </a:bodyPr>
          <a:lstStyle/>
          <a:p>
            <a:pPr algn="just">
              <a:lnSpc>
                <a:spcPct val="150000"/>
              </a:lnSpc>
            </a:pPr>
            <a:r>
              <a:rPr lang="es-ES" sz="2000" spc="120" dirty="0">
                <a:solidFill>
                  <a:srgbClr val="456A2C"/>
                </a:solidFill>
                <a:latin typeface="Glacial Indifference"/>
              </a:rPr>
              <a:t>Las curvas paramétricas de temperatura-tiempo y las tasas de carbonización de la madera se pueden calcular cuando se conoce la energía disponible para la combustión en cada metro cuadrado de piso de la habitación.</a:t>
            </a:r>
          </a:p>
          <a:p>
            <a:pPr algn="just">
              <a:lnSpc>
                <a:spcPct val="150000"/>
              </a:lnSpc>
            </a:pPr>
            <a:endParaRPr lang="es-ES" sz="2000" spc="120" dirty="0">
              <a:solidFill>
                <a:srgbClr val="456A2C"/>
              </a:solidFill>
              <a:latin typeface="Glacial Indifference"/>
            </a:endParaRPr>
          </a:p>
          <a:p>
            <a:pPr algn="just">
              <a:lnSpc>
                <a:spcPct val="150000"/>
              </a:lnSpc>
            </a:pPr>
            <a:r>
              <a:rPr lang="es-ES" sz="2000" spc="120" dirty="0">
                <a:solidFill>
                  <a:srgbClr val="456A2C"/>
                </a:solidFill>
                <a:latin typeface="Glacial Indifference"/>
              </a:rPr>
              <a:t>Hay dos tipos de cargas de fuego:</a:t>
            </a:r>
          </a:p>
          <a:p>
            <a:pPr algn="just">
              <a:lnSpc>
                <a:spcPct val="150000"/>
              </a:lnSpc>
            </a:pPr>
            <a:r>
              <a:rPr lang="es-ES" sz="2000" spc="120" dirty="0">
                <a:solidFill>
                  <a:srgbClr val="456A2C"/>
                </a:solidFill>
                <a:latin typeface="Glacial Indifference"/>
              </a:rPr>
              <a:t>- Cargas de fuego móviles (como muebles y otros materiales combustibles que se traen a la habitación);</a:t>
            </a:r>
          </a:p>
          <a:p>
            <a:pPr algn="just">
              <a:lnSpc>
                <a:spcPct val="150000"/>
              </a:lnSpc>
            </a:pPr>
            <a:r>
              <a:rPr lang="es-ES" sz="2000" spc="120" dirty="0">
                <a:solidFill>
                  <a:srgbClr val="456A2C"/>
                </a:solidFill>
                <a:latin typeface="Glacial Indifference"/>
              </a:rPr>
              <a:t>- Carga de fuego permanente (como revestimientos, revestimientos y estructuras combustibles)</a:t>
            </a:r>
          </a:p>
          <a:p>
            <a:pPr algn="just">
              <a:lnSpc>
                <a:spcPct val="150000"/>
              </a:lnSpc>
            </a:pPr>
            <a:endParaRPr lang="en-GB" sz="2000" spc="120" dirty="0">
              <a:solidFill>
                <a:srgbClr val="456A2C"/>
              </a:solidFill>
              <a:latin typeface="Glacial Indifference"/>
            </a:endParaRPr>
          </a:p>
          <a:p>
            <a:pPr algn="just">
              <a:lnSpc>
                <a:spcPct val="150000"/>
              </a:lnSpc>
            </a:pPr>
            <a:r>
              <a:rPr lang="es-ES" sz="2000" spc="120" dirty="0">
                <a:solidFill>
                  <a:srgbClr val="456A2C"/>
                </a:solidFill>
                <a:latin typeface="Glacial Indifference"/>
              </a:rPr>
              <a:t>La carga de fuego permanente se puede calcular usando el procedimiento de cálculo dado en </a:t>
            </a:r>
            <a:r>
              <a:rPr lang="es-ES" sz="2000" spc="120" dirty="0" err="1">
                <a:solidFill>
                  <a:srgbClr val="456A2C"/>
                </a:solidFill>
                <a:latin typeface="Glacial Indifference"/>
              </a:rPr>
              <a:t>EN</a:t>
            </a:r>
            <a:r>
              <a:rPr lang="es-ES" sz="2000" spc="120" dirty="0">
                <a:solidFill>
                  <a:srgbClr val="456A2C"/>
                </a:solidFill>
                <a:latin typeface="Glacial Indifference"/>
              </a:rPr>
              <a:t> 1991-1-2 Anexo E.</a:t>
            </a:r>
          </a:p>
          <a:p>
            <a:pPr algn="just">
              <a:lnSpc>
                <a:spcPct val="150000"/>
              </a:lnSpc>
            </a:pPr>
            <a:r>
              <a:rPr lang="es-ES" sz="2000" spc="120" dirty="0">
                <a:solidFill>
                  <a:srgbClr val="456A2C"/>
                </a:solidFill>
                <a:latin typeface="Glacial Indifference"/>
              </a:rPr>
              <a:t>Las cargas de fuego móviles generalmente se caracterizan por la clase de ocupación del edificio. La forma en que se usa el edificio define la cantidad de materiales combustibles que incluye.</a:t>
            </a:r>
          </a:p>
          <a:p>
            <a:pPr algn="just">
              <a:lnSpc>
                <a:spcPct val="150000"/>
              </a:lnSpc>
            </a:pPr>
            <a:r>
              <a:rPr lang="es-ES" sz="2000" spc="120" dirty="0">
                <a:solidFill>
                  <a:srgbClr val="456A2C"/>
                </a:solidFill>
                <a:latin typeface="Glacial Indifference"/>
              </a:rPr>
              <a:t>- Para usos típicos, las densidades de carga de fuego se pueden obtener a partir de valores tabulados;</a:t>
            </a:r>
          </a:p>
          <a:p>
            <a:pPr algn="just">
              <a:lnSpc>
                <a:spcPct val="150000"/>
              </a:lnSpc>
            </a:pPr>
            <a:r>
              <a:rPr lang="es-ES" sz="2000" spc="120" dirty="0">
                <a:solidFill>
                  <a:srgbClr val="456A2C"/>
                </a:solidFill>
                <a:latin typeface="Glacial Indifference"/>
              </a:rPr>
              <a:t>- En todos los demás casos, el ingeniero debe realizar una encuesta.</a:t>
            </a:r>
            <a:endParaRPr lang="en-GB" sz="2000" spc="120" dirty="0">
              <a:solidFill>
                <a:srgbClr val="456A2C"/>
              </a:solidFill>
              <a:latin typeface="Glacial Indifference"/>
            </a:endParaRPr>
          </a:p>
        </p:txBody>
      </p:sp>
      <p:sp>
        <p:nvSpPr>
          <p:cNvPr id="11" name="TextBox 9">
            <a:extLst>
              <a:ext uri="{FF2B5EF4-FFF2-40B4-BE49-F238E27FC236}">
                <a16:creationId xmlns:a16="http://schemas.microsoft.com/office/drawing/2014/main" id="{6F5C6623-CFD4-40E6-8C34-C76F04B46557}"/>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27108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39200" y="660760"/>
            <a:ext cx="7926632" cy="403957"/>
          </a:xfrm>
          <a:prstGeom prst="rect">
            <a:avLst/>
          </a:prstGeom>
        </p:spPr>
        <p:txBody>
          <a:bodyPr wrap="square" lIns="0" tIns="0" rIns="0" bIns="0" rtlCol="0" anchor="t">
            <a:spAutoFit/>
          </a:bodyPr>
          <a:lstStyle/>
          <a:p>
            <a:pPr algn="ctr">
              <a:lnSpc>
                <a:spcPts val="3359"/>
              </a:lnSpc>
            </a:pPr>
            <a:r>
              <a:rPr lang="es-ES" sz="2400" b="1" u="sng" spc="120" dirty="0">
                <a:solidFill>
                  <a:srgbClr val="456A2C"/>
                </a:solidFill>
                <a:latin typeface="Glacial Indifference"/>
              </a:rPr>
              <a:t>Densidad de carga de fuego</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4662815"/>
            <a:chOff x="0" y="-95249"/>
            <a:chExt cx="9216551" cy="6217086"/>
          </a:xfrm>
        </p:grpSpPr>
        <p:sp>
          <p:nvSpPr>
            <p:cNvPr id="8" name="TextBox 8"/>
            <p:cNvSpPr txBox="1"/>
            <p:nvPr/>
          </p:nvSpPr>
          <p:spPr>
            <a:xfrm>
              <a:off x="0" y="-95249"/>
              <a:ext cx="9216551" cy="6217086"/>
            </a:xfrm>
            <a:prstGeom prst="rect">
              <a:avLst/>
            </a:prstGeom>
          </p:spPr>
          <p:txBody>
            <a:bodyPr lIns="0" tIns="0" rIns="0" bIns="0" rtlCol="0" anchor="t">
              <a:spAutoFit/>
            </a:bodyPr>
            <a:lstStyle/>
            <a:p>
              <a:pPr algn="ctr"/>
              <a:r>
                <a:rPr lang="en-GB" sz="4000" spc="310" dirty="0" err="1">
                  <a:solidFill>
                    <a:schemeClr val="bg1"/>
                  </a:solidFill>
                  <a:latin typeface="League Spartan"/>
                </a:rPr>
                <a:t>Características</a:t>
              </a:r>
              <a:r>
                <a:rPr lang="en-GB" sz="4000" spc="310" dirty="0">
                  <a:solidFill>
                    <a:schemeClr val="bg1"/>
                  </a:solidFill>
                  <a:latin typeface="League Spartan"/>
                </a:rPr>
                <a:t> del </a:t>
              </a:r>
              <a:r>
                <a:rPr lang="en-GB" sz="4000" spc="310" dirty="0" err="1">
                  <a:solidFill>
                    <a:schemeClr val="bg1"/>
                  </a:solidFill>
                  <a:latin typeface="League Spartan"/>
                </a:rPr>
                <a:t>fuego</a:t>
              </a:r>
              <a:endParaRPr lang="en-GB" sz="4000" spc="310" dirty="0">
                <a:solidFill>
                  <a:schemeClr val="bg1"/>
                </a:solidFill>
                <a:latin typeface="League Spartan"/>
              </a:endParaRPr>
            </a:p>
            <a:p>
              <a:pPr algn="ctr"/>
              <a:endParaRPr lang="en-GB" sz="4000" spc="310" dirty="0">
                <a:solidFill>
                  <a:schemeClr val="bg1"/>
                </a:solidFill>
                <a:latin typeface="League Spartan"/>
              </a:endParaRPr>
            </a:p>
            <a:p>
              <a:pPr algn="ctr"/>
              <a:endParaRPr lang="en-GB" sz="4500" spc="310" dirty="0">
                <a:solidFill>
                  <a:schemeClr val="bg1"/>
                </a:solidFill>
                <a:latin typeface="League Spartan"/>
              </a:endParaRPr>
            </a:p>
            <a:p>
              <a:pPr algn="ctr">
                <a:lnSpc>
                  <a:spcPts val="8370"/>
                </a:lnSpc>
              </a:pPr>
              <a:r>
                <a:rPr lang="en-GB" sz="6200" spc="310" dirty="0" err="1">
                  <a:solidFill>
                    <a:schemeClr val="bg1"/>
                  </a:solidFill>
                  <a:latin typeface="League Spartan"/>
                </a:rPr>
                <a:t>Reacci</a:t>
              </a:r>
              <a:r>
                <a:rPr lang="en-GB" sz="6200" b="1" spc="310" dirty="0" err="1">
                  <a:solidFill>
                    <a:schemeClr val="bg1"/>
                  </a:solidFill>
                  <a:latin typeface="League Spartan"/>
                </a:rPr>
                <a:t>ó</a:t>
              </a:r>
              <a:r>
                <a:rPr lang="en-GB" sz="6200" spc="310" dirty="0" err="1">
                  <a:solidFill>
                    <a:schemeClr val="bg1"/>
                  </a:solidFill>
                  <a:latin typeface="League Spartan"/>
                </a:rPr>
                <a:t>n</a:t>
              </a:r>
              <a:r>
                <a:rPr lang="en-GB" sz="6200" spc="310" dirty="0">
                  <a:solidFill>
                    <a:schemeClr val="bg1"/>
                  </a:solidFill>
                  <a:latin typeface="League Spartan"/>
                </a:rPr>
                <a:t> al </a:t>
              </a:r>
              <a:r>
                <a:rPr lang="en-GB" sz="6200" spc="310" dirty="0" err="1">
                  <a:solidFill>
                    <a:schemeClr val="bg1"/>
                  </a:solidFill>
                  <a:latin typeface="League Spartan"/>
                </a:rPr>
                <a:t>fuego</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11</a:t>
            </a:fld>
            <a:endParaRPr lang="en-US" sz="2400" spc="120" dirty="0">
              <a:solidFill>
                <a:srgbClr val="D9D9D9"/>
              </a:solidFill>
              <a:latin typeface="Glacial Indifference"/>
            </a:endParaRPr>
          </a:p>
        </p:txBody>
      </p:sp>
      <p:sp>
        <p:nvSpPr>
          <p:cNvPr id="15" name="TextBox 6">
            <a:extLst>
              <a:ext uri="{FF2B5EF4-FFF2-40B4-BE49-F238E27FC236}">
                <a16:creationId xmlns:a16="http://schemas.microsoft.com/office/drawing/2014/main" id="{83254DA5-B9CB-496F-A51B-C8560B6F4458}"/>
              </a:ext>
            </a:extLst>
          </p:cNvPr>
          <p:cNvSpPr txBox="1"/>
          <p:nvPr/>
        </p:nvSpPr>
        <p:spPr>
          <a:xfrm>
            <a:off x="7924800" y="1333500"/>
            <a:ext cx="9906000" cy="1263166"/>
          </a:xfrm>
          <a:prstGeom prst="rect">
            <a:avLst/>
          </a:prstGeom>
        </p:spPr>
        <p:txBody>
          <a:bodyPr wrap="square" lIns="0" tIns="0" rIns="0" bIns="0" rtlCol="0" anchor="t">
            <a:spAutoFit/>
          </a:bodyPr>
          <a:lstStyle/>
          <a:p>
            <a:pPr algn="just">
              <a:lnSpc>
                <a:spcPts val="3359"/>
              </a:lnSpc>
            </a:pPr>
            <a:r>
              <a:rPr lang="es-ES" sz="2000" spc="120" dirty="0">
                <a:solidFill>
                  <a:srgbClr val="456A2C"/>
                </a:solidFill>
                <a:latin typeface="Glacial Indifference"/>
              </a:rPr>
              <a:t>La idea sobre qué producto de construcción es combustible y, por lo tanto, contribuye a la carga de fuego y cuál no, se puede obtener a partir de la clase de reacción al fuego.</a:t>
            </a:r>
            <a:endParaRPr lang="en-GB" sz="2000" spc="120" dirty="0">
              <a:solidFill>
                <a:srgbClr val="456A2C"/>
              </a:solidFill>
              <a:latin typeface="Glacial Indifference"/>
            </a:endParaRPr>
          </a:p>
        </p:txBody>
      </p:sp>
      <p:pic>
        <p:nvPicPr>
          <p:cNvPr id="11" name="Attēls 10">
            <a:extLst>
              <a:ext uri="{FF2B5EF4-FFF2-40B4-BE49-F238E27FC236}">
                <a16:creationId xmlns:a16="http://schemas.microsoft.com/office/drawing/2014/main" id="{56D0FCDD-2C11-4CDA-BBEB-9F5634E4E8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77405" y="2898852"/>
            <a:ext cx="6841948" cy="5257800"/>
          </a:xfrm>
          <a:prstGeom prst="rect">
            <a:avLst/>
          </a:prstGeom>
          <a:noFill/>
        </p:spPr>
      </p:pic>
      <p:sp>
        <p:nvSpPr>
          <p:cNvPr id="12" name="TextBox 6">
            <a:extLst>
              <a:ext uri="{FF2B5EF4-FFF2-40B4-BE49-F238E27FC236}">
                <a16:creationId xmlns:a16="http://schemas.microsoft.com/office/drawing/2014/main" id="{CBF2927C-7D1C-466D-9A41-6A9E29E46133}"/>
              </a:ext>
            </a:extLst>
          </p:cNvPr>
          <p:cNvSpPr txBox="1"/>
          <p:nvPr/>
        </p:nvSpPr>
        <p:spPr>
          <a:xfrm>
            <a:off x="14325600" y="2928339"/>
            <a:ext cx="3311448" cy="3879267"/>
          </a:xfrm>
          <a:prstGeom prst="rect">
            <a:avLst/>
          </a:prstGeom>
        </p:spPr>
        <p:txBody>
          <a:bodyPr wrap="square" lIns="0" tIns="0" rIns="0" bIns="0" rtlCol="0" anchor="t">
            <a:spAutoFit/>
          </a:bodyPr>
          <a:lstStyle/>
          <a:p>
            <a:pPr algn="just">
              <a:lnSpc>
                <a:spcPts val="3359"/>
              </a:lnSpc>
            </a:pPr>
            <a:r>
              <a:rPr lang="es-ES" sz="2000" spc="120" dirty="0">
                <a:solidFill>
                  <a:srgbClr val="456A2C"/>
                </a:solidFill>
                <a:latin typeface="Glacial Indifference"/>
              </a:rPr>
              <a:t>Se puede suponer que los productos de construcción con clase B e inferiores son combustibles.</a:t>
            </a:r>
          </a:p>
          <a:p>
            <a:pPr algn="just">
              <a:lnSpc>
                <a:spcPts val="3359"/>
              </a:lnSpc>
            </a:pPr>
            <a:endParaRPr lang="es-ES" sz="2000" spc="120" dirty="0">
              <a:solidFill>
                <a:srgbClr val="456A2C"/>
              </a:solidFill>
              <a:latin typeface="Glacial Indifference"/>
            </a:endParaRPr>
          </a:p>
          <a:p>
            <a:pPr algn="just">
              <a:lnSpc>
                <a:spcPts val="3359"/>
              </a:lnSpc>
            </a:pPr>
            <a:r>
              <a:rPr lang="es-ES" sz="2000" spc="120" dirty="0">
                <a:solidFill>
                  <a:srgbClr val="456A2C"/>
                </a:solidFill>
                <a:latin typeface="Glacial Indifference"/>
              </a:rPr>
              <a:t>La clase de reacción al fuego muestra la rapidez con la que el producto se ve envuelto en fuego</a:t>
            </a:r>
            <a:endParaRPr lang="en-GB" sz="2000" spc="120" dirty="0">
              <a:solidFill>
                <a:srgbClr val="456A2C"/>
              </a:solidFill>
              <a:latin typeface="Glacial Indifference"/>
            </a:endParaRPr>
          </a:p>
        </p:txBody>
      </p:sp>
      <p:sp>
        <p:nvSpPr>
          <p:cNvPr id="16" name="TextBox 9">
            <a:extLst>
              <a:ext uri="{FF2B5EF4-FFF2-40B4-BE49-F238E27FC236}">
                <a16:creationId xmlns:a16="http://schemas.microsoft.com/office/drawing/2014/main" id="{17300D44-2213-49A7-B491-20C16B62C7CF}"/>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228572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7"/>
            <a:ext cx="10588059" cy="3243815"/>
            <a:chOff x="-104836" y="-3114570"/>
            <a:chExt cx="13605166" cy="2033914"/>
          </a:xfrm>
        </p:grpSpPr>
        <p:sp>
          <p:nvSpPr>
            <p:cNvPr id="5" name="TextBox 5"/>
            <p:cNvSpPr txBox="1"/>
            <p:nvPr/>
          </p:nvSpPr>
          <p:spPr>
            <a:xfrm>
              <a:off x="0" y="-3114570"/>
              <a:ext cx="13500330" cy="771919"/>
            </a:xfrm>
            <a:prstGeom prst="rect">
              <a:avLst/>
            </a:prstGeom>
          </p:spPr>
          <p:txBody>
            <a:bodyPr wrap="square" lIns="0" tIns="0" rIns="0" bIns="0" rtlCol="0" anchor="t">
              <a:spAutoFit/>
            </a:bodyPr>
            <a:lstStyle/>
            <a:p>
              <a:pPr algn="l"/>
              <a:r>
                <a:rPr lang="en-US" sz="4000" spc="310" dirty="0" err="1">
                  <a:solidFill>
                    <a:srgbClr val="456A2C"/>
                  </a:solidFill>
                  <a:latin typeface="League Spartan"/>
                </a:rPr>
                <a:t>Método</a:t>
              </a:r>
              <a:r>
                <a:rPr lang="en-US" sz="4000" spc="310" dirty="0">
                  <a:solidFill>
                    <a:srgbClr val="456A2C"/>
                  </a:solidFill>
                  <a:latin typeface="League Spartan"/>
                </a:rPr>
                <a:t> de </a:t>
              </a:r>
              <a:r>
                <a:rPr lang="en-US" sz="4000" spc="310" dirty="0" err="1">
                  <a:solidFill>
                    <a:srgbClr val="456A2C"/>
                  </a:solidFill>
                  <a:latin typeface="League Spartan"/>
                </a:rPr>
                <a:t>cálculo</a:t>
              </a:r>
              <a:r>
                <a:rPr lang="en-US" sz="4000" spc="310" dirty="0">
                  <a:solidFill>
                    <a:srgbClr val="456A2C"/>
                  </a:solidFill>
                  <a:latin typeface="League Spartan"/>
                </a:rPr>
                <a:t> </a:t>
              </a:r>
              <a:r>
                <a:rPr lang="en-US" sz="4000" spc="310" dirty="0" err="1">
                  <a:solidFill>
                    <a:srgbClr val="456A2C"/>
                  </a:solidFill>
                  <a:latin typeface="League Spartan"/>
                </a:rPr>
                <a:t>mejorado</a:t>
              </a:r>
              <a:r>
                <a:rPr lang="en-US" sz="4000" spc="310" dirty="0">
                  <a:solidFill>
                    <a:srgbClr val="456A2C"/>
                  </a:solidFill>
                  <a:latin typeface="League Spartan"/>
                </a:rPr>
                <a:t> para </a:t>
              </a:r>
              <a:r>
                <a:rPr lang="en-US" sz="4000" spc="310" dirty="0" err="1">
                  <a:solidFill>
                    <a:srgbClr val="456A2C"/>
                  </a:solidFill>
                  <a:latin typeface="League Spartan"/>
                </a:rPr>
                <a:t>muros</a:t>
              </a:r>
              <a:r>
                <a:rPr lang="en-US" sz="4000" spc="310" dirty="0">
                  <a:solidFill>
                    <a:srgbClr val="456A2C"/>
                  </a:solidFill>
                  <a:latin typeface="League Spartan"/>
                </a:rPr>
                <a:t> de </a:t>
              </a:r>
              <a:r>
                <a:rPr lang="en-US" sz="4000" spc="310" dirty="0" err="1">
                  <a:solidFill>
                    <a:srgbClr val="456A2C"/>
                  </a:solidFill>
                  <a:latin typeface="League Spartan"/>
                </a:rPr>
                <a:t>madera</a:t>
              </a:r>
              <a:r>
                <a:rPr lang="en-US" sz="4000" spc="310" dirty="0">
                  <a:solidFill>
                    <a:srgbClr val="456A2C"/>
                  </a:solidFill>
                  <a:latin typeface="League Spartan"/>
                </a:rPr>
                <a:t> </a:t>
              </a:r>
              <a:r>
                <a:rPr lang="en-US" sz="4000" spc="310" dirty="0" err="1">
                  <a:solidFill>
                    <a:srgbClr val="456A2C"/>
                  </a:solidFill>
                  <a:latin typeface="League Spartan"/>
                </a:rPr>
                <a:t>cortafuegos</a:t>
              </a:r>
              <a:endParaRPr lang="en-US" sz="4000" spc="310" dirty="0">
                <a:solidFill>
                  <a:srgbClr val="456A2C"/>
                </a:solidFill>
                <a:latin typeface="League Spartan"/>
              </a:endParaRPr>
            </a:p>
          </p:txBody>
        </p:sp>
        <p:sp>
          <p:nvSpPr>
            <p:cNvPr id="6" name="TextBox 6"/>
            <p:cNvSpPr txBox="1"/>
            <p:nvPr/>
          </p:nvSpPr>
          <p:spPr>
            <a:xfrm>
              <a:off x="-104836" y="-2146066"/>
              <a:ext cx="13137037" cy="1065410"/>
            </a:xfrm>
            <a:prstGeom prst="rect">
              <a:avLst/>
            </a:prstGeom>
          </p:spPr>
          <p:txBody>
            <a:bodyPr lIns="0" tIns="0" rIns="0" bIns="0" rtlCol="0" anchor="t">
              <a:spAutoFit/>
            </a:bodyPr>
            <a:lstStyle/>
            <a:p>
              <a:pPr algn="just">
                <a:lnSpc>
                  <a:spcPts val="3359"/>
                </a:lnSpc>
              </a:pPr>
              <a:r>
                <a:rPr lang="es-ES" sz="2000" spc="120" dirty="0">
                  <a:solidFill>
                    <a:srgbClr val="456A2C"/>
                  </a:solidFill>
                  <a:latin typeface="Glacial Indifference"/>
                </a:rPr>
                <a:t>El método de diseño se basa en el método de componentes aditivos dado en </a:t>
              </a:r>
              <a:r>
                <a:rPr lang="es-ES" sz="2000" spc="120" dirty="0" err="1">
                  <a:solidFill>
                    <a:srgbClr val="456A2C"/>
                  </a:solidFill>
                  <a:latin typeface="Glacial Indifference"/>
                </a:rPr>
                <a:t>EN</a:t>
              </a:r>
              <a:r>
                <a:rPr lang="es-ES" sz="2000" spc="120" dirty="0">
                  <a:solidFill>
                    <a:srgbClr val="456A2C"/>
                  </a:solidFill>
                  <a:latin typeface="Glacial Indifference"/>
                </a:rPr>
                <a:t> 1995-1-2. Por tanto, la resistencia al fuego total se toma como la suma de las contribuciones de las diferentes capas, considerando diferentes trayectorias de transferencia de calor y de acuerdo con su función e interacción.</a:t>
              </a:r>
              <a:endParaRPr lang="en-US" sz="2000" spc="120" dirty="0">
                <a:solidFill>
                  <a:srgbClr val="1E4D65"/>
                </a:solidFill>
                <a:latin typeface="Glacial Indifference"/>
              </a:endParaRPr>
            </a:p>
          </p:txBody>
        </p:sp>
      </p:grpSp>
      <p:sp>
        <p:nvSpPr>
          <p:cNvPr id="10" name="AutoShape 10"/>
          <p:cNvSpPr/>
          <p:nvPr/>
        </p:nvSpPr>
        <p:spPr>
          <a:xfrm>
            <a:off x="2057402" y="9258299"/>
            <a:ext cx="15853301" cy="38100"/>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12</a:t>
            </a:fld>
            <a:endParaRPr lang="en-US" sz="2400" spc="120" dirty="0">
              <a:solidFill>
                <a:srgbClr val="1E4D65"/>
              </a:solidFill>
              <a:latin typeface="Glacial Indifference"/>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0D7ED8-0991-44DE-9929-7044EEDE3511}"/>
                  </a:ext>
                </a:extLst>
              </p:cNvPr>
              <p:cNvSpPr txBox="1"/>
              <p:nvPr/>
            </p:nvSpPr>
            <p:spPr>
              <a:xfrm>
                <a:off x="7322644" y="4227580"/>
                <a:ext cx="4355432" cy="8762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00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sub>
                      </m:sSub>
                      <m:r>
                        <a:rPr lang="en-GB" sz="2000" b="0" i="1" smtClean="0">
                          <a:latin typeface="Cambria Math" panose="02040503050406030204" pitchFamily="18" charset="0"/>
                        </a:rPr>
                        <m:t>=</m:t>
                      </m:r>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−1</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𝑝𝑟𝑜𝑡</m:t>
                              </m:r>
                              <m:r>
                                <a:rPr lang="en-GB" sz="2000" b="0" i="1" smtClean="0">
                                  <a:latin typeface="Cambria Math" panose="02040503050406030204" pitchFamily="18" charset="0"/>
                                </a:rPr>
                                <m:t>,</m:t>
                              </m:r>
                              <m:r>
                                <a:rPr lang="en-GB" sz="2000" b="0" i="1" smtClean="0">
                                  <a:latin typeface="Cambria Math" panose="02040503050406030204" pitchFamily="18" charset="0"/>
                                </a:rPr>
                                <m:t>𝑖</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r>
                                <a:rPr lang="en-GB" sz="2000" b="0" i="1" smtClean="0">
                                  <a:latin typeface="Cambria Math" panose="02040503050406030204" pitchFamily="18" charset="0"/>
                                </a:rPr>
                                <m:t>,</m:t>
                              </m:r>
                              <m:r>
                                <a:rPr lang="en-GB" sz="2000" b="0" i="1" smtClean="0">
                                  <a:latin typeface="Cambria Math" panose="02040503050406030204" pitchFamily="18" charset="0"/>
                                </a:rPr>
                                <m:t>𝑛</m:t>
                              </m:r>
                            </m:sub>
                          </m:sSub>
                        </m:e>
                      </m:nary>
                    </m:oMath>
                  </m:oMathPara>
                </a14:m>
                <a:endParaRPr lang="lv-LV" sz="2000" dirty="0"/>
              </a:p>
            </p:txBody>
          </p:sp>
        </mc:Choice>
        <mc:Fallback xmlns="">
          <p:sp>
            <p:nvSpPr>
              <p:cNvPr id="17" name="TextBox 16">
                <a:extLst>
                  <a:ext uri="{FF2B5EF4-FFF2-40B4-BE49-F238E27FC236}">
                    <a16:creationId xmlns:a16="http://schemas.microsoft.com/office/drawing/2014/main" id="{050D7ED8-0991-44DE-9929-7044EEDE3511}"/>
                  </a:ext>
                </a:extLst>
              </p:cNvPr>
              <p:cNvSpPr txBox="1">
                <a:spLocks noRot="1" noChangeAspect="1" noMove="1" noResize="1" noEditPoints="1" noAdjustHandles="1" noChangeArrowheads="1" noChangeShapeType="1" noTextEdit="1"/>
              </p:cNvSpPr>
              <p:nvPr/>
            </p:nvSpPr>
            <p:spPr>
              <a:xfrm>
                <a:off x="7322644" y="4227580"/>
                <a:ext cx="4355432" cy="876202"/>
              </a:xfrm>
              <a:prstGeom prst="rect">
                <a:avLst/>
              </a:prstGeom>
              <a:blipFill>
                <a:blip r:embed="rId2"/>
                <a:stretch>
                  <a:fillRect/>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88B7BD0-BD12-46F4-A9E5-9FE9F825A2E0}"/>
                  </a:ext>
                </a:extLst>
              </p:cNvPr>
              <p:cNvSpPr txBox="1"/>
              <p:nvPr/>
            </p:nvSpPr>
            <p:spPr>
              <a:xfrm>
                <a:off x="16078200" y="4775134"/>
                <a:ext cx="372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lv-LV" i="1" smtClean="0">
                              <a:latin typeface="Cambria Math" panose="02040503050406030204" pitchFamily="18" charset="0"/>
                            </a:rPr>
                          </m:ctrlPr>
                        </m:dPr>
                        <m:e>
                          <m:r>
                            <a:rPr lang="en-GB" b="0" i="1" smtClean="0">
                              <a:latin typeface="Cambria Math" panose="02040503050406030204" pitchFamily="18" charset="0"/>
                            </a:rPr>
                            <m:t>1</m:t>
                          </m:r>
                        </m:e>
                      </m:d>
                    </m:oMath>
                  </m:oMathPara>
                </a14:m>
                <a:endParaRPr lang="lv-LV" dirty="0"/>
              </a:p>
            </p:txBody>
          </p:sp>
        </mc:Choice>
        <mc:Fallback xmlns="">
          <p:sp>
            <p:nvSpPr>
              <p:cNvPr id="18" name="TextBox 17">
                <a:extLst>
                  <a:ext uri="{FF2B5EF4-FFF2-40B4-BE49-F238E27FC236}">
                    <a16:creationId xmlns:a16="http://schemas.microsoft.com/office/drawing/2014/main" id="{688B7BD0-BD12-46F4-A9E5-9FE9F825A2E0}"/>
                  </a:ext>
                </a:extLst>
              </p:cNvPr>
              <p:cNvSpPr txBox="1">
                <a:spLocks noRot="1" noChangeAspect="1" noMove="1" noResize="1" noEditPoints="1" noAdjustHandles="1" noChangeArrowheads="1" noChangeShapeType="1" noTextEdit="1"/>
              </p:cNvSpPr>
              <p:nvPr/>
            </p:nvSpPr>
            <p:spPr>
              <a:xfrm>
                <a:off x="16078200" y="4775134"/>
                <a:ext cx="372730" cy="276999"/>
              </a:xfrm>
              <a:prstGeom prst="rect">
                <a:avLst/>
              </a:prstGeom>
              <a:blipFill>
                <a:blip r:embed="rId3"/>
                <a:stretch>
                  <a:fillRect b="-6522"/>
                </a:stretch>
              </a:blipFill>
            </p:spPr>
            <p:txBody>
              <a:bodyPr/>
              <a:lstStyle/>
              <a:p>
                <a:r>
                  <a:rPr lang="lv-LV">
                    <a:noFill/>
                  </a:rPr>
                  <a:t> </a:t>
                </a:r>
              </a:p>
            </p:txBody>
          </p:sp>
        </mc:Fallback>
      </mc:AlternateContent>
      <p:sp>
        <p:nvSpPr>
          <p:cNvPr id="19" name="TextBox 6">
            <a:extLst>
              <a:ext uri="{FF2B5EF4-FFF2-40B4-BE49-F238E27FC236}">
                <a16:creationId xmlns:a16="http://schemas.microsoft.com/office/drawing/2014/main" id="{DCFA1A92-ED36-4A47-9BC8-1F74AC808EDC}"/>
              </a:ext>
            </a:extLst>
          </p:cNvPr>
          <p:cNvSpPr txBox="1"/>
          <p:nvPr/>
        </p:nvSpPr>
        <p:spPr>
          <a:xfrm>
            <a:off x="7266444" y="5161207"/>
            <a:ext cx="7430889" cy="391133"/>
          </a:xfrm>
          <a:prstGeom prst="rect">
            <a:avLst/>
          </a:prstGeom>
        </p:spPr>
        <p:txBody>
          <a:bodyPr wrap="square" lIns="0" tIns="0" rIns="0" bIns="0" rtlCol="0" anchor="t">
            <a:spAutoFit/>
          </a:bodyPr>
          <a:lstStyle/>
          <a:p>
            <a:pPr algn="just">
              <a:lnSpc>
                <a:spcPts val="3359"/>
              </a:lnSpc>
            </a:pPr>
            <a:r>
              <a:rPr lang="en-US" sz="2000" spc="120" dirty="0">
                <a:solidFill>
                  <a:srgbClr val="456A2C"/>
                </a:solidFill>
                <a:latin typeface="Glacial Indifference"/>
              </a:rPr>
              <a:t>where</a:t>
            </a:r>
            <a:endParaRPr lang="en-US" sz="2000" spc="120" dirty="0">
              <a:solidFill>
                <a:srgbClr val="1E4D65"/>
              </a:solidFill>
              <a:latin typeface="Glacial Indifference"/>
            </a:endParaRPr>
          </a:p>
        </p:txBody>
      </p:sp>
      <mc:AlternateContent xmlns:mc="http://schemas.openxmlformats.org/markup-compatibility/2006" xmlns:a14="http://schemas.microsoft.com/office/drawing/2010/main">
        <mc:Choice Requires="a14">
          <p:sp>
            <p:nvSpPr>
              <p:cNvPr id="20" name="Taisnstūris 19">
                <a:extLst>
                  <a:ext uri="{FF2B5EF4-FFF2-40B4-BE49-F238E27FC236}">
                    <a16:creationId xmlns:a16="http://schemas.microsoft.com/office/drawing/2014/main" id="{B3FD9D6E-3CE5-4842-8700-7F28DCCE700D}"/>
                  </a:ext>
                </a:extLst>
              </p:cNvPr>
              <p:cNvSpPr/>
              <p:nvPr/>
            </p:nvSpPr>
            <p:spPr>
              <a:xfrm>
                <a:off x="7258423" y="5672111"/>
                <a:ext cx="1497653" cy="9685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GB" sz="2000" i="1">
                              <a:latin typeface="Cambria Math" panose="02040503050406030204" pitchFamily="18" charset="0"/>
                            </a:rPr>
                          </m:ctrlPr>
                        </m:naryPr>
                        <m:sub>
                          <m:r>
                            <m:rPr>
                              <m:brk m:alnAt="23"/>
                            </m:rPr>
                            <a:rPr lang="en-GB" sz="2000" i="1">
                              <a:latin typeface="Cambria Math" panose="02040503050406030204" pitchFamily="18" charset="0"/>
                            </a:rPr>
                            <m:t>𝑖</m:t>
                          </m:r>
                          <m:r>
                            <a:rPr lang="en-GB" sz="2000" i="1">
                              <a:latin typeface="Cambria Math" panose="02040503050406030204" pitchFamily="18" charset="0"/>
                            </a:rPr>
                            <m:t>=1</m:t>
                          </m:r>
                        </m:sub>
                        <m:sup>
                          <m:r>
                            <a:rPr lang="en-GB" sz="2000" i="1">
                              <a:latin typeface="Cambria Math" panose="02040503050406030204" pitchFamily="18" charset="0"/>
                            </a:rPr>
                            <m:t>𝑖</m:t>
                          </m:r>
                          <m:r>
                            <a:rPr lang="en-GB" sz="2000" i="1">
                              <a:latin typeface="Cambria Math" panose="02040503050406030204" pitchFamily="18" charset="0"/>
                            </a:rPr>
                            <m:t>=</m:t>
                          </m:r>
                          <m:r>
                            <a:rPr lang="en-GB" sz="2000" i="1">
                              <a:latin typeface="Cambria Math" panose="02040503050406030204" pitchFamily="18" charset="0"/>
                            </a:rPr>
                            <m:t>𝑛</m:t>
                          </m:r>
                          <m:r>
                            <a:rPr lang="en-GB" sz="2000" i="1">
                              <a:latin typeface="Cambria Math" panose="02040503050406030204" pitchFamily="18" charset="0"/>
                            </a:rPr>
                            <m:t>−1</m:t>
                          </m:r>
                        </m:sup>
                        <m:e>
                          <m:sSub>
                            <m:sSubPr>
                              <m:ctrlPr>
                                <a:rPr lang="en-GB" sz="2000" i="1">
                                  <a:latin typeface="Cambria Math" panose="02040503050406030204" pitchFamily="18" charset="0"/>
                                </a:rPr>
                              </m:ctrlPr>
                            </m:sSubPr>
                            <m:e>
                              <m:r>
                                <a:rPr lang="en-GB" sz="2000" i="1">
                                  <a:latin typeface="Cambria Math" panose="02040503050406030204" pitchFamily="18" charset="0"/>
                                </a:rPr>
                                <m:t>𝑡</m:t>
                              </m:r>
                            </m:e>
                            <m:sub>
                              <m:r>
                                <a:rPr lang="en-GB" sz="2000" i="1">
                                  <a:latin typeface="Cambria Math" panose="02040503050406030204" pitchFamily="18" charset="0"/>
                                </a:rPr>
                                <m:t>𝑝𝑟𝑜𝑡</m:t>
                              </m:r>
                              <m:r>
                                <a:rPr lang="en-GB" sz="2000" i="1">
                                  <a:latin typeface="Cambria Math" panose="02040503050406030204" pitchFamily="18" charset="0"/>
                                </a:rPr>
                                <m:t>,</m:t>
                              </m:r>
                              <m:r>
                                <a:rPr lang="en-GB" sz="2000" i="1">
                                  <a:latin typeface="Cambria Math" panose="02040503050406030204" pitchFamily="18" charset="0"/>
                                </a:rPr>
                                <m:t>𝑖</m:t>
                              </m:r>
                            </m:sub>
                          </m:sSub>
                        </m:e>
                      </m:nary>
                    </m:oMath>
                  </m:oMathPara>
                </a14:m>
                <a:endParaRPr lang="lv-LV" sz="2000" dirty="0"/>
              </a:p>
            </p:txBody>
          </p:sp>
        </mc:Choice>
        <mc:Fallback xmlns="">
          <p:sp>
            <p:nvSpPr>
              <p:cNvPr id="20" name="Taisnstūris 19">
                <a:extLst>
                  <a:ext uri="{FF2B5EF4-FFF2-40B4-BE49-F238E27FC236}">
                    <a16:creationId xmlns:a16="http://schemas.microsoft.com/office/drawing/2014/main" id="{B3FD9D6E-3CE5-4842-8700-7F28DCCE700D}"/>
                  </a:ext>
                </a:extLst>
              </p:cNvPr>
              <p:cNvSpPr>
                <a:spLocks noRot="1" noChangeAspect="1" noMove="1" noResize="1" noEditPoints="1" noAdjustHandles="1" noChangeArrowheads="1" noChangeShapeType="1" noTextEdit="1"/>
              </p:cNvSpPr>
              <p:nvPr/>
            </p:nvSpPr>
            <p:spPr>
              <a:xfrm>
                <a:off x="7258423" y="5672111"/>
                <a:ext cx="1497653" cy="968535"/>
              </a:xfrm>
              <a:prstGeom prst="rect">
                <a:avLst/>
              </a:prstGeom>
              <a:blipFill>
                <a:blip r:embed="rId4"/>
                <a:stretch>
                  <a:fillRect/>
                </a:stretch>
              </a:blipFill>
            </p:spPr>
            <p:txBody>
              <a:bodyPr/>
              <a:lstStyle/>
              <a:p>
                <a:r>
                  <a:rPr lang="lv-LV">
                    <a:noFill/>
                  </a:rPr>
                  <a:t> </a:t>
                </a:r>
              </a:p>
            </p:txBody>
          </p:sp>
        </mc:Fallback>
      </mc:AlternateContent>
      <p:sp>
        <p:nvSpPr>
          <p:cNvPr id="21" name="TextBox 6">
            <a:extLst>
              <a:ext uri="{FF2B5EF4-FFF2-40B4-BE49-F238E27FC236}">
                <a16:creationId xmlns:a16="http://schemas.microsoft.com/office/drawing/2014/main" id="{06488F12-8985-4961-BD02-4A87D984BB89}"/>
              </a:ext>
            </a:extLst>
          </p:cNvPr>
          <p:cNvSpPr txBox="1"/>
          <p:nvPr/>
        </p:nvSpPr>
        <p:spPr>
          <a:xfrm>
            <a:off x="9127958" y="5672111"/>
            <a:ext cx="8418429" cy="1263166"/>
          </a:xfrm>
          <a:prstGeom prst="rect">
            <a:avLst/>
          </a:prstGeom>
        </p:spPr>
        <p:txBody>
          <a:bodyPr wrap="square" lIns="0" tIns="0" rIns="0" bIns="0" rtlCol="0" anchor="t">
            <a:spAutoFit/>
          </a:bodyPr>
          <a:lstStyle/>
          <a:p>
            <a:pPr algn="just">
              <a:lnSpc>
                <a:spcPts val="3359"/>
              </a:lnSpc>
            </a:pPr>
            <a:r>
              <a:rPr lang="es-ES" sz="2000" spc="120" dirty="0">
                <a:solidFill>
                  <a:srgbClr val="456A2C"/>
                </a:solidFill>
                <a:latin typeface="Glacial Indifference"/>
              </a:rPr>
              <a:t>Suma de los tiempos de protección </a:t>
            </a:r>
            <a:r>
              <a:rPr lang="es-ES" sz="2000" spc="120" dirty="0" err="1">
                <a:solidFill>
                  <a:srgbClr val="456A2C"/>
                </a:solidFill>
                <a:latin typeface="Glacial Indifference"/>
              </a:rPr>
              <a:t>tprot</a:t>
            </a:r>
            <a:r>
              <a:rPr lang="es-ES" sz="2000" spc="120" dirty="0">
                <a:solidFill>
                  <a:srgbClr val="456A2C"/>
                </a:solidFill>
                <a:latin typeface="Glacial Indifference"/>
              </a:rPr>
              <a:t>, i de las capas (en la dirección del flujo de calor) que preceden a la última capa del conjunto en el lado no expuesto al fuego [min];</a:t>
            </a:r>
            <a:endParaRPr lang="en-US" sz="2000" spc="120" dirty="0">
              <a:solidFill>
                <a:srgbClr val="1E4D65"/>
              </a:solidFill>
              <a:latin typeface="Glacial Indifference"/>
            </a:endParaRPr>
          </a:p>
        </p:txBody>
      </p:sp>
      <mc:AlternateContent xmlns:mc="http://schemas.openxmlformats.org/markup-compatibility/2006" xmlns:a14="http://schemas.microsoft.com/office/drawing/2010/main">
        <mc:Choice Requires="a14">
          <p:sp>
            <p:nvSpPr>
              <p:cNvPr id="23" name="Taisnstūris 22">
                <a:extLst>
                  <a:ext uri="{FF2B5EF4-FFF2-40B4-BE49-F238E27FC236}">
                    <a16:creationId xmlns:a16="http://schemas.microsoft.com/office/drawing/2014/main" id="{7DC23805-AF5B-4280-964F-E6208853BFAF}"/>
                  </a:ext>
                </a:extLst>
              </p:cNvPr>
              <p:cNvSpPr/>
              <p:nvPr/>
            </p:nvSpPr>
            <p:spPr>
              <a:xfrm>
                <a:off x="7271471" y="7205251"/>
                <a:ext cx="735778"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𝑖𝑛𝑠</m:t>
                          </m:r>
                          <m:r>
                            <a:rPr lang="en-GB" i="1">
                              <a:latin typeface="Cambria Math" panose="02040503050406030204" pitchFamily="18" charset="0"/>
                            </a:rPr>
                            <m:t>,</m:t>
                          </m:r>
                          <m:r>
                            <a:rPr lang="en-GB" i="1">
                              <a:latin typeface="Cambria Math" panose="02040503050406030204" pitchFamily="18" charset="0"/>
                            </a:rPr>
                            <m:t>𝑛</m:t>
                          </m:r>
                        </m:sub>
                      </m:sSub>
                    </m:oMath>
                  </m:oMathPara>
                </a14:m>
                <a:endParaRPr lang="lv-LV" dirty="0"/>
              </a:p>
            </p:txBody>
          </p:sp>
        </mc:Choice>
        <mc:Fallback xmlns="">
          <p:sp>
            <p:nvSpPr>
              <p:cNvPr id="23" name="Taisnstūris 22">
                <a:extLst>
                  <a:ext uri="{FF2B5EF4-FFF2-40B4-BE49-F238E27FC236}">
                    <a16:creationId xmlns:a16="http://schemas.microsoft.com/office/drawing/2014/main" id="{7DC23805-AF5B-4280-964F-E6208853BFAF}"/>
                  </a:ext>
                </a:extLst>
              </p:cNvPr>
              <p:cNvSpPr>
                <a:spLocks noRot="1" noChangeAspect="1" noMove="1" noResize="1" noEditPoints="1" noAdjustHandles="1" noChangeArrowheads="1" noChangeShapeType="1" noTextEdit="1"/>
              </p:cNvSpPr>
              <p:nvPr/>
            </p:nvSpPr>
            <p:spPr>
              <a:xfrm>
                <a:off x="7271471" y="7205251"/>
                <a:ext cx="735778" cy="381515"/>
              </a:xfrm>
              <a:prstGeom prst="rect">
                <a:avLst/>
              </a:prstGeom>
              <a:blipFill>
                <a:blip r:embed="rId5"/>
                <a:stretch>
                  <a:fillRect/>
                </a:stretch>
              </a:blipFill>
            </p:spPr>
            <p:txBody>
              <a:bodyPr/>
              <a:lstStyle/>
              <a:p>
                <a:r>
                  <a:rPr lang="lv-LV">
                    <a:noFill/>
                  </a:rPr>
                  <a:t> </a:t>
                </a:r>
              </a:p>
            </p:txBody>
          </p:sp>
        </mc:Fallback>
      </mc:AlternateContent>
      <p:sp>
        <p:nvSpPr>
          <p:cNvPr id="24" name="TextBox 6">
            <a:extLst>
              <a:ext uri="{FF2B5EF4-FFF2-40B4-BE49-F238E27FC236}">
                <a16:creationId xmlns:a16="http://schemas.microsoft.com/office/drawing/2014/main" id="{0AA9C9C5-A926-4B83-A3CC-0FEB3799D55E}"/>
              </a:ext>
            </a:extLst>
          </p:cNvPr>
          <p:cNvSpPr txBox="1"/>
          <p:nvPr/>
        </p:nvSpPr>
        <p:spPr>
          <a:xfrm>
            <a:off x="9127957" y="7205251"/>
            <a:ext cx="8418429" cy="827150"/>
          </a:xfrm>
          <a:prstGeom prst="rect">
            <a:avLst/>
          </a:prstGeom>
        </p:spPr>
        <p:txBody>
          <a:bodyPr wrap="square" lIns="0" tIns="0" rIns="0" bIns="0" rtlCol="0" anchor="t">
            <a:spAutoFit/>
          </a:bodyPr>
          <a:lstStyle/>
          <a:p>
            <a:pPr algn="just">
              <a:lnSpc>
                <a:spcPts val="3359"/>
              </a:lnSpc>
            </a:pPr>
            <a:r>
              <a:rPr lang="es-ES" sz="2000" spc="120" dirty="0">
                <a:solidFill>
                  <a:srgbClr val="456A2C"/>
                </a:solidFill>
                <a:latin typeface="Glacial Indifference"/>
              </a:rPr>
              <a:t>Tiempo de aislamiento </a:t>
            </a:r>
            <a:r>
              <a:rPr lang="es-ES" sz="2000" spc="120" dirty="0" err="1">
                <a:solidFill>
                  <a:srgbClr val="456A2C"/>
                </a:solidFill>
                <a:latin typeface="Glacial Indifference"/>
              </a:rPr>
              <a:t>T</a:t>
            </a:r>
            <a:r>
              <a:rPr lang="es-ES" sz="1400" spc="120" dirty="0" err="1">
                <a:solidFill>
                  <a:srgbClr val="456A2C"/>
                </a:solidFill>
                <a:latin typeface="Glacial Indifference"/>
              </a:rPr>
              <a:t>ins</a:t>
            </a:r>
            <a:r>
              <a:rPr lang="es-ES" sz="1400" spc="120" dirty="0">
                <a:solidFill>
                  <a:srgbClr val="456A2C"/>
                </a:solidFill>
                <a:latin typeface="Glacial Indifference"/>
              </a:rPr>
              <a:t>, n </a:t>
            </a:r>
            <a:r>
              <a:rPr lang="es-ES" sz="2000" spc="120" dirty="0">
                <a:solidFill>
                  <a:srgbClr val="456A2C"/>
                </a:solidFill>
                <a:latin typeface="Glacial Indifference"/>
              </a:rPr>
              <a:t>de la última capa del conjunto en el lado no expuesto al fuego [min].</a:t>
            </a:r>
            <a:endParaRPr lang="en-US" sz="2000" spc="120" dirty="0">
              <a:solidFill>
                <a:srgbClr val="1E4D65"/>
              </a:solidFill>
              <a:latin typeface="Glacial Indifference"/>
            </a:endParaRPr>
          </a:p>
        </p:txBody>
      </p:sp>
      <p:grpSp>
        <p:nvGrpSpPr>
          <p:cNvPr id="33" name="Grupa 32">
            <a:extLst>
              <a:ext uri="{FF2B5EF4-FFF2-40B4-BE49-F238E27FC236}">
                <a16:creationId xmlns:a16="http://schemas.microsoft.com/office/drawing/2014/main" id="{E5245558-F8FB-4A39-B1D2-7561B3CC6895}"/>
              </a:ext>
            </a:extLst>
          </p:cNvPr>
          <p:cNvGrpSpPr/>
          <p:nvPr/>
        </p:nvGrpSpPr>
        <p:grpSpPr>
          <a:xfrm>
            <a:off x="152400" y="847964"/>
            <a:ext cx="6773899" cy="8407070"/>
            <a:chOff x="152400" y="847964"/>
            <a:chExt cx="6773899" cy="8407070"/>
          </a:xfrm>
        </p:grpSpPr>
        <p:pic>
          <p:nvPicPr>
            <p:cNvPr id="12" name="Attēls 11">
              <a:extLst>
                <a:ext uri="{FF2B5EF4-FFF2-40B4-BE49-F238E27FC236}">
                  <a16:creationId xmlns:a16="http://schemas.microsoft.com/office/drawing/2014/main" id="{A85D30F5-D4E1-4792-A806-2F8B847653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47964"/>
              <a:ext cx="5837939" cy="8407070"/>
            </a:xfrm>
            <a:prstGeom prst="rect">
              <a:avLst/>
            </a:prstGeom>
          </p:spPr>
        </p:pic>
        <p:sp>
          <p:nvSpPr>
            <p:cNvPr id="25" name="Remarka: līnija 24">
              <a:extLst>
                <a:ext uri="{FF2B5EF4-FFF2-40B4-BE49-F238E27FC236}">
                  <a16:creationId xmlns:a16="http://schemas.microsoft.com/office/drawing/2014/main" id="{B1420A5A-63F3-40EC-8F07-96D6112C9259}"/>
                </a:ext>
              </a:extLst>
            </p:cNvPr>
            <p:cNvSpPr/>
            <p:nvPr/>
          </p:nvSpPr>
          <p:spPr>
            <a:xfrm>
              <a:off x="5243973" y="8117217"/>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1</a:t>
              </a:r>
              <a:endParaRPr lang="lv-LV" dirty="0"/>
            </a:p>
          </p:txBody>
        </p:sp>
        <p:sp>
          <p:nvSpPr>
            <p:cNvPr id="26" name="Remarka: līnija 25">
              <a:extLst>
                <a:ext uri="{FF2B5EF4-FFF2-40B4-BE49-F238E27FC236}">
                  <a16:creationId xmlns:a16="http://schemas.microsoft.com/office/drawing/2014/main" id="{19BE5736-DCCF-441D-8CAA-AF719FC621B5}"/>
                </a:ext>
              </a:extLst>
            </p:cNvPr>
            <p:cNvSpPr/>
            <p:nvPr/>
          </p:nvSpPr>
          <p:spPr>
            <a:xfrm>
              <a:off x="5243974" y="5810384"/>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i</a:t>
              </a:r>
              <a:endParaRPr lang="lv-LV" dirty="0"/>
            </a:p>
          </p:txBody>
        </p:sp>
        <p:sp>
          <p:nvSpPr>
            <p:cNvPr id="27" name="Remarka: līnija 26">
              <a:extLst>
                <a:ext uri="{FF2B5EF4-FFF2-40B4-BE49-F238E27FC236}">
                  <a16:creationId xmlns:a16="http://schemas.microsoft.com/office/drawing/2014/main" id="{81711F40-AC0D-4278-93B0-57781AC003E6}"/>
                </a:ext>
              </a:extLst>
            </p:cNvPr>
            <p:cNvSpPr/>
            <p:nvPr/>
          </p:nvSpPr>
          <p:spPr>
            <a:xfrm>
              <a:off x="5433570" y="1114616"/>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n</a:t>
              </a:r>
              <a:endParaRPr lang="lv-LV" dirty="0"/>
            </a:p>
          </p:txBody>
        </p:sp>
        <p:sp>
          <p:nvSpPr>
            <p:cNvPr id="28" name="Remarka: līnija 27">
              <a:extLst>
                <a:ext uri="{FF2B5EF4-FFF2-40B4-BE49-F238E27FC236}">
                  <a16:creationId xmlns:a16="http://schemas.microsoft.com/office/drawing/2014/main" id="{057A3527-27BB-4AB5-91A6-4B8AB3D61F0E}"/>
                </a:ext>
              </a:extLst>
            </p:cNvPr>
            <p:cNvSpPr/>
            <p:nvPr/>
          </p:nvSpPr>
          <p:spPr>
            <a:xfrm>
              <a:off x="5428057" y="1639092"/>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Layer n-1</a:t>
              </a:r>
              <a:endParaRPr lang="lv-LV" dirty="0"/>
            </a:p>
          </p:txBody>
        </p:sp>
        <p:sp>
          <p:nvSpPr>
            <p:cNvPr id="32" name="Bultiņa: pa kreisi 31">
              <a:extLst>
                <a:ext uri="{FF2B5EF4-FFF2-40B4-BE49-F238E27FC236}">
                  <a16:creationId xmlns:a16="http://schemas.microsoft.com/office/drawing/2014/main" id="{963BA607-E8C4-4049-B576-24F286AD9565}"/>
                </a:ext>
              </a:extLst>
            </p:cNvPr>
            <p:cNvSpPr/>
            <p:nvPr/>
          </p:nvSpPr>
          <p:spPr>
            <a:xfrm rot="4135322">
              <a:off x="2594379" y="7034798"/>
              <a:ext cx="1497653" cy="1094755"/>
            </a:xfrm>
            <a:prstGeom prst="leftArrow">
              <a:avLst/>
            </a:prstGeom>
            <a:scene3d>
              <a:camera prst="isometricRightU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pic>
          <p:nvPicPr>
            <p:cNvPr id="30" name="Attēls 29">
              <a:extLst>
                <a:ext uri="{FF2B5EF4-FFF2-40B4-BE49-F238E27FC236}">
                  <a16:creationId xmlns:a16="http://schemas.microsoft.com/office/drawing/2014/main" id="{3B88CDE0-65A5-4173-AEF3-BD11DC0098B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38726" y="7322323"/>
              <a:ext cx="1531885" cy="1640630"/>
            </a:xfrm>
            <a:prstGeom prst="rect">
              <a:avLst/>
            </a:prstGeom>
          </p:spPr>
        </p:pic>
      </p:grpSp>
      <p:sp>
        <p:nvSpPr>
          <p:cNvPr id="29" name="TextBox 9">
            <a:extLst>
              <a:ext uri="{FF2B5EF4-FFF2-40B4-BE49-F238E27FC236}">
                <a16:creationId xmlns:a16="http://schemas.microsoft.com/office/drawing/2014/main" id="{329FA4AF-5D2F-4ED5-AD55-1D3BBD205C4F}"/>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535045"/>
            <a:ext cx="10812955" cy="3613176"/>
            <a:chOff x="-104836" y="-3361536"/>
            <a:chExt cx="13894147" cy="4214862"/>
          </a:xfrm>
        </p:grpSpPr>
        <p:sp>
          <p:nvSpPr>
            <p:cNvPr id="5" name="TextBox 5"/>
            <p:cNvSpPr txBox="1"/>
            <p:nvPr/>
          </p:nvSpPr>
          <p:spPr>
            <a:xfrm>
              <a:off x="-2" y="-3361536"/>
              <a:ext cx="13789313" cy="718058"/>
            </a:xfrm>
            <a:prstGeom prst="rect">
              <a:avLst/>
            </a:prstGeom>
          </p:spPr>
          <p:txBody>
            <a:bodyPr wrap="square" lIns="0" tIns="0" rIns="0" bIns="0" rtlCol="0" anchor="t">
              <a:spAutoFit/>
            </a:bodyPr>
            <a:lstStyle/>
            <a:p>
              <a:pPr algn="l"/>
              <a:r>
                <a:rPr lang="es-ES" sz="4000" spc="310" dirty="0">
                  <a:solidFill>
                    <a:srgbClr val="456A2C"/>
                  </a:solidFill>
                  <a:latin typeface="League Spartan"/>
                </a:rPr>
                <a:t>Clasificación de resistencia al fuego</a:t>
              </a:r>
              <a:endParaRPr lang="en-US" sz="4000" spc="310" dirty="0">
                <a:solidFill>
                  <a:srgbClr val="456A2C"/>
                </a:solidFill>
                <a:latin typeface="League Spartan"/>
              </a:endParaRPr>
            </a:p>
          </p:txBody>
        </p:sp>
        <p:sp>
          <p:nvSpPr>
            <p:cNvPr id="6" name="TextBox 6"/>
            <p:cNvSpPr txBox="1"/>
            <p:nvPr/>
          </p:nvSpPr>
          <p:spPr>
            <a:xfrm>
              <a:off x="-104836" y="-2146064"/>
              <a:ext cx="13500328" cy="2999390"/>
            </a:xfrm>
            <a:prstGeom prst="rect">
              <a:avLst/>
            </a:prstGeom>
          </p:spPr>
          <p:txBody>
            <a:bodyPr wrap="square" lIns="0" tIns="0" rIns="0" bIns="0" rtlCol="0" anchor="t">
              <a:spAutoFit/>
            </a:bodyPr>
            <a:lstStyle/>
            <a:p>
              <a:pPr algn="just">
                <a:lnSpc>
                  <a:spcPts val="3359"/>
                </a:lnSpc>
              </a:pPr>
              <a:r>
                <a:rPr lang="es-ES" sz="2000" spc="120" dirty="0">
                  <a:solidFill>
                    <a:srgbClr val="456A2C"/>
                  </a:solidFill>
                  <a:latin typeface="Glacial Indifference"/>
                </a:rPr>
                <a:t>A partir del cálculo, se estima que el muro de separación compuesto por madera laminada cruzada (CLT), cubierta con placas de yeso laminado tipo F de doble capa en ambos lados y una capa de aislamiento acústico en el lado expuesto con malla de acero de refuerzo para evitar la falla de la lana mineral durante la exposición al fuego podría servir como elemento separador de fuego durante aproximadamente 124 minutos.</a:t>
              </a:r>
              <a:endParaRPr lang="en-US" sz="2000" spc="120" dirty="0">
                <a:solidFill>
                  <a:srgbClr val="1E4D65"/>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13</a:t>
            </a:fld>
            <a:endParaRPr lang="en-US" sz="2400" spc="120" dirty="0">
              <a:solidFill>
                <a:srgbClr val="1E4D65"/>
              </a:solidFill>
              <a:latin typeface="Glacial Indifference"/>
            </a:endParaRP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50D7ED8-0991-44DE-9929-7044EEDE3511}"/>
                  </a:ext>
                </a:extLst>
              </p:cNvPr>
              <p:cNvSpPr txBox="1"/>
              <p:nvPr/>
            </p:nvSpPr>
            <p:spPr>
              <a:xfrm>
                <a:off x="8910485" y="4038698"/>
                <a:ext cx="6774356" cy="8762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00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sub>
                      </m:sSub>
                      <m:r>
                        <a:rPr lang="en-GB" sz="2000" b="0" i="1" smtClean="0">
                          <a:latin typeface="Cambria Math" panose="02040503050406030204" pitchFamily="18" charset="0"/>
                        </a:rPr>
                        <m:t>=</m:t>
                      </m:r>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−1</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𝑝𝑟𝑜𝑡</m:t>
                              </m:r>
                              <m:r>
                                <a:rPr lang="en-GB" sz="2000" b="0" i="1" smtClean="0">
                                  <a:latin typeface="Cambria Math" panose="02040503050406030204" pitchFamily="18" charset="0"/>
                                </a:rPr>
                                <m:t>,</m:t>
                              </m:r>
                              <m:r>
                                <a:rPr lang="en-GB" sz="2000" b="0" i="1" smtClean="0">
                                  <a:latin typeface="Cambria Math" panose="02040503050406030204" pitchFamily="18" charset="0"/>
                                </a:rPr>
                                <m:t>𝑖</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𝑖𝑛𝑠</m:t>
                              </m:r>
                              <m:r>
                                <a:rPr lang="en-GB" sz="2000" b="0" i="1" smtClean="0">
                                  <a:latin typeface="Cambria Math" panose="02040503050406030204" pitchFamily="18" charset="0"/>
                                </a:rPr>
                                <m:t>,</m:t>
                              </m:r>
                              <m:r>
                                <a:rPr lang="en-GB" sz="2000" b="0" i="1" smtClean="0">
                                  <a:latin typeface="Cambria Math" panose="02040503050406030204" pitchFamily="18" charset="0"/>
                                </a:rPr>
                                <m:t>𝑛</m:t>
                              </m:r>
                            </m:sub>
                          </m:sSub>
                          <m:r>
                            <a:rPr lang="en-GB" sz="2000" b="0" i="1" smtClean="0">
                              <a:latin typeface="Cambria Math" panose="02040503050406030204" pitchFamily="18" charset="0"/>
                            </a:rPr>
                            <m:t>=124,9 (</m:t>
                          </m:r>
                          <m:r>
                            <a:rPr lang="en-GB" sz="2000" b="0" i="1" smtClean="0">
                              <a:latin typeface="Cambria Math" panose="02040503050406030204" pitchFamily="18" charset="0"/>
                            </a:rPr>
                            <m:t>𝑚𝑖𝑛</m:t>
                          </m:r>
                          <m:r>
                            <a:rPr lang="en-GB" sz="2000" b="0" i="1" smtClean="0">
                              <a:latin typeface="Cambria Math" panose="02040503050406030204" pitchFamily="18" charset="0"/>
                            </a:rPr>
                            <m:t>)</m:t>
                          </m:r>
                        </m:e>
                      </m:nary>
                    </m:oMath>
                  </m:oMathPara>
                </a14:m>
                <a:endParaRPr lang="lv-LV" sz="2000" dirty="0"/>
              </a:p>
            </p:txBody>
          </p:sp>
        </mc:Choice>
        <mc:Fallback>
          <p:sp>
            <p:nvSpPr>
              <p:cNvPr id="17" name="TextBox 16">
                <a:extLst>
                  <a:ext uri="{FF2B5EF4-FFF2-40B4-BE49-F238E27FC236}">
                    <a16:creationId xmlns:a16="http://schemas.microsoft.com/office/drawing/2014/main" id="{050D7ED8-0991-44DE-9929-7044EEDE3511}"/>
                  </a:ext>
                </a:extLst>
              </p:cNvPr>
              <p:cNvSpPr txBox="1">
                <a:spLocks noRot="1" noChangeAspect="1" noMove="1" noResize="1" noEditPoints="1" noAdjustHandles="1" noChangeArrowheads="1" noChangeShapeType="1" noTextEdit="1"/>
              </p:cNvSpPr>
              <p:nvPr/>
            </p:nvSpPr>
            <p:spPr>
              <a:xfrm>
                <a:off x="8910485" y="4038698"/>
                <a:ext cx="6774356" cy="876202"/>
              </a:xfrm>
              <a:prstGeom prst="rect">
                <a:avLst/>
              </a:prstGeom>
              <a:blipFill>
                <a:blip r:embed="rId2"/>
                <a:stretch>
                  <a:fillRect/>
                </a:stretch>
              </a:blipFill>
            </p:spPr>
            <p:txBody>
              <a:bodyPr/>
              <a:lstStyle/>
              <a:p>
                <a:r>
                  <a:rPr lang="es-ES">
                    <a:noFill/>
                  </a:rPr>
                  <a:t> </a:t>
                </a:r>
              </a:p>
            </p:txBody>
          </p:sp>
        </mc:Fallback>
      </mc:AlternateContent>
      <p:grpSp>
        <p:nvGrpSpPr>
          <p:cNvPr id="33" name="Grupa 32">
            <a:extLst>
              <a:ext uri="{FF2B5EF4-FFF2-40B4-BE49-F238E27FC236}">
                <a16:creationId xmlns:a16="http://schemas.microsoft.com/office/drawing/2014/main" id="{E5245558-F8FB-4A39-B1D2-7561B3CC6895}"/>
              </a:ext>
            </a:extLst>
          </p:cNvPr>
          <p:cNvGrpSpPr/>
          <p:nvPr/>
        </p:nvGrpSpPr>
        <p:grpSpPr>
          <a:xfrm>
            <a:off x="152400" y="847964"/>
            <a:ext cx="6773899" cy="8407070"/>
            <a:chOff x="152400" y="847964"/>
            <a:chExt cx="6773899" cy="8407070"/>
          </a:xfrm>
        </p:grpSpPr>
        <p:pic>
          <p:nvPicPr>
            <p:cNvPr id="12" name="Attēls 11">
              <a:extLst>
                <a:ext uri="{FF2B5EF4-FFF2-40B4-BE49-F238E27FC236}">
                  <a16:creationId xmlns:a16="http://schemas.microsoft.com/office/drawing/2014/main" id="{A85D30F5-D4E1-4792-A806-2F8B84765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847964"/>
              <a:ext cx="5837939" cy="8407070"/>
            </a:xfrm>
            <a:prstGeom prst="rect">
              <a:avLst/>
            </a:prstGeom>
          </p:spPr>
        </p:pic>
        <p:sp>
          <p:nvSpPr>
            <p:cNvPr id="25" name="Remarka: līnija 24">
              <a:extLst>
                <a:ext uri="{FF2B5EF4-FFF2-40B4-BE49-F238E27FC236}">
                  <a16:creationId xmlns:a16="http://schemas.microsoft.com/office/drawing/2014/main" id="{B1420A5A-63F3-40EC-8F07-96D6112C9259}"/>
                </a:ext>
              </a:extLst>
            </p:cNvPr>
            <p:cNvSpPr/>
            <p:nvPr/>
          </p:nvSpPr>
          <p:spPr>
            <a:xfrm>
              <a:off x="5184438" y="8119778"/>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Capa</a:t>
              </a:r>
              <a:r>
                <a:rPr lang="en-GB" dirty="0"/>
                <a:t>  1</a:t>
              </a:r>
              <a:endParaRPr lang="lv-LV" dirty="0"/>
            </a:p>
          </p:txBody>
        </p:sp>
        <p:sp>
          <p:nvSpPr>
            <p:cNvPr id="26" name="Remarka: līnija 25">
              <a:extLst>
                <a:ext uri="{FF2B5EF4-FFF2-40B4-BE49-F238E27FC236}">
                  <a16:creationId xmlns:a16="http://schemas.microsoft.com/office/drawing/2014/main" id="{19BE5736-DCCF-441D-8CAA-AF719FC621B5}"/>
                </a:ext>
              </a:extLst>
            </p:cNvPr>
            <p:cNvSpPr/>
            <p:nvPr/>
          </p:nvSpPr>
          <p:spPr>
            <a:xfrm>
              <a:off x="5243974" y="5810384"/>
              <a:ext cx="1492729" cy="305315"/>
            </a:xfrm>
            <a:prstGeom prst="borderCallout1">
              <a:avLst>
                <a:gd name="adj1" fmla="val 18750"/>
                <a:gd name="adj2" fmla="val -8333"/>
                <a:gd name="adj3" fmla="val -161323"/>
                <a:gd name="adj4" fmla="val -48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Capa</a:t>
              </a:r>
              <a:r>
                <a:rPr lang="en-GB" dirty="0"/>
                <a:t> i</a:t>
              </a:r>
              <a:endParaRPr lang="lv-LV" dirty="0"/>
            </a:p>
          </p:txBody>
        </p:sp>
        <p:sp>
          <p:nvSpPr>
            <p:cNvPr id="27" name="Remarka: līnija 26">
              <a:extLst>
                <a:ext uri="{FF2B5EF4-FFF2-40B4-BE49-F238E27FC236}">
                  <a16:creationId xmlns:a16="http://schemas.microsoft.com/office/drawing/2014/main" id="{81711F40-AC0D-4278-93B0-57781AC003E6}"/>
                </a:ext>
              </a:extLst>
            </p:cNvPr>
            <p:cNvSpPr/>
            <p:nvPr/>
          </p:nvSpPr>
          <p:spPr>
            <a:xfrm>
              <a:off x="5433570" y="1114616"/>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Capa</a:t>
              </a:r>
              <a:r>
                <a:rPr lang="en-GB" dirty="0"/>
                <a:t> n</a:t>
              </a:r>
              <a:endParaRPr lang="lv-LV" dirty="0"/>
            </a:p>
          </p:txBody>
        </p:sp>
        <p:sp>
          <p:nvSpPr>
            <p:cNvPr id="28" name="Remarka: līnija 27">
              <a:extLst>
                <a:ext uri="{FF2B5EF4-FFF2-40B4-BE49-F238E27FC236}">
                  <a16:creationId xmlns:a16="http://schemas.microsoft.com/office/drawing/2014/main" id="{057A3527-27BB-4AB5-91A6-4B8AB3D61F0E}"/>
                </a:ext>
              </a:extLst>
            </p:cNvPr>
            <p:cNvSpPr/>
            <p:nvPr/>
          </p:nvSpPr>
          <p:spPr>
            <a:xfrm>
              <a:off x="5428057" y="1639092"/>
              <a:ext cx="1492729" cy="305315"/>
            </a:xfrm>
            <a:prstGeom prst="borderCallout1">
              <a:avLst>
                <a:gd name="adj1" fmla="val 18750"/>
                <a:gd name="adj2" fmla="val -8333"/>
                <a:gd name="adj3" fmla="val 193791"/>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Capa</a:t>
              </a:r>
              <a:r>
                <a:rPr lang="en-GB" dirty="0"/>
                <a:t> n-1</a:t>
              </a:r>
              <a:endParaRPr lang="lv-LV" dirty="0"/>
            </a:p>
          </p:txBody>
        </p:sp>
        <p:sp>
          <p:nvSpPr>
            <p:cNvPr id="32" name="Bultiņa: pa kreisi 31">
              <a:extLst>
                <a:ext uri="{FF2B5EF4-FFF2-40B4-BE49-F238E27FC236}">
                  <a16:creationId xmlns:a16="http://schemas.microsoft.com/office/drawing/2014/main" id="{963BA607-E8C4-4049-B576-24F286AD9565}"/>
                </a:ext>
              </a:extLst>
            </p:cNvPr>
            <p:cNvSpPr/>
            <p:nvPr/>
          </p:nvSpPr>
          <p:spPr>
            <a:xfrm rot="4135322">
              <a:off x="2594379" y="7034798"/>
              <a:ext cx="1497653" cy="1094755"/>
            </a:xfrm>
            <a:prstGeom prst="leftArrow">
              <a:avLst/>
            </a:prstGeom>
            <a:scene3d>
              <a:camera prst="isometricRightU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pic>
          <p:nvPicPr>
            <p:cNvPr id="30" name="Attēls 29">
              <a:extLst>
                <a:ext uri="{FF2B5EF4-FFF2-40B4-BE49-F238E27FC236}">
                  <a16:creationId xmlns:a16="http://schemas.microsoft.com/office/drawing/2014/main" id="{3B88CDE0-65A5-4173-AEF3-BD11DC0098B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38726" y="7322323"/>
              <a:ext cx="1531885" cy="1640630"/>
            </a:xfrm>
            <a:prstGeom prst="rect">
              <a:avLst/>
            </a:prstGeom>
          </p:spPr>
        </p:pic>
      </p:grpSp>
      <p:graphicFrame>
        <p:nvGraphicFramePr>
          <p:cNvPr id="3" name="Tabula 2">
            <a:extLst>
              <a:ext uri="{FF2B5EF4-FFF2-40B4-BE49-F238E27FC236}">
                <a16:creationId xmlns:a16="http://schemas.microsoft.com/office/drawing/2014/main" id="{9BCF2BB2-EEBD-4EB6-8B8A-B203C6EBFC5E}"/>
              </a:ext>
            </a:extLst>
          </p:cNvPr>
          <p:cNvGraphicFramePr>
            <a:graphicFrameLocks noGrp="1"/>
          </p:cNvGraphicFramePr>
          <p:nvPr>
            <p:extLst>
              <p:ext uri="{D42A27DB-BD31-4B8C-83A1-F6EECF244321}">
                <p14:modId xmlns:p14="http://schemas.microsoft.com/office/powerpoint/2010/main" val="1631276036"/>
              </p:ext>
            </p:extLst>
          </p:nvPr>
        </p:nvGraphicFramePr>
        <p:xfrm>
          <a:off x="7322642" y="5001032"/>
          <a:ext cx="10506472" cy="3914955"/>
        </p:xfrm>
        <a:graphic>
          <a:graphicData uri="http://schemas.openxmlformats.org/drawingml/2006/table">
            <a:tbl>
              <a:tblPr>
                <a:tableStyleId>{5C22544A-7EE6-4342-B048-85BDC9FD1C3A}</a:tableStyleId>
              </a:tblPr>
              <a:tblGrid>
                <a:gridCol w="1504959">
                  <a:extLst>
                    <a:ext uri="{9D8B030D-6E8A-4147-A177-3AD203B41FA5}">
                      <a16:colId xmlns:a16="http://schemas.microsoft.com/office/drawing/2014/main" val="2983839475"/>
                    </a:ext>
                  </a:extLst>
                </a:gridCol>
                <a:gridCol w="1350061">
                  <a:extLst>
                    <a:ext uri="{9D8B030D-6E8A-4147-A177-3AD203B41FA5}">
                      <a16:colId xmlns:a16="http://schemas.microsoft.com/office/drawing/2014/main" val="4251909576"/>
                    </a:ext>
                  </a:extLst>
                </a:gridCol>
                <a:gridCol w="851315">
                  <a:extLst>
                    <a:ext uri="{9D8B030D-6E8A-4147-A177-3AD203B41FA5}">
                      <a16:colId xmlns:a16="http://schemas.microsoft.com/office/drawing/2014/main" val="3965446538"/>
                    </a:ext>
                  </a:extLst>
                </a:gridCol>
                <a:gridCol w="903224">
                  <a:extLst>
                    <a:ext uri="{9D8B030D-6E8A-4147-A177-3AD203B41FA5}">
                      <a16:colId xmlns:a16="http://schemas.microsoft.com/office/drawing/2014/main" val="399691430"/>
                    </a:ext>
                  </a:extLst>
                </a:gridCol>
                <a:gridCol w="903224">
                  <a:extLst>
                    <a:ext uri="{9D8B030D-6E8A-4147-A177-3AD203B41FA5}">
                      <a16:colId xmlns:a16="http://schemas.microsoft.com/office/drawing/2014/main" val="1610888413"/>
                    </a:ext>
                  </a:extLst>
                </a:gridCol>
                <a:gridCol w="1007044">
                  <a:extLst>
                    <a:ext uri="{9D8B030D-6E8A-4147-A177-3AD203B41FA5}">
                      <a16:colId xmlns:a16="http://schemas.microsoft.com/office/drawing/2014/main" val="4285863862"/>
                    </a:ext>
                  </a:extLst>
                </a:gridCol>
                <a:gridCol w="1007044">
                  <a:extLst>
                    <a:ext uri="{9D8B030D-6E8A-4147-A177-3AD203B41FA5}">
                      <a16:colId xmlns:a16="http://schemas.microsoft.com/office/drawing/2014/main" val="3062277501"/>
                    </a:ext>
                  </a:extLst>
                </a:gridCol>
                <a:gridCol w="872078">
                  <a:extLst>
                    <a:ext uri="{9D8B030D-6E8A-4147-A177-3AD203B41FA5}">
                      <a16:colId xmlns:a16="http://schemas.microsoft.com/office/drawing/2014/main" val="3522007062"/>
                    </a:ext>
                  </a:extLst>
                </a:gridCol>
                <a:gridCol w="737114">
                  <a:extLst>
                    <a:ext uri="{9D8B030D-6E8A-4147-A177-3AD203B41FA5}">
                      <a16:colId xmlns:a16="http://schemas.microsoft.com/office/drawing/2014/main" val="575463468"/>
                    </a:ext>
                  </a:extLst>
                </a:gridCol>
                <a:gridCol w="705968">
                  <a:extLst>
                    <a:ext uri="{9D8B030D-6E8A-4147-A177-3AD203B41FA5}">
                      <a16:colId xmlns:a16="http://schemas.microsoft.com/office/drawing/2014/main" val="324019651"/>
                    </a:ext>
                  </a:extLst>
                </a:gridCol>
                <a:gridCol w="664441">
                  <a:extLst>
                    <a:ext uri="{9D8B030D-6E8A-4147-A177-3AD203B41FA5}">
                      <a16:colId xmlns:a16="http://schemas.microsoft.com/office/drawing/2014/main" val="4250004231"/>
                    </a:ext>
                  </a:extLst>
                </a:gridCol>
              </a:tblGrid>
              <a:tr h="579241">
                <a:tc gridSpan="11">
                  <a:txBody>
                    <a:bodyPr/>
                    <a:lstStyle/>
                    <a:p>
                      <a:pPr algn="ctr" fontAlgn="b"/>
                      <a:r>
                        <a:rPr lang="en-GB" sz="2400" b="1" u="sng" strike="noStrike" dirty="0" err="1">
                          <a:effectLst/>
                        </a:rPr>
                        <a:t>Clasificación</a:t>
                      </a:r>
                      <a:r>
                        <a:rPr lang="en-GB" sz="2400" b="1" u="sng" strike="noStrike" dirty="0">
                          <a:effectLst/>
                        </a:rPr>
                        <a:t> </a:t>
                      </a:r>
                      <a:r>
                        <a:rPr lang="en-GB" sz="2400" b="1" u="none" strike="noStrike" dirty="0">
                          <a:effectLst/>
                        </a:rPr>
                        <a:t>(2000/367/EC)</a:t>
                      </a:r>
                      <a:endParaRPr lang="lv-LV" sz="2400" b="1" i="0" u="sng"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882778428"/>
                  </a:ext>
                </a:extLst>
              </a:tr>
              <a:tr h="445571">
                <a:tc>
                  <a:txBody>
                    <a:bodyPr/>
                    <a:lstStyle/>
                    <a:p>
                      <a:pPr algn="l" fontAlgn="b"/>
                      <a:r>
                        <a:rPr lang="en-GB" sz="2000" u="none" strike="noStrike" dirty="0">
                          <a:effectLst/>
                        </a:rPr>
                        <a:t>Se </a:t>
                      </a:r>
                      <a:r>
                        <a:rPr lang="en-GB" sz="2000" u="none" strike="noStrike" dirty="0" err="1">
                          <a:effectLst/>
                        </a:rPr>
                        <a:t>aplica</a:t>
                      </a:r>
                      <a:r>
                        <a:rPr lang="en-GB" sz="2000" u="none" strike="noStrike" dirty="0">
                          <a:effectLst/>
                        </a:rPr>
                        <a:t>:</a:t>
                      </a:r>
                      <a:endParaRPr lang="lv-LV" sz="2000" b="0" i="0" u="none" strike="noStrike" dirty="0">
                        <a:solidFill>
                          <a:srgbClr val="000000"/>
                        </a:solidFill>
                        <a:effectLst/>
                        <a:latin typeface="Calibri" panose="020F0502020204030204" pitchFamily="34" charset="0"/>
                      </a:endParaRPr>
                    </a:p>
                  </a:txBody>
                  <a:tcPr marL="8132" marR="8132" marT="8132" marB="0" anchor="ctr"/>
                </a:tc>
                <a:tc gridSpan="10">
                  <a:txBody>
                    <a:bodyPr/>
                    <a:lstStyle/>
                    <a:p>
                      <a:pPr algn="l" fontAlgn="b"/>
                      <a:r>
                        <a:rPr lang="es-ES" sz="2000" u="none" strike="noStrike" dirty="0">
                          <a:effectLst/>
                        </a:rPr>
                        <a:t>Separación de estructuras que no soportan carga</a:t>
                      </a:r>
                      <a:endParaRPr lang="es-ES" sz="2000" b="0" i="0" u="none"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245567898"/>
                  </a:ext>
                </a:extLst>
              </a:tr>
              <a:tr h="445571">
                <a:tc>
                  <a:txBody>
                    <a:bodyPr/>
                    <a:lstStyle/>
                    <a:p>
                      <a:pPr algn="l" fontAlgn="b"/>
                      <a:r>
                        <a:rPr lang="en-GB" sz="2000" b="0" i="0" u="none" strike="noStrike" dirty="0" err="1">
                          <a:solidFill>
                            <a:srgbClr val="000000"/>
                          </a:solidFill>
                          <a:effectLst/>
                          <a:latin typeface="Calibri" panose="020F0502020204030204" pitchFamily="34" charset="0"/>
                        </a:rPr>
                        <a:t>Referencias</a:t>
                      </a:r>
                      <a:endParaRPr lang="lv-LV" sz="2000" b="0" i="0" u="none" strike="noStrike" dirty="0">
                        <a:solidFill>
                          <a:srgbClr val="000000"/>
                        </a:solidFill>
                        <a:effectLst/>
                        <a:latin typeface="Calibri" panose="020F0502020204030204" pitchFamily="34" charset="0"/>
                      </a:endParaRPr>
                    </a:p>
                  </a:txBody>
                  <a:tcPr marL="8132" marR="8132" marT="8132" marB="0" anchor="ctr"/>
                </a:tc>
                <a:tc gridSpan="10">
                  <a:txBody>
                    <a:bodyPr/>
                    <a:lstStyle/>
                    <a:p>
                      <a:pPr algn="l" fontAlgn="b"/>
                      <a:r>
                        <a:rPr lang="lv-LV" sz="2000" u="none" strike="noStrike" dirty="0">
                          <a:effectLst/>
                        </a:rPr>
                        <a:t>EN 13501-2; EN 1364-3,4,5,6; EN 1992-1.2; EN 1993-1.2; EN 1994-1.2; EN 1995-1.2; EN 1996-1.2; EN 1999-1.2</a:t>
                      </a:r>
                      <a:endParaRPr lang="lv-LV" sz="2000" b="0" i="0" u="none"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040405191"/>
                  </a:ext>
                </a:extLst>
              </a:tr>
              <a:tr h="467849">
                <a:tc>
                  <a:txBody>
                    <a:bodyPr/>
                    <a:lstStyle/>
                    <a:p>
                      <a:pPr algn="l" fontAlgn="b"/>
                      <a:r>
                        <a:rPr lang="en-GB" sz="2000" u="none" strike="noStrike" dirty="0" err="1">
                          <a:effectLst/>
                        </a:rPr>
                        <a:t>Clasificación</a:t>
                      </a:r>
                      <a:r>
                        <a:rPr lang="lv-LV" sz="2000" u="none" strike="noStrike" dirty="0">
                          <a:effectLst/>
                        </a:rPr>
                        <a:t>:</a:t>
                      </a:r>
                      <a:endParaRPr lang="lv-LV" sz="2000" b="0" i="0" u="none" strike="noStrike" dirty="0">
                        <a:solidFill>
                          <a:srgbClr val="000000"/>
                        </a:solidFill>
                        <a:effectLst/>
                        <a:latin typeface="Calibri" panose="020F0502020204030204" pitchFamily="34" charset="0"/>
                      </a:endParaRPr>
                    </a:p>
                  </a:txBody>
                  <a:tcPr marL="8132" marR="8132" marT="8132" marB="0" anchor="ctr"/>
                </a:tc>
                <a:tc gridSpan="10">
                  <a:txBody>
                    <a:bodyPr/>
                    <a:lstStyle/>
                    <a:p>
                      <a:pPr algn="l" fontAlgn="b"/>
                      <a:r>
                        <a:rPr lang="es-ES" sz="2000" b="0" i="0" u="none" strike="noStrike" dirty="0">
                          <a:solidFill>
                            <a:srgbClr val="000000"/>
                          </a:solidFill>
                          <a:effectLst/>
                          <a:latin typeface="Calibri" panose="020F0502020204030204" pitchFamily="34" charset="0"/>
                        </a:rPr>
                        <a:t>Clasificación disponible marcada con verde</a:t>
                      </a:r>
                      <a:endParaRPr lang="lv-LV" sz="2000" b="0" i="0" u="none" strike="noStrike" dirty="0">
                        <a:solidFill>
                          <a:srgbClr val="000000"/>
                        </a:solidFill>
                        <a:effectLst/>
                        <a:latin typeface="Calibri" panose="020F0502020204030204" pitchFamily="34" charset="0"/>
                      </a:endParaRPr>
                    </a:p>
                  </a:txBody>
                  <a:tcPr marL="8132" marR="8132" marT="8132"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940338708"/>
                  </a:ext>
                </a:extLst>
              </a:tr>
              <a:tr h="445571">
                <a:tc>
                  <a:txBody>
                    <a:bodyPr/>
                    <a:lstStyle/>
                    <a:p>
                      <a:pPr algn="ctr" fontAlgn="b"/>
                      <a:r>
                        <a:rPr lang="lv-LV" sz="2000" b="1" u="none" strike="noStrike">
                          <a:effectLst>
                            <a:outerShdw blurRad="38100" dist="38100" dir="2700000" algn="tl">
                              <a:srgbClr val="000000">
                                <a:alpha val="43137"/>
                              </a:srgbClr>
                            </a:outerShdw>
                          </a:effectLst>
                        </a:rPr>
                        <a:t>E</a:t>
                      </a:r>
                      <a:endParaRPr lang="lv-LV" sz="20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 </a:t>
                      </a:r>
                      <a:endParaRPr lang="lv-LV" sz="2000" b="0" i="0" u="none" strike="noStrike">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60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90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1905411609"/>
                  </a:ext>
                </a:extLst>
              </a:tr>
              <a:tr h="445571">
                <a:tc>
                  <a:txBody>
                    <a:bodyPr/>
                    <a:lstStyle/>
                    <a:p>
                      <a:pPr algn="ctr" fontAlgn="b"/>
                      <a:r>
                        <a:rPr lang="lv-LV" sz="2000" b="1" u="none" strike="noStrike">
                          <a:effectLst>
                            <a:outerShdw blurRad="38100" dist="38100" dir="2700000" algn="tl">
                              <a:srgbClr val="000000">
                                <a:alpha val="43137"/>
                              </a:srgbClr>
                            </a:outerShdw>
                          </a:effectLst>
                        </a:rPr>
                        <a:t>EI</a:t>
                      </a:r>
                      <a:endParaRPr lang="lv-LV" sz="20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15</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45</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60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90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180</a:t>
                      </a:r>
                      <a:endParaRPr lang="lv-LV" sz="2000" b="0" i="0" u="none" strike="noStrike" dirty="0">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a:effectLst/>
                        </a:rPr>
                        <a:t>240</a:t>
                      </a:r>
                      <a:endParaRPr lang="lv-LV" sz="2000" b="0" i="0" u="none" strike="noStrike">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3824286328"/>
                  </a:ext>
                </a:extLst>
              </a:tr>
              <a:tr h="445571">
                <a:tc>
                  <a:txBody>
                    <a:bodyPr/>
                    <a:lstStyle/>
                    <a:p>
                      <a:pPr algn="ctr" fontAlgn="b"/>
                      <a:r>
                        <a:rPr lang="lv-LV" sz="2000" b="1" u="none" strike="noStrike">
                          <a:effectLst>
                            <a:outerShdw blurRad="38100" dist="38100" dir="2700000" algn="tl">
                              <a:srgbClr val="000000">
                                <a:alpha val="43137"/>
                              </a:srgbClr>
                            </a:outerShdw>
                          </a:effectLst>
                        </a:rPr>
                        <a:t>EI-M</a:t>
                      </a:r>
                      <a:endParaRPr lang="lv-LV" sz="20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60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90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180</a:t>
                      </a:r>
                      <a:endParaRPr lang="lv-LV" sz="2000" b="0" i="0" u="none" strike="noStrike" dirty="0">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dirty="0">
                          <a:effectLst/>
                        </a:rPr>
                        <a:t>240</a:t>
                      </a:r>
                      <a:endParaRPr lang="lv-LV" sz="2000" b="0" i="0" u="none" strike="noStrike" dirty="0">
                        <a:solidFill>
                          <a:srgbClr val="9C0006"/>
                        </a:solidFill>
                        <a:effectLst/>
                        <a:latin typeface="Calibri" panose="020F0502020204030204" pitchFamily="34" charset="0"/>
                      </a:endParaRPr>
                    </a:p>
                  </a:txBody>
                  <a:tcPr marL="8132" marR="8132" marT="8132" marB="0" anchor="ctr">
                    <a:solidFill>
                      <a:schemeClr val="accent2">
                        <a:lumMod val="60000"/>
                        <a:lumOff val="40000"/>
                      </a:schemeClr>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1794794704"/>
                  </a:ext>
                </a:extLst>
              </a:tr>
              <a:tr h="467849">
                <a:tc>
                  <a:txBody>
                    <a:bodyPr/>
                    <a:lstStyle/>
                    <a:p>
                      <a:pPr algn="ctr" fontAlgn="b"/>
                      <a:r>
                        <a:rPr lang="lv-LV" sz="2000" b="1" u="none" strike="noStrike" dirty="0">
                          <a:effectLst>
                            <a:outerShdw blurRad="38100" dist="38100" dir="2700000" algn="tl">
                              <a:srgbClr val="000000">
                                <a:alpha val="43137"/>
                              </a:srgbClr>
                            </a:outerShdw>
                          </a:effectLst>
                        </a:rPr>
                        <a:t>EW</a:t>
                      </a:r>
                      <a:endParaRPr lang="lv-LV" sz="20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30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 </a:t>
                      </a:r>
                      <a:endParaRPr lang="lv-LV" sz="2000" b="0" i="0" u="none" strike="noStrike" dirty="0">
                        <a:solidFill>
                          <a:srgbClr val="006100"/>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60</a:t>
                      </a:r>
                      <a:endParaRPr lang="lv-LV" sz="2000" b="0" i="0" u="none" strike="noStrike">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90</a:t>
                      </a:r>
                      <a:endParaRPr lang="lv-LV" sz="2000" b="0" i="0" u="none" strike="noStrike">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dirty="0">
                          <a:effectLst/>
                        </a:rPr>
                        <a:t>120</a:t>
                      </a:r>
                      <a:endParaRPr lang="lv-LV" sz="2000" b="0" i="0" u="none" strike="noStrike" dirty="0">
                        <a:solidFill>
                          <a:srgbClr val="006100"/>
                        </a:solidFill>
                        <a:effectLst/>
                        <a:latin typeface="Calibri" panose="020F0502020204030204" pitchFamily="34" charset="0"/>
                      </a:endParaRPr>
                    </a:p>
                  </a:txBody>
                  <a:tcPr marL="8132" marR="8132" marT="8132" marB="0" anchor="ctr">
                    <a:solidFill>
                      <a:srgbClr val="92D050"/>
                    </a:solidFill>
                  </a:tcP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a:effectLst/>
                        </a:rPr>
                        <a:t> </a:t>
                      </a:r>
                      <a:endParaRPr lang="lv-LV" sz="2000" b="0" i="0" u="none" strike="noStrike">
                        <a:solidFill>
                          <a:srgbClr val="9C0006"/>
                        </a:solidFill>
                        <a:effectLst/>
                        <a:latin typeface="Calibri" panose="020F0502020204030204" pitchFamily="34" charset="0"/>
                      </a:endParaRPr>
                    </a:p>
                  </a:txBody>
                  <a:tcPr marL="8132" marR="8132" marT="8132" marB="0" anchor="ctr"/>
                </a:tc>
                <a:tc>
                  <a:txBody>
                    <a:bodyPr/>
                    <a:lstStyle/>
                    <a:p>
                      <a:pPr algn="ctr" fontAlgn="b"/>
                      <a:r>
                        <a:rPr lang="lv-LV" sz="2000" u="none" strike="noStrike" dirty="0">
                          <a:effectLst/>
                        </a:rPr>
                        <a:t> </a:t>
                      </a:r>
                      <a:endParaRPr lang="lv-LV" sz="2000" b="0" i="0" u="none" strike="noStrike" dirty="0">
                        <a:solidFill>
                          <a:srgbClr val="9C0006"/>
                        </a:solidFill>
                        <a:effectLst/>
                        <a:latin typeface="Calibri" panose="020F0502020204030204" pitchFamily="34" charset="0"/>
                      </a:endParaRPr>
                    </a:p>
                  </a:txBody>
                  <a:tcPr marL="8132" marR="8132" marT="8132" marB="0" anchor="ctr"/>
                </a:tc>
                <a:extLst>
                  <a:ext uri="{0D108BD9-81ED-4DB2-BD59-A6C34878D82A}">
                    <a16:rowId xmlns:a16="http://schemas.microsoft.com/office/drawing/2014/main" val="3349682653"/>
                  </a:ext>
                </a:extLst>
              </a:tr>
            </a:tbl>
          </a:graphicData>
        </a:graphic>
      </p:graphicFrame>
      <p:sp>
        <p:nvSpPr>
          <p:cNvPr id="20" name="TextBox 9">
            <a:extLst>
              <a:ext uri="{FF2B5EF4-FFF2-40B4-BE49-F238E27FC236}">
                <a16:creationId xmlns:a16="http://schemas.microsoft.com/office/drawing/2014/main" id="{65073574-6723-48AE-99F6-DCBA9850368D}"/>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54887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8" y="723900"/>
            <a:ext cx="7117852" cy="6980645"/>
            <a:chOff x="-1" y="859657"/>
            <a:chExt cx="9490470" cy="8161377"/>
          </a:xfrm>
        </p:grpSpPr>
        <p:sp>
          <p:nvSpPr>
            <p:cNvPr id="3" name="TextBox 3"/>
            <p:cNvSpPr txBox="1"/>
            <p:nvPr/>
          </p:nvSpPr>
          <p:spPr>
            <a:xfrm>
              <a:off x="0" y="859657"/>
              <a:ext cx="9490469" cy="2511349"/>
            </a:xfrm>
            <a:prstGeom prst="rect">
              <a:avLst/>
            </a:prstGeom>
          </p:spPr>
          <p:txBody>
            <a:bodyPr lIns="0" tIns="0" rIns="0" bIns="0" rtlCol="0" anchor="t">
              <a:spAutoFit/>
            </a:bodyPr>
            <a:lstStyle/>
            <a:p>
              <a:pPr algn="l">
                <a:lnSpc>
                  <a:spcPts val="3359"/>
                </a:lnSpc>
              </a:pPr>
              <a:r>
                <a:rPr lang="es-ES" sz="2400" spc="120" dirty="0">
                  <a:solidFill>
                    <a:srgbClr val="456A2C"/>
                  </a:solidFill>
                  <a:latin typeface="Glacial Indifference"/>
                </a:rPr>
                <a:t>El método de diseño mejorado para la función de separación de las construcciones de madera debe considerar los siguientes productos de construcción:</a:t>
              </a:r>
            </a:p>
            <a:p>
              <a:pPr algn="l">
                <a:lnSpc>
                  <a:spcPts val="3359"/>
                </a:lnSpc>
              </a:pPr>
              <a:endParaRPr lang="en-US" sz="2400" spc="120" dirty="0">
                <a:solidFill>
                  <a:srgbClr val="456A2C"/>
                </a:solidFill>
                <a:latin typeface="Glacial Indifference"/>
              </a:endParaRPr>
            </a:p>
          </p:txBody>
        </p:sp>
        <p:sp>
          <p:nvSpPr>
            <p:cNvPr id="5" name="TextBox 5"/>
            <p:cNvSpPr txBox="1"/>
            <p:nvPr/>
          </p:nvSpPr>
          <p:spPr>
            <a:xfrm>
              <a:off x="-1" y="2941321"/>
              <a:ext cx="9490469" cy="6079713"/>
            </a:xfrm>
            <a:prstGeom prst="rect">
              <a:avLst/>
            </a:prstGeom>
          </p:spPr>
          <p:txBody>
            <a:bodyPr lIns="0" tIns="0" rIns="0" bIns="0" rtlCol="0" anchor="t">
              <a:spAutoFit/>
            </a:bodyPr>
            <a:lstStyle/>
            <a:p>
              <a:pPr algn="l">
                <a:lnSpc>
                  <a:spcPts val="3359"/>
                </a:lnSpc>
              </a:pPr>
              <a:r>
                <a:rPr lang="es-ES" sz="2400" b="1" spc="120" dirty="0">
                  <a:solidFill>
                    <a:srgbClr val="456A2C"/>
                  </a:solidFill>
                  <a:latin typeface="Glacial Indifference"/>
                </a:rPr>
                <a:t>Madera maciza, madera laminada encolada y madera </a:t>
              </a:r>
              <a:r>
                <a:rPr lang="es-ES" sz="2400" b="1" spc="120" dirty="0" err="1">
                  <a:solidFill>
                    <a:srgbClr val="456A2C"/>
                  </a:solidFill>
                  <a:latin typeface="Glacial Indifference"/>
                </a:rPr>
                <a:t>contralaminada</a:t>
              </a:r>
              <a:r>
                <a:rPr lang="es-ES" sz="2400" b="1" spc="120" dirty="0">
                  <a:solidFill>
                    <a:srgbClr val="456A2C"/>
                  </a:solidFill>
                  <a:latin typeface="Glacial Indifference"/>
                </a:rPr>
                <a:t> con densidad característica ≥ 290 kg / m3;</a:t>
              </a:r>
            </a:p>
            <a:p>
              <a:pPr algn="l">
                <a:lnSpc>
                  <a:spcPts val="3359"/>
                </a:lnSpc>
              </a:pPr>
              <a:r>
                <a:rPr lang="es-ES" sz="2400" b="1" spc="120" dirty="0">
                  <a:solidFill>
                    <a:srgbClr val="456A2C"/>
                  </a:solidFill>
                  <a:latin typeface="Glacial Indifference"/>
                </a:rPr>
                <a:t>Madera de chapa laminada (LVL) con densidad característica ≥ 480 kg / m3;</a:t>
              </a:r>
            </a:p>
            <a:p>
              <a:pPr algn="l">
                <a:lnSpc>
                  <a:spcPts val="3359"/>
                </a:lnSpc>
              </a:pPr>
              <a:r>
                <a:rPr lang="es-ES" sz="2400" b="1" spc="120" dirty="0">
                  <a:solidFill>
                    <a:srgbClr val="456A2C"/>
                  </a:solidFill>
                  <a:latin typeface="Glacial Indifference"/>
                </a:rPr>
                <a:t>Tablero de fibra orientada (OSB) con densidad característica ≥ 550 kg / m3;</a:t>
              </a:r>
            </a:p>
            <a:p>
              <a:pPr algn="l">
                <a:lnSpc>
                  <a:spcPts val="3359"/>
                </a:lnSpc>
              </a:pPr>
              <a:r>
                <a:rPr lang="es-ES" sz="2400" b="1" spc="120" dirty="0">
                  <a:solidFill>
                    <a:srgbClr val="456A2C"/>
                  </a:solidFill>
                  <a:latin typeface="Glacial Indifference"/>
                </a:rPr>
                <a:t>Contrachapado según EN 636 con densidad característica ≥ 400 kg / m3;</a:t>
              </a:r>
            </a:p>
            <a:p>
              <a:pPr algn="l">
                <a:lnSpc>
                  <a:spcPts val="3359"/>
                </a:lnSpc>
              </a:pPr>
              <a:r>
                <a:rPr lang="es-ES" sz="2400" b="1" spc="120" dirty="0">
                  <a:solidFill>
                    <a:srgbClr val="456A2C"/>
                  </a:solidFill>
                  <a:latin typeface="Glacial Indifference"/>
                </a:rPr>
                <a:t>Placas de cartón-yeso tipo A, H y F según EN 520;</a:t>
              </a:r>
            </a:p>
            <a:p>
              <a:pPr algn="l">
                <a:lnSpc>
                  <a:spcPts val="3359"/>
                </a:lnSpc>
              </a:pPr>
              <a:r>
                <a:rPr lang="es-ES" sz="2400" b="1" spc="120" dirty="0">
                  <a:solidFill>
                    <a:srgbClr val="456A2C"/>
                  </a:solidFill>
                  <a:latin typeface="Glacial Indifference"/>
                </a:rPr>
                <a:t>Aislamiento de lana mineral según EN 13162</a:t>
              </a:r>
              <a:endParaRPr lang="en-US" sz="2400" spc="120" dirty="0">
                <a:solidFill>
                  <a:srgbClr val="456A2C"/>
                </a:solidFill>
                <a:latin typeface="Glacial Indifference"/>
              </a:endParaRPr>
            </a:p>
          </p:txBody>
        </p:sp>
      </p:grpSp>
      <p:grpSp>
        <p:nvGrpSpPr>
          <p:cNvPr id="9" name="Group 9"/>
          <p:cNvGrpSpPr/>
          <p:nvPr/>
        </p:nvGrpSpPr>
        <p:grpSpPr>
          <a:xfrm>
            <a:off x="1028700" y="-313967"/>
            <a:ext cx="8385423" cy="4008151"/>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436291"/>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Limitaciones</a:t>
              </a:r>
              <a:r>
                <a:rPr lang="en-US" sz="6200" spc="310" dirty="0">
                  <a:solidFill>
                    <a:srgbClr val="FEFFF8"/>
                  </a:solidFill>
                  <a:latin typeface="League Spartan"/>
                </a:rPr>
                <a:t>:</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4901009"/>
            <a:ext cx="7117851" cy="2290465"/>
            <a:chOff x="0" y="859658"/>
            <a:chExt cx="9490469" cy="3053953"/>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282676"/>
            </a:xfrm>
            <a:prstGeom prst="rect">
              <a:avLst/>
            </a:prstGeom>
          </p:spPr>
          <p:txBody>
            <a:bodyPr lIns="0" tIns="0" rIns="0" bIns="0" rtlCol="0" anchor="t">
              <a:spAutoFit/>
            </a:bodyPr>
            <a:lstStyle/>
            <a:p>
              <a:pPr>
                <a:lnSpc>
                  <a:spcPts val="3359"/>
                </a:lnSpc>
              </a:pPr>
              <a:r>
                <a:rPr lang="es-ES" sz="2400" spc="120" dirty="0">
                  <a:solidFill>
                    <a:srgbClr val="456A2C"/>
                  </a:solidFill>
                  <a:latin typeface="Glacial Indifference"/>
                </a:rPr>
                <a:t>El método de cálculo es informativo y proporciona valores indicativos de lo que podrían ser propiedades de resistencia al fuego de muros de madera simples y complejos.</a:t>
              </a:r>
              <a:endParaRPr lang="en-US" sz="2400" spc="120" dirty="0">
                <a:solidFill>
                  <a:srgbClr val="456A2C"/>
                </a:solidFill>
                <a:latin typeface="Glacial Indifference"/>
              </a:endParaRPr>
            </a:p>
          </p:txBody>
        </p:sp>
        <p:sp>
          <p:nvSpPr>
            <p:cNvPr id="19" name="TextBox 6">
              <a:extLst>
                <a:ext uri="{FF2B5EF4-FFF2-40B4-BE49-F238E27FC236}">
                  <a16:creationId xmlns:a16="http://schemas.microsoft.com/office/drawing/2014/main" id="{E8A897B4-C677-4EF4-91BC-AB117C4A681D}"/>
                </a:ext>
              </a:extLst>
            </p:cNvPr>
            <p:cNvSpPr txBox="1"/>
            <p:nvPr/>
          </p:nvSpPr>
          <p:spPr>
            <a:xfrm>
              <a:off x="0" y="3231621"/>
              <a:ext cx="9490469" cy="681990"/>
            </a:xfrm>
            <a:prstGeom prst="rect">
              <a:avLst/>
            </a:prstGeom>
          </p:spPr>
          <p:txBody>
            <a:bodyPr lIns="0" tIns="0" rIns="0" bIns="0" rtlCol="0" anchor="t">
              <a:spAutoFit/>
            </a:bodyPr>
            <a:lstStyle/>
            <a:p>
              <a:pPr algn="l">
                <a:lnSpc>
                  <a:spcPts val="4125"/>
                </a:lnSpc>
              </a:pPr>
              <a:r>
                <a:rPr lang="en-US" sz="3300" spc="165" dirty="0">
                  <a:solidFill>
                    <a:srgbClr val="FEFFF8"/>
                  </a:solidFill>
                  <a:latin typeface="Glacial Indifference"/>
                </a:rPr>
                <a:t>METHODS</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056545" y="9517967"/>
            <a:ext cx="2133600" cy="365125"/>
          </a:xfrm>
        </p:spPr>
        <p:txBody>
          <a:bodyPr/>
          <a:lstStyle/>
          <a:p>
            <a:pPr algn="l"/>
            <a:fld id="{B6F15528-21DE-4FAA-801E-634DDDAF4B2B}" type="slidenum">
              <a:rPr lang="en-US" sz="2400" spc="120">
                <a:solidFill>
                  <a:srgbClr val="D9D9D9"/>
                </a:solidFill>
                <a:latin typeface="Glacial Indifference"/>
              </a:rPr>
              <a:pPr algn="l"/>
              <a:t>14</a:t>
            </a:fld>
            <a:endParaRPr lang="en-US" sz="2400" spc="120" dirty="0">
              <a:solidFill>
                <a:srgbClr val="D9D9D9"/>
              </a:solidFill>
              <a:latin typeface="Glacial Indifference"/>
            </a:endParaRPr>
          </a:p>
        </p:txBody>
      </p:sp>
      <p:sp>
        <p:nvSpPr>
          <p:cNvPr id="21" name="TextBox 3">
            <a:extLst>
              <a:ext uri="{FF2B5EF4-FFF2-40B4-BE49-F238E27FC236}">
                <a16:creationId xmlns:a16="http://schemas.microsoft.com/office/drawing/2014/main" id="{6034DF7D-3A0C-4CEE-B9F4-FC85AFAD3163}"/>
              </a:ext>
            </a:extLst>
          </p:cNvPr>
          <p:cNvSpPr txBox="1"/>
          <p:nvPr/>
        </p:nvSpPr>
        <p:spPr>
          <a:xfrm>
            <a:off x="1371599" y="6968387"/>
            <a:ext cx="7117851" cy="1275990"/>
          </a:xfrm>
          <a:prstGeom prst="rect">
            <a:avLst/>
          </a:prstGeom>
        </p:spPr>
        <p:txBody>
          <a:bodyPr lIns="0" tIns="0" rIns="0" bIns="0" rtlCol="0" anchor="t">
            <a:spAutoFit/>
          </a:bodyPr>
          <a:lstStyle/>
          <a:p>
            <a:pPr>
              <a:lnSpc>
                <a:spcPts val="3359"/>
              </a:lnSpc>
            </a:pPr>
            <a:r>
              <a:rPr lang="es-ES" sz="2400" spc="120" dirty="0">
                <a:solidFill>
                  <a:srgbClr val="456A2C"/>
                </a:solidFill>
                <a:latin typeface="Glacial Indifference"/>
              </a:rPr>
              <a:t>Dado que el método de cálculo es informativo, se deben seguir las disposiciones nacionales de diseño de protección contra incendios.</a:t>
            </a:r>
            <a:endParaRPr lang="en-US" sz="2400" spc="120" dirty="0">
              <a:solidFill>
                <a:srgbClr val="456A2C"/>
              </a:solidFill>
              <a:latin typeface="Glacial Indifference"/>
            </a:endParaRPr>
          </a:p>
        </p:txBody>
      </p:sp>
      <p:sp>
        <p:nvSpPr>
          <p:cNvPr id="17" name="TextBox 9">
            <a:extLst>
              <a:ext uri="{FF2B5EF4-FFF2-40B4-BE49-F238E27FC236}">
                <a16:creationId xmlns:a16="http://schemas.microsoft.com/office/drawing/2014/main" id="{B79ED2B5-67D4-45F6-BD66-BD4A96FFC7E3}"/>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4085867"/>
            <a:chOff x="0" y="0"/>
            <a:chExt cx="11180564" cy="6078940"/>
          </a:xfrm>
        </p:grpSpPr>
        <p:sp>
          <p:nvSpPr>
            <p:cNvPr id="4" name="AutoShape 4"/>
            <p:cNvSpPr/>
            <p:nvPr/>
          </p:nvSpPr>
          <p:spPr>
            <a:xfrm>
              <a:off x="0" y="0"/>
              <a:ext cx="11180564" cy="6078940"/>
            </a:xfrm>
            <a:prstGeom prst="rect">
              <a:avLst/>
            </a:prstGeom>
            <a:solidFill>
              <a:srgbClr val="456A2C"/>
            </a:solidFill>
          </p:spPr>
        </p:sp>
        <p:sp>
          <p:nvSpPr>
            <p:cNvPr id="5" name="TextBox 5"/>
            <p:cNvSpPr txBox="1"/>
            <p:nvPr/>
          </p:nvSpPr>
          <p:spPr>
            <a:xfrm>
              <a:off x="982007" y="1694973"/>
              <a:ext cx="9216551" cy="1556890"/>
            </a:xfrm>
            <a:prstGeom prst="rect">
              <a:avLst/>
            </a:prstGeom>
          </p:spPr>
          <p:txBody>
            <a:bodyPr lIns="0" tIns="0" rIns="0" bIns="0" rtlCol="0" anchor="t">
              <a:spAutoFit/>
            </a:bodyPr>
            <a:lstStyle/>
            <a:p>
              <a:pPr algn="l">
                <a:lnSpc>
                  <a:spcPts val="8370"/>
                </a:lnSpc>
              </a:pPr>
              <a:r>
                <a:rPr lang="en-US" sz="6200" spc="310" dirty="0" err="1">
                  <a:solidFill>
                    <a:srgbClr val="FEFFF8"/>
                  </a:solidFill>
                  <a:latin typeface="League Spartan"/>
                </a:rPr>
                <a:t>Referencias</a:t>
              </a:r>
              <a:endParaRPr lang="en-US" sz="6200" spc="310" dirty="0">
                <a:solidFill>
                  <a:srgbClr val="FEFFF8"/>
                </a:solidFill>
                <a:latin typeface="League Spartan"/>
              </a:endParaRPr>
            </a:p>
          </p:txBody>
        </p:sp>
        <p:sp>
          <p:nvSpPr>
            <p:cNvPr id="6" name="TextBox 6"/>
            <p:cNvSpPr txBox="1"/>
            <p:nvPr/>
          </p:nvSpPr>
          <p:spPr>
            <a:xfrm>
              <a:off x="982007" y="3543283"/>
              <a:ext cx="9215776" cy="1831636"/>
            </a:xfrm>
            <a:prstGeom prst="rect">
              <a:avLst/>
            </a:prstGeom>
          </p:spPr>
          <p:txBody>
            <a:bodyPr lIns="0" tIns="0" rIns="0" bIns="0" rtlCol="0" anchor="t">
              <a:spAutoFit/>
            </a:bodyPr>
            <a:lstStyle/>
            <a:p>
              <a:pPr algn="l">
                <a:lnSpc>
                  <a:spcPts val="4810"/>
                </a:lnSpc>
              </a:pPr>
              <a:r>
                <a:rPr lang="en-US" sz="3700" spc="185" dirty="0">
                  <a:solidFill>
                    <a:srgbClr val="FEFFF8"/>
                  </a:solidFill>
                  <a:latin typeface="League Spartan"/>
                </a:rPr>
                <a:t>REVISTAS Y PUBLICACIONES</a:t>
              </a:r>
            </a:p>
          </p:txBody>
        </p:sp>
      </p:grpSp>
      <p:grpSp>
        <p:nvGrpSpPr>
          <p:cNvPr id="7" name="Group 7"/>
          <p:cNvGrpSpPr/>
          <p:nvPr/>
        </p:nvGrpSpPr>
        <p:grpSpPr>
          <a:xfrm>
            <a:off x="2148840" y="4083148"/>
            <a:ext cx="7296628" cy="5387450"/>
            <a:chOff x="-238369" y="877291"/>
            <a:chExt cx="9728838" cy="8190074"/>
          </a:xfrm>
        </p:grpSpPr>
        <p:sp>
          <p:nvSpPr>
            <p:cNvPr id="8" name="TextBox 8"/>
            <p:cNvSpPr txBox="1"/>
            <p:nvPr/>
          </p:nvSpPr>
          <p:spPr>
            <a:xfrm>
              <a:off x="-238369" y="877291"/>
              <a:ext cx="9490469" cy="5842967"/>
            </a:xfrm>
            <a:prstGeom prst="rect">
              <a:avLst/>
            </a:prstGeom>
          </p:spPr>
          <p:txBody>
            <a:bodyPr lIns="0" tIns="0" rIns="0" bIns="0" rtlCol="0" anchor="t">
              <a:spAutoFit/>
            </a:bodyPr>
            <a:lstStyle/>
            <a:p>
              <a:pPr marL="342900" lvl="0" indent="-342900" algn="just">
                <a:lnSpc>
                  <a:spcPct val="150000"/>
                </a:lnSpc>
                <a:buFont typeface="+mj-lt"/>
                <a:buAutoNum type="arabicPeriod"/>
              </a:pPr>
              <a:r>
                <a:rPr lang="es-ES" sz="1600" dirty="0">
                  <a:effectLst/>
                  <a:latin typeface="Verdana" panose="020B0604030504040204" pitchFamily="34" charset="0"/>
                  <a:ea typeface="Calibri" panose="020F0502020204030204" pitchFamily="34" charset="0"/>
                  <a:cs typeface="Angsana New" panose="02020603050405020304" pitchFamily="18" charset="-34"/>
                </a:rPr>
                <a:t>Babrauskas V., Ignition Handbook: Principles and applications to fire safety engineering, fire investigation, risk management and forensic science. - Issaquah, WA : Fire Science Publishers, 2003. - 1116 p.</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a:pPr>
              <a:r>
                <a:rPr lang="es-ES" sz="1600" dirty="0">
                  <a:effectLst/>
                  <a:latin typeface="Verdana" panose="020B0604030504040204" pitchFamily="34" charset="0"/>
                  <a:ea typeface="Calibri" panose="020F0502020204030204" pitchFamily="34" charset="0"/>
                  <a:cs typeface="Angsana New" panose="02020603050405020304" pitchFamily="18" charset="-34"/>
                </a:rPr>
                <a:t>Purkiss J.A., Fire Safety Engineering : Design of Structures, 2nd Edition. - New Delhi, India: Elsevier, 2007. – 389 p.</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a:pPr>
              <a:r>
                <a:rPr lang="el-GR" sz="1600" dirty="0">
                  <a:effectLst/>
                  <a:latin typeface="Verdana" panose="020B0604030504040204" pitchFamily="34" charset="0"/>
                  <a:ea typeface="Calibri" panose="020F0502020204030204" pitchFamily="34" charset="0"/>
                  <a:cs typeface="Angsana New" panose="02020603050405020304" pitchFamily="18" charset="-34"/>
                </a:rPr>
                <a:t>Fontana M., Kohler J., Fischer K., De Sanctis G.. Fire Load Density / SFPE Handbook of Fire Protection Engineering 5th Edition – New York : Springer, 2016 – p. 1131-1142.</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a:pPr>
              <a:r>
                <a:rPr lang="el-GR" sz="1600" dirty="0">
                  <a:effectLst/>
                  <a:latin typeface="Verdana" panose="020B0604030504040204" pitchFamily="34" charset="0"/>
                  <a:ea typeface="Calibri" panose="020F0502020204030204" pitchFamily="34" charset="0"/>
                  <a:cs typeface="Angsana New" panose="02020603050405020304" pitchFamily="18" charset="-34"/>
                </a:rPr>
                <a:t>Boverket</a:t>
              </a:r>
              <a:r>
                <a:rPr lang="es-ES" sz="1600" dirty="0">
                  <a:effectLst/>
                  <a:latin typeface="Verdana" panose="020B0604030504040204" pitchFamily="34" charset="0"/>
                  <a:ea typeface="Calibri" panose="020F0502020204030204" pitchFamily="34" charset="0"/>
                  <a:cs typeface="Angsana New" panose="02020603050405020304" pitchFamily="18" charset="-34"/>
                </a:rPr>
                <a:t> Handbok, Brandbelastning, 2008. Available: </a:t>
              </a:r>
              <a:r>
                <a:rPr lang="es-ES" sz="1600" u="sng" dirty="0">
                  <a:solidFill>
                    <a:srgbClr val="0563C1"/>
                  </a:solidFill>
                  <a:effectLst/>
                  <a:latin typeface="Verdana" panose="020B0604030504040204" pitchFamily="34" charset="0"/>
                  <a:ea typeface="Calibri" panose="020F0502020204030204" pitchFamily="34" charset="0"/>
                  <a:cs typeface="Angsana New" panose="02020603050405020304" pitchFamily="18" charset="-34"/>
                  <a:hlinkClick r:id="rId2"/>
                </a:rPr>
                <a:t>https://www.boverket.se/globalassets/publikationer/dokument/2008/brandbelastning_3.pdf</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12" name="TextBox 12"/>
            <p:cNvSpPr txBox="1"/>
            <p:nvPr/>
          </p:nvSpPr>
          <p:spPr>
            <a:xfrm>
              <a:off x="0" y="8486009"/>
              <a:ext cx="9490469" cy="581356"/>
            </a:xfrm>
            <a:prstGeom prst="rect">
              <a:avLst/>
            </a:prstGeom>
          </p:spPr>
          <p:txBody>
            <a:bodyPr lIns="0" tIns="0" rIns="0" bIns="0" rtlCol="0" anchor="t">
              <a:spAutoFit/>
            </a:bodyPr>
            <a:lstStyle/>
            <a:p>
              <a:pPr>
                <a:lnSpc>
                  <a:spcPts val="3359"/>
                </a:lnSpc>
              </a:pPr>
              <a:endParaRPr lang="en-US" sz="2400" spc="120" dirty="0">
                <a:solidFill>
                  <a:srgbClr val="456A2C"/>
                </a:solidFill>
                <a:latin typeface="Glacial Indifference"/>
              </a:endParaRPr>
            </a:p>
          </p:txBody>
        </p:sp>
      </p:grpSp>
      <p:sp>
        <p:nvSpPr>
          <p:cNvPr id="16" name="AutoShape 16"/>
          <p:cNvSpPr/>
          <p:nvPr/>
        </p:nvSpPr>
        <p:spPr>
          <a:xfrm>
            <a:off x="1028700" y="9462135"/>
            <a:ext cx="16230600" cy="38100"/>
          </a:xfrm>
          <a:prstGeom prst="rect">
            <a:avLst/>
          </a:prstGeom>
          <a:solidFill>
            <a:srgbClr val="52584D"/>
          </a:solidFill>
          <a:ln>
            <a:solidFill>
              <a:srgbClr val="52584D"/>
            </a:solidFill>
          </a:ln>
        </p:spPr>
      </p:sp>
      <p:sp>
        <p:nvSpPr>
          <p:cNvPr id="20" name="Θέση αριθμού διαφάνειας 12">
            <a:extLst>
              <a:ext uri="{FF2B5EF4-FFF2-40B4-BE49-F238E27FC236}">
                <a16:creationId xmlns:a16="http://schemas.microsoft.com/office/drawing/2014/main" id="{6C18FE1D-2033-417B-8412-E2501E5D108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15</a:t>
            </a:fld>
            <a:endParaRPr lang="en-US" sz="2400" spc="120" dirty="0">
              <a:solidFill>
                <a:srgbClr val="D9D9D9"/>
              </a:solidFill>
              <a:latin typeface="Glacial Indifference"/>
            </a:endParaRPr>
          </a:p>
        </p:txBody>
      </p:sp>
      <p:grpSp>
        <p:nvGrpSpPr>
          <p:cNvPr id="13" name="Group 7">
            <a:extLst>
              <a:ext uri="{FF2B5EF4-FFF2-40B4-BE49-F238E27FC236}">
                <a16:creationId xmlns:a16="http://schemas.microsoft.com/office/drawing/2014/main" id="{AA1A5455-F34E-4D8D-BC85-D8ABB87D0974}"/>
              </a:ext>
            </a:extLst>
          </p:cNvPr>
          <p:cNvGrpSpPr/>
          <p:nvPr/>
        </p:nvGrpSpPr>
        <p:grpSpPr>
          <a:xfrm>
            <a:off x="9897210" y="856235"/>
            <a:ext cx="7147159" cy="7706212"/>
            <a:chOff x="0" y="2365459"/>
            <a:chExt cx="9529546" cy="10274950"/>
          </a:xfrm>
        </p:grpSpPr>
        <p:sp>
          <p:nvSpPr>
            <p:cNvPr id="17" name="TextBox 8">
              <a:extLst>
                <a:ext uri="{FF2B5EF4-FFF2-40B4-BE49-F238E27FC236}">
                  <a16:creationId xmlns:a16="http://schemas.microsoft.com/office/drawing/2014/main" id="{CC6ACA96-EC55-43A0-83EF-AF66BFD7FA7F}"/>
                </a:ext>
              </a:extLst>
            </p:cNvPr>
            <p:cNvSpPr txBox="1"/>
            <p:nvPr/>
          </p:nvSpPr>
          <p:spPr>
            <a:xfrm>
              <a:off x="39077" y="2365459"/>
              <a:ext cx="9490469" cy="10274950"/>
            </a:xfrm>
            <a:prstGeom prst="rect">
              <a:avLst/>
            </a:prstGeom>
          </p:spPr>
          <p:txBody>
            <a:bodyPr lIns="0" tIns="0" rIns="0" bIns="0" rtlCol="0" anchor="t">
              <a:spAutoFit/>
            </a:bodyPr>
            <a:lstStyle/>
            <a:p>
              <a:pPr marL="342900" lvl="0" indent="-342900" algn="just">
                <a:lnSpc>
                  <a:spcPct val="150000"/>
                </a:lnSpc>
                <a:buFont typeface="+mj-lt"/>
                <a:buAutoNum type="arabicPeriod" startAt="5"/>
              </a:pPr>
              <a:r>
                <a:rPr lang="el-GR" sz="1600" dirty="0">
                  <a:effectLst/>
                  <a:latin typeface="Verdana" panose="020B0604030504040204" pitchFamily="34" charset="0"/>
                  <a:ea typeface="Calibri" panose="020F0502020204030204" pitchFamily="34" charset="0"/>
                  <a:cs typeface="Angsana New" panose="02020603050405020304" pitchFamily="18" charset="-34"/>
                </a:rPr>
                <a:t>Noteikumi</a:t>
              </a:r>
              <a:r>
                <a:rPr lang="es-ES" sz="1600" dirty="0">
                  <a:effectLst/>
                  <a:latin typeface="Verdana" panose="020B0604030504040204" pitchFamily="34" charset="0"/>
                  <a:ea typeface="Calibri" panose="020F0502020204030204" pitchFamily="34" charset="0"/>
                  <a:cs typeface="Angsana New" panose="02020603050405020304" pitchFamily="18" charset="-34"/>
                </a:rPr>
                <a:t> par Latvijas būvnormatīvu LBN 201-15 "Būvju ugunsdrošība" MK 2015.gada 30. jūnija noteikumi Nr.333. - </a:t>
              </a:r>
              <a:r>
                <a:rPr lang="es-ES" sz="1600" u="sng" dirty="0">
                  <a:solidFill>
                    <a:srgbClr val="0563C1"/>
                  </a:solidFill>
                  <a:effectLst/>
                  <a:latin typeface="Verdana" panose="020B0604030504040204" pitchFamily="34" charset="0"/>
                  <a:ea typeface="Calibri" panose="020F0502020204030204" pitchFamily="34" charset="0"/>
                  <a:cs typeface="Angsana New" panose="02020603050405020304" pitchFamily="18" charset="-34"/>
                  <a:hlinkClick r:id="rId3"/>
                </a:rPr>
                <a:t>https://likumi.lv/ta/id/275006-noteikumi-par-latvijas-buvnormativu-lbn-201-15-buvju-ugunsdrosiba</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l-GR" sz="1600" dirty="0">
                  <a:effectLst/>
                  <a:latin typeface="Verdana" panose="020B0604030504040204" pitchFamily="34" charset="0"/>
                  <a:ea typeface="Calibri" panose="020F0502020204030204" pitchFamily="34" charset="0"/>
                  <a:cs typeface="Angsana New" panose="02020603050405020304" pitchFamily="18" charset="-34"/>
                </a:rPr>
                <a:t>INSTA</a:t>
              </a:r>
              <a:r>
                <a:rPr lang="es-ES" sz="1600" dirty="0">
                  <a:effectLst/>
                  <a:latin typeface="Verdana" panose="020B0604030504040204" pitchFamily="34" charset="0"/>
                  <a:ea typeface="Calibri" panose="020F0502020204030204" pitchFamily="34" charset="0"/>
                  <a:cs typeface="Angsana New" panose="02020603050405020304" pitchFamily="18" charset="-34"/>
                </a:rPr>
                <a:t> TS 950, Fire Safety Engineering - Comparative method to verify fire safety design in buildings. February 24, 2015</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EAD 130005-</a:t>
              </a:r>
              <a:r>
                <a:rPr lang="el-GR" sz="1600" dirty="0">
                  <a:effectLst/>
                  <a:latin typeface="Verdana" panose="020B0604030504040204" pitchFamily="34" charset="0"/>
                  <a:ea typeface="Calibri" panose="020F0502020204030204" pitchFamily="34" charset="0"/>
                  <a:cs typeface="Angsana New" panose="02020603050405020304" pitchFamily="18" charset="-34"/>
                </a:rPr>
                <a:t>00</a:t>
              </a:r>
              <a:r>
                <a:rPr lang="es-ES" sz="1600" dirty="0">
                  <a:effectLst/>
                  <a:latin typeface="Verdana" panose="020B0604030504040204" pitchFamily="34" charset="0"/>
                  <a:ea typeface="Calibri" panose="020F0502020204030204" pitchFamily="34" charset="0"/>
                  <a:cs typeface="Angsana New" panose="02020603050405020304" pitchFamily="18" charset="-34"/>
                </a:rPr>
                <a:t>-0304 “Solid wood slab element for use as structural element in buildings”; 2015-07</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1991-1-2:2002 Eurocode 1: Actions on structures - Part 1-2: General actions - Actions on structures exposed to fire</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1995-1-2: Eurocode 5: Design of timber structures - Part 1-2: General - Structural fire design</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13501-1:2018 Fire classification of construction products and building elements - Part 1: Classification using data from reaction to fire tests</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EN 13501-2:2016 Fire classification of construction products and building elements - Part 2: Classification using data from fire resistance tests, excluding ventilation services</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a:p>
              <a:pPr marL="342900" lvl="0" indent="-342900" algn="just">
                <a:lnSpc>
                  <a:spcPct val="150000"/>
                </a:lnSpc>
                <a:spcAft>
                  <a:spcPts val="800"/>
                </a:spcAft>
                <a:buFont typeface="+mj-lt"/>
                <a:buAutoNum type="arabicPeriod" startAt="5"/>
              </a:pPr>
              <a:r>
                <a:rPr lang="es-ES" sz="1600" dirty="0">
                  <a:effectLst/>
                  <a:latin typeface="Verdana" panose="020B0604030504040204" pitchFamily="34" charset="0"/>
                  <a:ea typeface="Calibri" panose="020F0502020204030204" pitchFamily="34" charset="0"/>
                  <a:cs typeface="Angsana New" panose="02020603050405020304" pitchFamily="18" charset="-34"/>
                </a:rPr>
                <a:t>SP Technical Research Institute of Sweden – SP Report 2010:19. Fire safety in timber buildings. Technical guideline for Europe. ISBN 978-91-86319-60-1 – 211 p.</a:t>
              </a:r>
              <a:endParaRPr lang="lv-LV" sz="16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18" name="TextBox 12">
              <a:extLst>
                <a:ext uri="{FF2B5EF4-FFF2-40B4-BE49-F238E27FC236}">
                  <a16:creationId xmlns:a16="http://schemas.microsoft.com/office/drawing/2014/main" id="{AAF8D2EA-FCAF-4441-9266-8E3F4940589F}"/>
                </a:ext>
              </a:extLst>
            </p:cNvPr>
            <p:cNvSpPr txBox="1"/>
            <p:nvPr/>
          </p:nvSpPr>
          <p:spPr>
            <a:xfrm>
              <a:off x="0" y="8486009"/>
              <a:ext cx="9490469" cy="581356"/>
            </a:xfrm>
            <a:prstGeom prst="rect">
              <a:avLst/>
            </a:prstGeom>
          </p:spPr>
          <p:txBody>
            <a:bodyPr lIns="0" tIns="0" rIns="0" bIns="0" rtlCol="0" anchor="t">
              <a:spAutoFit/>
            </a:bodyPr>
            <a:lstStyle/>
            <a:p>
              <a:pPr>
                <a:lnSpc>
                  <a:spcPts val="3359"/>
                </a:lnSpc>
              </a:pPr>
              <a:endParaRPr lang="en-US" sz="2400" spc="120" dirty="0">
                <a:solidFill>
                  <a:srgbClr val="456A2C"/>
                </a:solidFill>
                <a:latin typeface="Glacial Indifference"/>
              </a:endParaRPr>
            </a:p>
          </p:txBody>
        </p:sp>
      </p:grpSp>
      <p:sp>
        <p:nvSpPr>
          <p:cNvPr id="19" name="TextBox 9">
            <a:extLst>
              <a:ext uri="{FF2B5EF4-FFF2-40B4-BE49-F238E27FC236}">
                <a16:creationId xmlns:a16="http://schemas.microsoft.com/office/drawing/2014/main" id="{060C88A5-046F-4140-B730-60A1C63DB7A9}"/>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051" y="0"/>
            <a:ext cx="8385423" cy="8119650"/>
            <a:chOff x="-865" y="418623"/>
            <a:chExt cx="11180564" cy="10826199"/>
          </a:xfrm>
          <a:solidFill>
            <a:schemeClr val="bg1">
              <a:lumMod val="95000"/>
            </a:schemeClr>
          </a:solidFill>
        </p:grpSpPr>
        <p:sp>
          <p:nvSpPr>
            <p:cNvPr id="4" name="AutoShape 4"/>
            <p:cNvSpPr/>
            <p:nvPr/>
          </p:nvSpPr>
          <p:spPr>
            <a:xfrm>
              <a:off x="-865" y="418623"/>
              <a:ext cx="11180564" cy="10826199"/>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Resumen</a:t>
              </a:r>
              <a:r>
                <a:rPr lang="en-US" sz="6200" spc="310" dirty="0">
                  <a:solidFill>
                    <a:srgbClr val="456A2C"/>
                  </a:solidFill>
                  <a:latin typeface="League Spartan"/>
                </a:rPr>
                <a:t> de la </a:t>
              </a:r>
              <a:r>
                <a:rPr lang="en-US" sz="6200" spc="310" dirty="0" err="1">
                  <a:solidFill>
                    <a:srgbClr val="456A2C"/>
                  </a:solidFill>
                  <a:latin typeface="League Spartan"/>
                </a:rPr>
                <a:t>presentaci</a:t>
              </a:r>
              <a:r>
                <a:rPr lang="en-US" sz="6200" b="1" spc="310" dirty="0" err="1">
                  <a:solidFill>
                    <a:srgbClr val="456A2C"/>
                  </a:solidFill>
                  <a:latin typeface="League Spartan"/>
                </a:rPr>
                <a:t>ó</a:t>
              </a:r>
              <a:r>
                <a:rPr lang="en-US" sz="6200" spc="310" dirty="0" err="1">
                  <a:solidFill>
                    <a:srgbClr val="456A2C"/>
                  </a:solidFill>
                  <a:latin typeface="League Spartan"/>
                </a:rPr>
                <a:t>n</a:t>
              </a:r>
              <a:endParaRPr lang="en-US" sz="6200" spc="310" dirty="0">
                <a:solidFill>
                  <a:srgbClr val="456A2C"/>
                </a:solidFill>
                <a:latin typeface="League Spartan"/>
              </a:endParaRPr>
            </a:p>
          </p:txBody>
        </p:sp>
        <p:sp>
          <p:nvSpPr>
            <p:cNvPr id="6" name="TextBox 6"/>
            <p:cNvSpPr txBox="1"/>
            <p:nvPr/>
          </p:nvSpPr>
          <p:spPr>
            <a:xfrm>
              <a:off x="982007" y="6349432"/>
              <a:ext cx="9214823" cy="4608098"/>
            </a:xfrm>
            <a:prstGeom prst="rect">
              <a:avLst/>
            </a:prstGeom>
            <a:grpFill/>
          </p:spPr>
          <p:txBody>
            <a:bodyPr lIns="0" tIns="0" rIns="0" bIns="0" rtlCol="0" anchor="t">
              <a:spAutoFit/>
            </a:bodyPr>
            <a:lstStyle/>
            <a:p>
              <a:pPr marL="342900" indent="-342900">
                <a:lnSpc>
                  <a:spcPts val="3359"/>
                </a:lnSpc>
                <a:buFontTx/>
                <a:buChar char="-"/>
              </a:pPr>
              <a:r>
                <a:rPr lang="es-ES" sz="2400" spc="120" dirty="0">
                  <a:solidFill>
                    <a:srgbClr val="456A2C"/>
                  </a:solidFill>
                  <a:latin typeface="Glacial Indifference"/>
                </a:rPr>
                <a:t>Términos y definiciones</a:t>
              </a:r>
            </a:p>
            <a:p>
              <a:pPr marL="342900" indent="-342900">
                <a:lnSpc>
                  <a:spcPts val="3359"/>
                </a:lnSpc>
                <a:buFontTx/>
                <a:buChar char="-"/>
              </a:pPr>
              <a:r>
                <a:rPr lang="es-ES" sz="2400" spc="120" dirty="0">
                  <a:solidFill>
                    <a:srgbClr val="456A2C"/>
                  </a:solidFill>
                  <a:latin typeface="Glacial Indifference"/>
                </a:rPr>
                <a:t>Curvas nominales de temperatura-tiempo</a:t>
              </a:r>
            </a:p>
            <a:p>
              <a:pPr marL="342900" indent="-342900">
                <a:lnSpc>
                  <a:spcPts val="3359"/>
                </a:lnSpc>
                <a:buFontTx/>
                <a:buChar char="-"/>
              </a:pPr>
              <a:r>
                <a:rPr lang="es-ES" sz="2400" spc="120" dirty="0">
                  <a:solidFill>
                    <a:srgbClr val="456A2C"/>
                  </a:solidFill>
                  <a:latin typeface="Glacial Indifference"/>
                </a:rPr>
                <a:t>Densidad de carga de fuego</a:t>
              </a:r>
            </a:p>
            <a:p>
              <a:pPr marL="342900" indent="-342900">
                <a:lnSpc>
                  <a:spcPts val="3359"/>
                </a:lnSpc>
                <a:buFontTx/>
                <a:buChar char="-"/>
              </a:pPr>
              <a:r>
                <a:rPr lang="es-ES" sz="2400" spc="120" dirty="0">
                  <a:solidFill>
                    <a:srgbClr val="456A2C"/>
                  </a:solidFill>
                  <a:latin typeface="Glacial Indifference"/>
                </a:rPr>
                <a:t>Clasificación de reacción al fuego</a:t>
              </a:r>
            </a:p>
            <a:p>
              <a:pPr marL="342900" indent="-342900">
                <a:lnSpc>
                  <a:spcPts val="3359"/>
                </a:lnSpc>
                <a:buFontTx/>
                <a:buChar char="-"/>
              </a:pPr>
              <a:r>
                <a:rPr lang="es-ES" sz="2400" spc="120" dirty="0">
                  <a:solidFill>
                    <a:srgbClr val="456A2C"/>
                  </a:solidFill>
                  <a:latin typeface="Glacial Indifference"/>
                </a:rPr>
                <a:t>Limitaciones del método de cálculo</a:t>
              </a:r>
            </a:p>
            <a:p>
              <a:pPr>
                <a:lnSpc>
                  <a:spcPts val="3359"/>
                </a:lnSpc>
              </a:pPr>
              <a:r>
                <a:rPr lang="es-ES" sz="2400" spc="120" dirty="0">
                  <a:solidFill>
                    <a:srgbClr val="456A2C"/>
                  </a:solidFill>
                  <a:latin typeface="Glacial Indifference"/>
                </a:rPr>
                <a:t>- Método de predicción de la resistencia al  fuego mediante cálculos</a:t>
              </a:r>
            </a:p>
            <a:p>
              <a:pPr marL="342900" indent="-342900">
                <a:lnSpc>
                  <a:spcPts val="3359"/>
                </a:lnSpc>
                <a:buFontTx/>
                <a:buChar char="-"/>
              </a:pPr>
              <a:r>
                <a:rPr lang="es-ES" sz="2400" spc="120" dirty="0">
                  <a:solidFill>
                    <a:srgbClr val="456A2C"/>
                  </a:solidFill>
                  <a:latin typeface="Glacial Indifference"/>
                </a:rPr>
                <a:t>Clasificación de resistencia al fuego</a:t>
              </a:r>
              <a:endParaRPr lang="en-GB"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TEMAS TRATADOS</a:t>
              </a:r>
            </a:p>
          </p:txBody>
        </p:sp>
      </p:grpSp>
      <p:grpSp>
        <p:nvGrpSpPr>
          <p:cNvPr id="8" name="Group 8"/>
          <p:cNvGrpSpPr/>
          <p:nvPr/>
        </p:nvGrpSpPr>
        <p:grpSpPr>
          <a:xfrm>
            <a:off x="2057400" y="9462135"/>
            <a:ext cx="15621000" cy="584361"/>
            <a:chOff x="0" y="0"/>
            <a:chExt cx="21640800" cy="779148"/>
          </a:xfrm>
        </p:grpSpPr>
        <p:sp>
          <p:nvSpPr>
            <p:cNvPr id="9" name="TextBox 9"/>
            <p:cNvSpPr txBox="1"/>
            <p:nvPr/>
          </p:nvSpPr>
          <p:spPr>
            <a:xfrm>
              <a:off x="11497147" y="428625"/>
              <a:ext cx="10143653" cy="350523"/>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
          <p:nvSpPr>
            <p:cNvPr id="10" name="AutoShape 10"/>
            <p:cNvSpPr/>
            <p:nvPr/>
          </p:nvSpPr>
          <p:spPr>
            <a:xfrm>
              <a:off x="0" y="0"/>
              <a:ext cx="21640800" cy="50800"/>
            </a:xfrm>
            <a:prstGeom prst="rect">
              <a:avLst/>
            </a:prstGeom>
            <a:solidFill>
              <a:srgbClr val="52584D"/>
            </a:solidFill>
          </p:spPr>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152400" y="9770065"/>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17319" y="972070"/>
            <a:ext cx="7114272" cy="7816242"/>
          </a:xfrm>
          <a:prstGeom prst="rect">
            <a:avLst/>
          </a:prstGeom>
        </p:spPr>
        <p:txBody>
          <a:bodyPr lIns="0" tIns="0" rIns="0" bIns="0" rtlCol="0" anchor="t">
            <a:spAutoFit/>
          </a:bodyPr>
          <a:lstStyle/>
          <a:p>
            <a:pPr algn="l">
              <a:lnSpc>
                <a:spcPts val="3359"/>
              </a:lnSpc>
            </a:pPr>
            <a:r>
              <a:rPr lang="es-ES" sz="2400" b="1" u="sng" spc="120" dirty="0">
                <a:solidFill>
                  <a:srgbClr val="456A2C"/>
                </a:solidFill>
                <a:latin typeface="Glacial Indifference"/>
              </a:rPr>
              <a:t>Compartimento contra incendios: </a:t>
            </a:r>
            <a:r>
              <a:rPr lang="es-ES" sz="2400" b="1" spc="120" dirty="0">
                <a:solidFill>
                  <a:srgbClr val="456A2C"/>
                </a:solidFill>
                <a:latin typeface="Glacial Indifference"/>
              </a:rPr>
              <a:t>espacio dentro de un edificio, que se extiende a lo largo de uno o varios pisos, que está encerrado por elementos de separación, de modo que se evita la propagación del fuego más allá de los compartimentos durante la exposición al fuego correspondiente;</a:t>
            </a:r>
          </a:p>
          <a:p>
            <a:pPr algn="l">
              <a:lnSpc>
                <a:spcPts val="3359"/>
              </a:lnSpc>
            </a:pPr>
            <a:endParaRPr lang="es-ES" sz="2400" b="1" u="sng" spc="120" dirty="0">
              <a:solidFill>
                <a:srgbClr val="456A2C"/>
              </a:solidFill>
              <a:latin typeface="Glacial Indifference"/>
            </a:endParaRPr>
          </a:p>
          <a:p>
            <a:pPr algn="l">
              <a:lnSpc>
                <a:spcPts val="3359"/>
              </a:lnSpc>
            </a:pPr>
            <a:r>
              <a:rPr lang="es-ES" sz="2400" b="1" u="sng" spc="120" dirty="0">
                <a:solidFill>
                  <a:srgbClr val="456A2C"/>
                </a:solidFill>
                <a:latin typeface="Glacial Indifference"/>
              </a:rPr>
              <a:t>Resistencia al fuego: </a:t>
            </a:r>
            <a:r>
              <a:rPr lang="es-ES" sz="2400" b="1" spc="120" dirty="0">
                <a:solidFill>
                  <a:srgbClr val="456A2C"/>
                </a:solidFill>
                <a:latin typeface="Glacial Indifference"/>
              </a:rPr>
              <a:t>capacidad de la estructura para cumplir su función requerida (función de soporte de carga y / o de separación del fuego) durante una exposición al fuego y un período de tiempo específicos;</a:t>
            </a:r>
          </a:p>
          <a:p>
            <a:pPr algn="l">
              <a:lnSpc>
                <a:spcPts val="3359"/>
              </a:lnSpc>
            </a:pPr>
            <a:endParaRPr lang="es-ES" sz="2400" b="1" u="sng" spc="120" dirty="0">
              <a:solidFill>
                <a:srgbClr val="456A2C"/>
              </a:solidFill>
              <a:latin typeface="Glacial Indifference"/>
            </a:endParaRPr>
          </a:p>
          <a:p>
            <a:pPr algn="l">
              <a:lnSpc>
                <a:spcPts val="3359"/>
              </a:lnSpc>
            </a:pPr>
            <a:r>
              <a:rPr lang="es-ES" sz="2400" b="1" u="sng" spc="120" dirty="0">
                <a:solidFill>
                  <a:srgbClr val="456A2C"/>
                </a:solidFill>
                <a:latin typeface="Glacial Indifference"/>
              </a:rPr>
              <a:t>Elemento de separación: </a:t>
            </a:r>
            <a:r>
              <a:rPr lang="es-ES" sz="2400" b="1" spc="120" dirty="0">
                <a:solidFill>
                  <a:srgbClr val="456A2C"/>
                </a:solidFill>
                <a:latin typeface="Glacial Indifference"/>
              </a:rPr>
              <a:t>elemento portador o no portador de carga (por ejemplo, una pared) que forma parte del cerramiento de un compartimento contra incendios;</a:t>
            </a:r>
            <a:endParaRPr lang="en-US"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6509474"/>
            <a:chOff x="0" y="-95249"/>
            <a:chExt cx="9216551" cy="8679301"/>
          </a:xfrm>
        </p:grpSpPr>
        <p:sp>
          <p:nvSpPr>
            <p:cNvPr id="8" name="TextBox 8"/>
            <p:cNvSpPr txBox="1"/>
            <p:nvPr/>
          </p:nvSpPr>
          <p:spPr>
            <a:xfrm>
              <a:off x="0" y="-95249"/>
              <a:ext cx="9216551" cy="8679301"/>
            </a:xfrm>
            <a:prstGeom prst="rect">
              <a:avLst/>
            </a:prstGeom>
          </p:spPr>
          <p:txBody>
            <a:bodyPr lIns="0" tIns="0" rIns="0" bIns="0" rtlCol="0" anchor="t">
              <a:spAutoFit/>
            </a:bodyPr>
            <a:lstStyle/>
            <a:p>
              <a:pPr algn="ctr"/>
              <a:r>
                <a:rPr lang="es-ES" sz="4000" spc="310" dirty="0">
                  <a:solidFill>
                    <a:schemeClr val="bg1"/>
                  </a:solidFill>
                  <a:latin typeface="League Spartan"/>
                </a:rPr>
                <a:t>Cálculos de resistencia al fuego según </a:t>
              </a:r>
              <a:r>
                <a:rPr lang="es-ES" sz="4000" spc="310" dirty="0" err="1">
                  <a:solidFill>
                    <a:schemeClr val="bg1"/>
                  </a:solidFill>
                  <a:latin typeface="League Spartan"/>
                </a:rPr>
                <a:t>Euroc</a:t>
              </a:r>
              <a:r>
                <a:rPr lang="es-ES" sz="4000" b="1" spc="310" dirty="0" err="1">
                  <a:solidFill>
                    <a:schemeClr val="bg1"/>
                  </a:solidFill>
                  <a:latin typeface="League Spartan"/>
                </a:rPr>
                <a:t>ó</a:t>
              </a:r>
              <a:r>
                <a:rPr lang="es-ES" sz="4000" spc="310" dirty="0" err="1">
                  <a:solidFill>
                    <a:schemeClr val="bg1"/>
                  </a:solidFill>
                  <a:latin typeface="League Spartan"/>
                </a:rPr>
                <a:t>digo</a:t>
              </a:r>
              <a:r>
                <a:rPr lang="es-ES" sz="4000" spc="310" dirty="0">
                  <a:solidFill>
                    <a:schemeClr val="bg1"/>
                  </a:solidFill>
                  <a:latin typeface="League Spartan"/>
                </a:rPr>
                <a:t> 5 Parte 1-2 y directriz técnica para Europa</a:t>
              </a:r>
            </a:p>
            <a:p>
              <a:pPr algn="ctr"/>
              <a:r>
                <a:rPr lang="es-ES" sz="4000" spc="310" dirty="0">
                  <a:solidFill>
                    <a:schemeClr val="bg1"/>
                  </a:solidFill>
                  <a:latin typeface="League Spartan"/>
                </a:rPr>
                <a:t>Informe SP 2010: 19</a:t>
              </a:r>
            </a:p>
            <a:p>
              <a:pPr algn="ctr"/>
              <a:endParaRPr lang="en-US" sz="4500" spc="310" dirty="0">
                <a:solidFill>
                  <a:schemeClr val="bg1"/>
                </a:solidFill>
                <a:latin typeface="League Spartan"/>
              </a:endParaRPr>
            </a:p>
            <a:p>
              <a:pPr algn="ctr">
                <a:lnSpc>
                  <a:spcPts val="8370"/>
                </a:lnSpc>
              </a:pPr>
              <a:r>
                <a:rPr lang="en-US" sz="6200" spc="310" dirty="0" err="1">
                  <a:solidFill>
                    <a:schemeClr val="bg1"/>
                  </a:solidFill>
                  <a:latin typeface="League Spartan"/>
                </a:rPr>
                <a:t>T</a:t>
              </a:r>
              <a:r>
                <a:rPr lang="en-US" sz="6200" b="1" spc="310" dirty="0" err="1">
                  <a:solidFill>
                    <a:schemeClr val="bg1"/>
                  </a:solidFill>
                  <a:latin typeface="League Spartan"/>
                </a:rPr>
                <a:t>é</a:t>
              </a:r>
              <a:r>
                <a:rPr lang="en-US" sz="6200" spc="310" dirty="0" err="1">
                  <a:solidFill>
                    <a:schemeClr val="bg1"/>
                  </a:solidFill>
                  <a:latin typeface="League Spartan"/>
                </a:rPr>
                <a:t>rminos</a:t>
              </a:r>
              <a:r>
                <a:rPr lang="en-US" sz="6200" spc="310" dirty="0">
                  <a:solidFill>
                    <a:schemeClr val="bg1"/>
                  </a:solidFill>
                  <a:latin typeface="League Spartan"/>
                </a:rPr>
                <a:t> y </a:t>
              </a:r>
              <a:r>
                <a:rPr lang="en-US" sz="6200" spc="310" dirty="0" err="1">
                  <a:solidFill>
                    <a:schemeClr val="bg1"/>
                  </a:solidFill>
                  <a:latin typeface="League Spartan"/>
                </a:rPr>
                <a:t>definiciones</a:t>
              </a:r>
              <a:endParaRPr lang="en-US"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DBFBAF80-33AC-4A64-BB69-5C8A46BE5243}"/>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54660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403957"/>
          </a:xfrm>
          <a:prstGeom prst="rect">
            <a:avLst/>
          </a:prstGeom>
        </p:spPr>
        <p:txBody>
          <a:bodyPr lIns="0" tIns="0" rIns="0" bIns="0" rtlCol="0" anchor="t">
            <a:spAutoFit/>
          </a:bodyPr>
          <a:lstStyle/>
          <a:p>
            <a:pPr algn="l">
              <a:lnSpc>
                <a:spcPts val="3359"/>
              </a:lnSpc>
            </a:pPr>
            <a:r>
              <a:rPr lang="lv-LV" sz="2400" b="1" u="sng" spc="120" dirty="0">
                <a:solidFill>
                  <a:srgbClr val="456A2C"/>
                </a:solidFill>
                <a:latin typeface="Glacial Indifference"/>
              </a:rPr>
              <a:t>Curva estándar de temperatura-tiempo</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7125027"/>
            <a:chOff x="0" y="-95249"/>
            <a:chExt cx="9216551" cy="9500036"/>
          </a:xfrm>
        </p:grpSpPr>
        <p:sp>
          <p:nvSpPr>
            <p:cNvPr id="8" name="TextBox 8"/>
            <p:cNvSpPr txBox="1"/>
            <p:nvPr/>
          </p:nvSpPr>
          <p:spPr>
            <a:xfrm>
              <a:off x="0" y="-95249"/>
              <a:ext cx="9216551" cy="9500036"/>
            </a:xfrm>
            <a:prstGeom prst="rect">
              <a:avLst/>
            </a:prstGeom>
          </p:spPr>
          <p:txBody>
            <a:bodyPr lIns="0" tIns="0" rIns="0" bIns="0" rtlCol="0" anchor="t">
              <a:spAutoFit/>
            </a:bodyPr>
            <a:lstStyle/>
            <a:p>
              <a:pPr algn="ctr"/>
              <a:r>
                <a:rPr lang="en-GB" sz="4000" spc="310" dirty="0" err="1">
                  <a:solidFill>
                    <a:schemeClr val="bg1"/>
                  </a:solidFill>
                  <a:latin typeface="League Spartan"/>
                </a:rPr>
                <a:t>Curvas</a:t>
              </a:r>
              <a:r>
                <a:rPr lang="en-GB" sz="4000" spc="310" dirty="0">
                  <a:solidFill>
                    <a:schemeClr val="bg1"/>
                  </a:solidFill>
                  <a:latin typeface="League Spartan"/>
                </a:rPr>
                <a:t> </a:t>
              </a:r>
              <a:r>
                <a:rPr lang="en-GB" sz="4000" spc="310" dirty="0" err="1">
                  <a:solidFill>
                    <a:schemeClr val="bg1"/>
                  </a:solidFill>
                  <a:latin typeface="League Spartan"/>
                </a:rPr>
                <a:t>nominales</a:t>
              </a:r>
              <a:r>
                <a:rPr lang="en-GB" sz="4000" spc="310" dirty="0">
                  <a:solidFill>
                    <a:schemeClr val="bg1"/>
                  </a:solidFill>
                  <a:latin typeface="League Spartan"/>
                </a:rPr>
                <a:t> de </a:t>
              </a:r>
              <a:r>
                <a:rPr lang="en-GB" sz="4000" spc="310" dirty="0" err="1">
                  <a:solidFill>
                    <a:schemeClr val="bg1"/>
                  </a:solidFill>
                  <a:latin typeface="League Spartan"/>
                </a:rPr>
                <a:t>temperatura-tiempo</a:t>
              </a:r>
              <a:r>
                <a:rPr lang="en-GB" sz="4000" spc="310" dirty="0">
                  <a:solidFill>
                    <a:schemeClr val="bg1"/>
                  </a:solidFill>
                  <a:latin typeface="League Spartan"/>
                </a:rPr>
                <a:t> </a:t>
              </a:r>
              <a:r>
                <a:rPr lang="en-GB" sz="4000" spc="310" dirty="0" err="1">
                  <a:solidFill>
                    <a:schemeClr val="bg1"/>
                  </a:solidFill>
                  <a:latin typeface="League Spartan"/>
                </a:rPr>
                <a:t>según</a:t>
              </a:r>
              <a:r>
                <a:rPr lang="en-GB" sz="4000" spc="310" dirty="0">
                  <a:solidFill>
                    <a:schemeClr val="bg1"/>
                  </a:solidFill>
                  <a:latin typeface="League Spartan"/>
                </a:rPr>
                <a:t> </a:t>
              </a:r>
              <a:r>
                <a:rPr lang="en-GB" sz="4000" spc="310" dirty="0" err="1">
                  <a:solidFill>
                    <a:schemeClr val="bg1"/>
                  </a:solidFill>
                  <a:latin typeface="League Spartan"/>
                </a:rPr>
                <a:t>Eurocódigo</a:t>
              </a:r>
              <a:r>
                <a:rPr lang="en-GB" sz="4000" spc="310" dirty="0">
                  <a:solidFill>
                    <a:schemeClr val="bg1"/>
                  </a:solidFill>
                  <a:latin typeface="League Spartan"/>
                </a:rPr>
                <a:t> 1 </a:t>
              </a:r>
              <a:r>
                <a:rPr lang="en-GB" sz="4000" spc="310" dirty="0" err="1">
                  <a:solidFill>
                    <a:schemeClr val="bg1"/>
                  </a:solidFill>
                  <a:latin typeface="League Spartan"/>
                </a:rPr>
                <a:t>Parte</a:t>
              </a:r>
              <a:r>
                <a:rPr lang="en-GB" sz="4000" spc="310" dirty="0">
                  <a:solidFill>
                    <a:schemeClr val="bg1"/>
                  </a:solidFill>
                  <a:latin typeface="League Spartan"/>
                </a:rPr>
                <a:t> 1-2</a:t>
              </a:r>
            </a:p>
            <a:p>
              <a:pPr algn="ctr"/>
              <a:endParaRPr lang="en-GB" sz="4000" spc="310" dirty="0">
                <a:solidFill>
                  <a:schemeClr val="bg1"/>
                </a:solidFill>
                <a:latin typeface="League Spartan"/>
              </a:endParaRPr>
            </a:p>
            <a:p>
              <a:pPr algn="ctr"/>
              <a:endParaRPr lang="en-US" sz="4500" spc="310" dirty="0">
                <a:solidFill>
                  <a:schemeClr val="bg1"/>
                </a:solidFill>
                <a:latin typeface="League Spartan"/>
              </a:endParaRPr>
            </a:p>
            <a:p>
              <a:pPr algn="ctr">
                <a:lnSpc>
                  <a:spcPts val="8370"/>
                </a:lnSpc>
              </a:pPr>
              <a:r>
                <a:rPr lang="en-GB" sz="6200" spc="310" dirty="0" err="1">
                  <a:solidFill>
                    <a:schemeClr val="bg1"/>
                  </a:solidFill>
                  <a:latin typeface="League Spartan"/>
                </a:rPr>
                <a:t>Fuegos</a:t>
              </a:r>
              <a:r>
                <a:rPr lang="en-GB" sz="6200" spc="310" dirty="0">
                  <a:solidFill>
                    <a:schemeClr val="bg1"/>
                  </a:solidFill>
                  <a:latin typeface="League Spartan"/>
                </a:rPr>
                <a:t> </a:t>
              </a:r>
              <a:r>
                <a:rPr lang="en-GB" sz="6200" spc="310" dirty="0" err="1">
                  <a:solidFill>
                    <a:schemeClr val="bg1"/>
                  </a:solidFill>
                  <a:latin typeface="League Spartan"/>
                </a:rPr>
                <a:t>te</a:t>
              </a:r>
              <a:r>
                <a:rPr lang="en-GB" sz="6200" b="1" spc="310" dirty="0" err="1">
                  <a:solidFill>
                    <a:schemeClr val="bg1"/>
                  </a:solidFill>
                  <a:latin typeface="League Spartan"/>
                </a:rPr>
                <a:t>ó</a:t>
              </a:r>
              <a:r>
                <a:rPr lang="en-GB" sz="6200" spc="310" dirty="0" err="1">
                  <a:solidFill>
                    <a:schemeClr val="bg1"/>
                  </a:solidFill>
                  <a:latin typeface="League Spartan"/>
                </a:rPr>
                <a:t>ricos</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graphicFrame>
        <p:nvGraphicFramePr>
          <p:cNvPr id="10" name="Diagramma 9">
            <a:extLst>
              <a:ext uri="{FF2B5EF4-FFF2-40B4-BE49-F238E27FC236}">
                <a16:creationId xmlns:a16="http://schemas.microsoft.com/office/drawing/2014/main" id="{A282B078-3534-4583-879C-E3C76A43425C}"/>
              </a:ext>
            </a:extLst>
          </p:cNvPr>
          <p:cNvGraphicFramePr/>
          <p:nvPr>
            <p:extLst>
              <p:ext uri="{D42A27DB-BD31-4B8C-83A1-F6EECF244321}">
                <p14:modId xmlns:p14="http://schemas.microsoft.com/office/powerpoint/2010/main" val="1727483450"/>
              </p:ext>
            </p:extLst>
          </p:nvPr>
        </p:nvGraphicFramePr>
        <p:xfrm>
          <a:off x="7746277" y="1485901"/>
          <a:ext cx="10290705" cy="7581900"/>
        </p:xfrm>
        <a:graphic>
          <a:graphicData uri="http://schemas.openxmlformats.org/drawingml/2006/chart">
            <c:chart xmlns:c="http://schemas.openxmlformats.org/drawingml/2006/chart" xmlns:r="http://schemas.openxmlformats.org/officeDocument/2006/relationships" r:id="rId2"/>
          </a:graphicData>
        </a:graphic>
      </p:graphicFrame>
      <p:sp>
        <p:nvSpPr>
          <p:cNvPr id="4" name="Vienādsānu trīsstūris 3">
            <a:extLst>
              <a:ext uri="{FF2B5EF4-FFF2-40B4-BE49-F238E27FC236}">
                <a16:creationId xmlns:a16="http://schemas.microsoft.com/office/drawing/2014/main" id="{90091334-A721-45FB-8638-2ECA5B56A4E1}"/>
              </a:ext>
            </a:extLst>
          </p:cNvPr>
          <p:cNvSpPr/>
          <p:nvPr/>
        </p:nvSpPr>
        <p:spPr>
          <a:xfrm>
            <a:off x="10972800" y="4974440"/>
            <a:ext cx="3048000" cy="1616860"/>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v-LV"/>
          </a:p>
        </p:txBody>
      </p:sp>
      <p:pic>
        <p:nvPicPr>
          <p:cNvPr id="11" name="Attēls 10">
            <a:extLst>
              <a:ext uri="{FF2B5EF4-FFF2-40B4-BE49-F238E27FC236}">
                <a16:creationId xmlns:a16="http://schemas.microsoft.com/office/drawing/2014/main" id="{99C5655D-F494-441F-A9EB-43F9A96F66A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734800" y="6294374"/>
            <a:ext cx="1531885" cy="1640630"/>
          </a:xfrm>
          <a:prstGeom prst="rect">
            <a:avLst/>
          </a:prstGeom>
        </p:spPr>
      </p:pic>
      <p:sp>
        <p:nvSpPr>
          <p:cNvPr id="5" name="Bultiņa: uz augšu 4">
            <a:extLst>
              <a:ext uri="{FF2B5EF4-FFF2-40B4-BE49-F238E27FC236}">
                <a16:creationId xmlns:a16="http://schemas.microsoft.com/office/drawing/2014/main" id="{D5C683CE-C08E-4BE2-A9A1-2DA843D5FE21}"/>
              </a:ext>
            </a:extLst>
          </p:cNvPr>
          <p:cNvSpPr/>
          <p:nvPr/>
        </p:nvSpPr>
        <p:spPr>
          <a:xfrm rot="18677773">
            <a:off x="11658601" y="5969446"/>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5" name="Bultiņa: uz augšu 14">
            <a:extLst>
              <a:ext uri="{FF2B5EF4-FFF2-40B4-BE49-F238E27FC236}">
                <a16:creationId xmlns:a16="http://schemas.microsoft.com/office/drawing/2014/main" id="{98DEDBC8-7376-4F2D-BD7E-D9DD982DD7A1}"/>
              </a:ext>
            </a:extLst>
          </p:cNvPr>
          <p:cNvSpPr/>
          <p:nvPr/>
        </p:nvSpPr>
        <p:spPr>
          <a:xfrm>
            <a:off x="12217179" y="5733089"/>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6" name="Bultiņa: uz augšu 15">
            <a:extLst>
              <a:ext uri="{FF2B5EF4-FFF2-40B4-BE49-F238E27FC236}">
                <a16:creationId xmlns:a16="http://schemas.microsoft.com/office/drawing/2014/main" id="{95F359E8-ED05-421C-9499-4C8E56DA5728}"/>
              </a:ext>
            </a:extLst>
          </p:cNvPr>
          <p:cNvSpPr/>
          <p:nvPr/>
        </p:nvSpPr>
        <p:spPr>
          <a:xfrm rot="2745815">
            <a:off x="12784306" y="5938748"/>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7" name="Bultiņa: uz augšu 16">
            <a:extLst>
              <a:ext uri="{FF2B5EF4-FFF2-40B4-BE49-F238E27FC236}">
                <a16:creationId xmlns:a16="http://schemas.microsoft.com/office/drawing/2014/main" id="{F630CF19-0123-45BF-A6B0-D4E60FD5D778}"/>
              </a:ext>
            </a:extLst>
          </p:cNvPr>
          <p:cNvSpPr/>
          <p:nvPr/>
        </p:nvSpPr>
        <p:spPr>
          <a:xfrm rot="5400000">
            <a:off x="13262313" y="7001361"/>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8" name="Bultiņa: uz augšu 17">
            <a:extLst>
              <a:ext uri="{FF2B5EF4-FFF2-40B4-BE49-F238E27FC236}">
                <a16:creationId xmlns:a16="http://schemas.microsoft.com/office/drawing/2014/main" id="{6BCF81CB-D3F5-4243-8228-A20128EA31B4}"/>
              </a:ext>
            </a:extLst>
          </p:cNvPr>
          <p:cNvSpPr/>
          <p:nvPr/>
        </p:nvSpPr>
        <p:spPr>
          <a:xfrm rot="16200000">
            <a:off x="11218700" y="7018845"/>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60C3053-B604-4165-88B6-7580F0C4236C}"/>
                  </a:ext>
                </a:extLst>
              </p:cNvPr>
              <p:cNvSpPr txBox="1"/>
              <p:nvPr/>
            </p:nvSpPr>
            <p:spPr>
              <a:xfrm>
                <a:off x="12619775" y="4114694"/>
                <a:ext cx="3787768" cy="3994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400" i="1" smtClean="0">
                              <a:latin typeface="Cambria Math" panose="02040503050406030204" pitchFamily="18" charset="0"/>
                            </a:rPr>
                          </m:ctrlPr>
                        </m:sSubPr>
                        <m:e>
                          <m:r>
                            <a:rPr lang="lv-LV" sz="2400" i="1" smtClean="0">
                              <a:latin typeface="Cambria Math" panose="02040503050406030204" pitchFamily="18" charset="0"/>
                              <a:ea typeface="Cambria Math" panose="02040503050406030204" pitchFamily="18" charset="0"/>
                            </a:rPr>
                            <m:t>𝜃</m:t>
                          </m:r>
                        </m:e>
                        <m:sub>
                          <m:r>
                            <a:rPr lang="lv-LV" sz="2400" b="0" i="1" smtClean="0">
                              <a:latin typeface="Cambria Math" panose="02040503050406030204" pitchFamily="18" charset="0"/>
                            </a:rPr>
                            <m:t>𝑔</m:t>
                          </m:r>
                        </m:sub>
                      </m:sSub>
                      <m:r>
                        <a:rPr lang="lv-LV" sz="2400" b="0" i="1" smtClean="0">
                          <a:latin typeface="Cambria Math" panose="02040503050406030204" pitchFamily="18" charset="0"/>
                        </a:rPr>
                        <m:t>=20+354</m:t>
                      </m:r>
                      <m:sSub>
                        <m:sSubPr>
                          <m:ctrlPr>
                            <a:rPr lang="lv-LV" sz="2400" b="0" i="1" smtClean="0">
                              <a:latin typeface="Cambria Math" panose="02040503050406030204" pitchFamily="18" charset="0"/>
                            </a:rPr>
                          </m:ctrlPr>
                        </m:sSubPr>
                        <m:e>
                          <m:r>
                            <a:rPr lang="lv-LV" sz="2400" b="0" i="1" smtClean="0">
                              <a:latin typeface="Cambria Math" panose="02040503050406030204" pitchFamily="18" charset="0"/>
                            </a:rPr>
                            <m:t>𝑙𝑜𝑔</m:t>
                          </m:r>
                        </m:e>
                        <m:sub>
                          <m:r>
                            <a:rPr lang="lv-LV" sz="2400" b="0" i="1" smtClean="0">
                              <a:latin typeface="Cambria Math" panose="02040503050406030204" pitchFamily="18" charset="0"/>
                            </a:rPr>
                            <m:t>10</m:t>
                          </m:r>
                        </m:sub>
                      </m:sSub>
                      <m:r>
                        <a:rPr lang="lv-LV" sz="2400" b="0" i="1" smtClean="0">
                          <a:latin typeface="Cambria Math" panose="02040503050406030204" pitchFamily="18" charset="0"/>
                        </a:rPr>
                        <m:t>(8</m:t>
                      </m:r>
                      <m:r>
                        <a:rPr lang="lv-LV" sz="2400" b="0" i="1" smtClean="0">
                          <a:latin typeface="Cambria Math" panose="02040503050406030204" pitchFamily="18" charset="0"/>
                        </a:rPr>
                        <m:t>𝑡</m:t>
                      </m:r>
                      <m:r>
                        <a:rPr lang="lv-LV" sz="2400" b="0" i="1" smtClean="0">
                          <a:latin typeface="Cambria Math" panose="02040503050406030204" pitchFamily="18" charset="0"/>
                        </a:rPr>
                        <m:t>+1)</m:t>
                      </m:r>
                    </m:oMath>
                  </m:oMathPara>
                </a14:m>
                <a:endParaRPr lang="lv-LV" sz="2400" dirty="0"/>
              </a:p>
            </p:txBody>
          </p:sp>
        </mc:Choice>
        <mc:Fallback xmlns="">
          <p:sp>
            <p:nvSpPr>
              <p:cNvPr id="12" name="TextBox 11">
                <a:extLst>
                  <a:ext uri="{FF2B5EF4-FFF2-40B4-BE49-F238E27FC236}">
                    <a16:creationId xmlns:a16="http://schemas.microsoft.com/office/drawing/2014/main" id="{C60C3053-B604-4165-88B6-7580F0C4236C}"/>
                  </a:ext>
                </a:extLst>
              </p:cNvPr>
              <p:cNvSpPr txBox="1">
                <a:spLocks noRot="1" noChangeAspect="1" noMove="1" noResize="1" noEditPoints="1" noAdjustHandles="1" noChangeArrowheads="1" noChangeShapeType="1" noTextEdit="1"/>
              </p:cNvSpPr>
              <p:nvPr/>
            </p:nvSpPr>
            <p:spPr>
              <a:xfrm>
                <a:off x="12619775" y="4114694"/>
                <a:ext cx="3787768" cy="399405"/>
              </a:xfrm>
              <a:prstGeom prst="rect">
                <a:avLst/>
              </a:prstGeom>
              <a:blipFill>
                <a:blip r:embed="rId5"/>
                <a:stretch>
                  <a:fillRect l="-1118" r="-2077" b="-20000"/>
                </a:stretch>
              </a:blipFill>
            </p:spPr>
            <p:txBody>
              <a:bodyPr/>
              <a:lstStyle/>
              <a:p>
                <a:r>
                  <a:rPr lang="lv-LV">
                    <a:noFill/>
                  </a:rPr>
                  <a:t> </a:t>
                </a:r>
              </a:p>
            </p:txBody>
          </p:sp>
        </mc:Fallback>
      </mc:AlternateContent>
      <p:cxnSp>
        <p:nvCxnSpPr>
          <p:cNvPr id="20" name="Taisns bultveida savienotājs 19">
            <a:extLst>
              <a:ext uri="{FF2B5EF4-FFF2-40B4-BE49-F238E27FC236}">
                <a16:creationId xmlns:a16="http://schemas.microsoft.com/office/drawing/2014/main" id="{B72CA23A-F471-4FF0-9B03-B3A72E1B5291}"/>
              </a:ext>
            </a:extLst>
          </p:cNvPr>
          <p:cNvCxnSpPr>
            <a:cxnSpLocks/>
            <a:stCxn id="12" idx="1"/>
          </p:cNvCxnSpPr>
          <p:nvPr/>
        </p:nvCxnSpPr>
        <p:spPr>
          <a:xfrm flipH="1" flipV="1">
            <a:off x="11353800" y="3914992"/>
            <a:ext cx="1265975" cy="399405"/>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21" name="TextBox 9">
            <a:extLst>
              <a:ext uri="{FF2B5EF4-FFF2-40B4-BE49-F238E27FC236}">
                <a16:creationId xmlns:a16="http://schemas.microsoft.com/office/drawing/2014/main" id="{B693A632-3600-48B6-969D-51C60C124136}"/>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5967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924800" y="1151544"/>
            <a:ext cx="9277349" cy="403957"/>
          </a:xfrm>
          <a:prstGeom prst="rect">
            <a:avLst/>
          </a:prstGeom>
        </p:spPr>
        <p:txBody>
          <a:bodyPr wrap="square" lIns="0" tIns="0" rIns="0" bIns="0" rtlCol="0" anchor="t">
            <a:spAutoFit/>
          </a:bodyPr>
          <a:lstStyle/>
          <a:p>
            <a:pPr algn="l">
              <a:lnSpc>
                <a:spcPts val="3359"/>
              </a:lnSpc>
            </a:pPr>
            <a:r>
              <a:rPr lang="es-ES" sz="2400" b="1" u="sng" spc="120" dirty="0">
                <a:solidFill>
                  <a:srgbClr val="456A2C"/>
                </a:solidFill>
                <a:latin typeface="Glacial Indifference"/>
              </a:rPr>
              <a:t>Tasas de carbonización estándar de materiales de madera</a:t>
            </a:r>
            <a:endParaRPr lang="en-GB"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356649"/>
            <a:ext cx="5626195" cy="8386911"/>
            <a:chOff x="0" y="-896068"/>
            <a:chExt cx="9216551" cy="11182549"/>
          </a:xfrm>
        </p:grpSpPr>
        <p:sp>
          <p:nvSpPr>
            <p:cNvPr id="8" name="TextBox 8"/>
            <p:cNvSpPr txBox="1"/>
            <p:nvPr/>
          </p:nvSpPr>
          <p:spPr>
            <a:xfrm>
              <a:off x="0" y="-896068"/>
              <a:ext cx="9216551" cy="11182549"/>
            </a:xfrm>
            <a:prstGeom prst="rect">
              <a:avLst/>
            </a:prstGeom>
          </p:spPr>
          <p:txBody>
            <a:bodyPr lIns="0" tIns="0" rIns="0" bIns="0" rtlCol="0" anchor="t">
              <a:spAutoFit/>
            </a:bodyPr>
            <a:lstStyle/>
            <a:p>
              <a:pPr algn="ctr"/>
              <a:r>
                <a:rPr lang="en-GB" sz="4000" spc="310" dirty="0" err="1">
                  <a:solidFill>
                    <a:schemeClr val="bg1"/>
                  </a:solidFill>
                  <a:latin typeface="League Spartan"/>
                </a:rPr>
                <a:t>Curvas</a:t>
              </a:r>
              <a:r>
                <a:rPr lang="en-GB" sz="4000" spc="310" dirty="0">
                  <a:solidFill>
                    <a:schemeClr val="bg1"/>
                  </a:solidFill>
                  <a:latin typeface="League Spartan"/>
                </a:rPr>
                <a:t> </a:t>
              </a:r>
              <a:r>
                <a:rPr lang="en-GB" sz="4000" spc="310" dirty="0" err="1">
                  <a:solidFill>
                    <a:schemeClr val="bg1"/>
                  </a:solidFill>
                  <a:latin typeface="League Spartan"/>
                </a:rPr>
                <a:t>nominales</a:t>
              </a:r>
              <a:r>
                <a:rPr lang="en-GB" sz="4000" spc="310" dirty="0">
                  <a:solidFill>
                    <a:schemeClr val="bg1"/>
                  </a:solidFill>
                  <a:latin typeface="League Spartan"/>
                </a:rPr>
                <a:t> de </a:t>
              </a:r>
              <a:r>
                <a:rPr lang="en-GB" sz="4000" spc="310" dirty="0" err="1">
                  <a:solidFill>
                    <a:schemeClr val="bg1"/>
                  </a:solidFill>
                  <a:latin typeface="League Spartan"/>
                </a:rPr>
                <a:t>temperatura-tiempo</a:t>
              </a:r>
              <a:r>
                <a:rPr lang="en-GB" sz="4000" spc="310" dirty="0">
                  <a:solidFill>
                    <a:schemeClr val="bg1"/>
                  </a:solidFill>
                  <a:latin typeface="League Spartan"/>
                </a:rPr>
                <a:t> </a:t>
              </a:r>
              <a:r>
                <a:rPr lang="en-GB" sz="4000" spc="310" dirty="0" err="1">
                  <a:solidFill>
                    <a:schemeClr val="bg1"/>
                  </a:solidFill>
                  <a:latin typeface="League Spartan"/>
                </a:rPr>
                <a:t>según</a:t>
              </a:r>
              <a:r>
                <a:rPr lang="en-GB" sz="4000" spc="310" dirty="0">
                  <a:solidFill>
                    <a:schemeClr val="bg1"/>
                  </a:solidFill>
                  <a:latin typeface="League Spartan"/>
                </a:rPr>
                <a:t> </a:t>
              </a:r>
              <a:r>
                <a:rPr lang="en-GB" sz="4000" spc="310" dirty="0" err="1">
                  <a:solidFill>
                    <a:schemeClr val="bg1"/>
                  </a:solidFill>
                  <a:latin typeface="League Spartan"/>
                </a:rPr>
                <a:t>Eurocódigo</a:t>
              </a:r>
              <a:r>
                <a:rPr lang="en-GB" sz="4000" spc="310" dirty="0">
                  <a:solidFill>
                    <a:schemeClr val="bg1"/>
                  </a:solidFill>
                  <a:latin typeface="League Spartan"/>
                </a:rPr>
                <a:t> 1 </a:t>
              </a:r>
              <a:r>
                <a:rPr lang="en-GB" sz="4000" spc="310" dirty="0" err="1">
                  <a:solidFill>
                    <a:schemeClr val="bg1"/>
                  </a:solidFill>
                  <a:latin typeface="League Spartan"/>
                </a:rPr>
                <a:t>Parte</a:t>
              </a:r>
              <a:r>
                <a:rPr lang="en-GB" sz="4000" spc="310" dirty="0">
                  <a:solidFill>
                    <a:schemeClr val="bg1"/>
                  </a:solidFill>
                  <a:latin typeface="League Spartan"/>
                </a:rPr>
                <a:t> 1-2</a:t>
              </a:r>
            </a:p>
            <a:p>
              <a:pPr algn="ctr"/>
              <a:endParaRPr lang="en-GB" sz="4000" spc="310" dirty="0">
                <a:solidFill>
                  <a:schemeClr val="bg1"/>
                </a:solidFill>
                <a:latin typeface="League Spartan"/>
              </a:endParaRPr>
            </a:p>
            <a:p>
              <a:pPr algn="ctr"/>
              <a:endParaRPr lang="en-GB" sz="4500" spc="310" dirty="0">
                <a:solidFill>
                  <a:schemeClr val="bg1"/>
                </a:solidFill>
                <a:latin typeface="League Spartan"/>
              </a:endParaRPr>
            </a:p>
            <a:p>
              <a:pPr algn="ctr"/>
              <a:r>
                <a:rPr lang="es-ES" sz="5200" spc="310" dirty="0">
                  <a:solidFill>
                    <a:schemeClr val="bg1"/>
                  </a:solidFill>
                  <a:latin typeface="League Spartan"/>
                </a:rPr>
                <a:t>Incendios te</a:t>
              </a:r>
              <a:r>
                <a:rPr lang="es-ES" sz="5200" b="1" spc="310" dirty="0">
                  <a:solidFill>
                    <a:schemeClr val="bg1"/>
                  </a:solidFill>
                  <a:latin typeface="League Spartan"/>
                </a:rPr>
                <a:t>ó</a:t>
              </a:r>
              <a:r>
                <a:rPr lang="es-ES" sz="5200" spc="310" dirty="0">
                  <a:solidFill>
                    <a:schemeClr val="bg1"/>
                  </a:solidFill>
                  <a:latin typeface="League Spartan"/>
                </a:rPr>
                <a:t>ricos: tasas de carbonizaci</a:t>
              </a:r>
              <a:r>
                <a:rPr lang="es-ES" sz="5200" b="1" spc="310" dirty="0">
                  <a:solidFill>
                    <a:schemeClr val="bg1"/>
                  </a:solidFill>
                  <a:latin typeface="League Spartan"/>
                </a:rPr>
                <a:t>ó</a:t>
              </a:r>
              <a:r>
                <a:rPr lang="es-ES" sz="5200" spc="310" dirty="0">
                  <a:solidFill>
                    <a:schemeClr val="bg1"/>
                  </a:solidFill>
                  <a:latin typeface="League Spartan"/>
                </a:rPr>
                <a:t>n est</a:t>
              </a:r>
              <a:r>
                <a:rPr lang="es-ES" sz="5200" b="1" spc="310" dirty="0">
                  <a:solidFill>
                    <a:schemeClr val="bg1"/>
                  </a:solidFill>
                  <a:latin typeface="League Spartan"/>
                </a:rPr>
                <a:t>á</a:t>
              </a:r>
              <a:r>
                <a:rPr lang="es-ES" sz="5200" spc="310" dirty="0">
                  <a:solidFill>
                    <a:schemeClr val="bg1"/>
                  </a:solidFill>
                  <a:latin typeface="League Spartan"/>
                </a:rPr>
                <a:t>ndar</a:t>
              </a:r>
              <a:endParaRPr lang="en-GB" sz="5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pic>
        <p:nvPicPr>
          <p:cNvPr id="21" name="Picture 8">
            <a:extLst>
              <a:ext uri="{FF2B5EF4-FFF2-40B4-BE49-F238E27FC236}">
                <a16:creationId xmlns:a16="http://schemas.microsoft.com/office/drawing/2014/main" id="{9A869CEE-1B84-4537-8F26-610C18EE5BBE}"/>
              </a:ext>
            </a:extLst>
          </p:cNvPr>
          <p:cNvPicPr>
            <a:picLocks noChangeAspect="1"/>
          </p:cNvPicPr>
          <p:nvPr/>
        </p:nvPicPr>
        <p:blipFill>
          <a:blip r:embed="rId2"/>
          <a:stretch>
            <a:fillRect/>
          </a:stretch>
        </p:blipFill>
        <p:spPr>
          <a:xfrm>
            <a:off x="7689129" y="2089713"/>
            <a:ext cx="9760672" cy="6726809"/>
          </a:xfrm>
          <a:prstGeom prst="rect">
            <a:avLst/>
          </a:prstGeom>
        </p:spPr>
      </p:pic>
      <p:sp>
        <p:nvSpPr>
          <p:cNvPr id="11" name="TextBox 9">
            <a:extLst>
              <a:ext uri="{FF2B5EF4-FFF2-40B4-BE49-F238E27FC236}">
                <a16:creationId xmlns:a16="http://schemas.microsoft.com/office/drawing/2014/main" id="{29EBAD0C-0ADA-4AFF-89D1-1B9AC55E1276}"/>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2599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28701" y="-335920"/>
            <a:ext cx="6480000" cy="1087200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433452" cy="6509474"/>
            <a:chOff x="0" y="-95249"/>
            <a:chExt cx="9216551" cy="8679299"/>
          </a:xfrm>
        </p:grpSpPr>
        <p:sp>
          <p:nvSpPr>
            <p:cNvPr id="8" name="TextBox 8"/>
            <p:cNvSpPr txBox="1"/>
            <p:nvPr/>
          </p:nvSpPr>
          <p:spPr>
            <a:xfrm>
              <a:off x="0" y="-95249"/>
              <a:ext cx="9216551" cy="8679299"/>
            </a:xfrm>
            <a:prstGeom prst="rect">
              <a:avLst/>
            </a:prstGeom>
          </p:spPr>
          <p:txBody>
            <a:bodyPr lIns="0" tIns="0" rIns="0" bIns="0" rtlCol="0" anchor="t">
              <a:spAutoFit/>
            </a:bodyPr>
            <a:lstStyle/>
            <a:p>
              <a:pPr algn="ctr"/>
              <a:r>
                <a:rPr lang="en-GB" sz="4000" spc="310" dirty="0" err="1">
                  <a:solidFill>
                    <a:schemeClr val="bg1"/>
                  </a:solidFill>
                  <a:latin typeface="League Spartan"/>
                </a:rPr>
                <a:t>Curvas</a:t>
              </a:r>
              <a:r>
                <a:rPr lang="en-GB" sz="4000" spc="310" dirty="0">
                  <a:solidFill>
                    <a:schemeClr val="bg1"/>
                  </a:solidFill>
                  <a:latin typeface="League Spartan"/>
                </a:rPr>
                <a:t> </a:t>
              </a:r>
              <a:r>
                <a:rPr lang="en-GB" sz="4000" spc="310" dirty="0" err="1">
                  <a:solidFill>
                    <a:schemeClr val="bg1"/>
                  </a:solidFill>
                  <a:latin typeface="League Spartan"/>
                </a:rPr>
                <a:t>nominales</a:t>
              </a:r>
              <a:r>
                <a:rPr lang="en-GB" sz="4000" spc="310" dirty="0">
                  <a:solidFill>
                    <a:schemeClr val="bg1"/>
                  </a:solidFill>
                  <a:latin typeface="League Spartan"/>
                </a:rPr>
                <a:t> de </a:t>
              </a:r>
              <a:r>
                <a:rPr lang="en-GB" sz="4000" spc="310" dirty="0" err="1">
                  <a:solidFill>
                    <a:schemeClr val="bg1"/>
                  </a:solidFill>
                  <a:latin typeface="League Spartan"/>
                </a:rPr>
                <a:t>temperatura-tiempo</a:t>
              </a:r>
              <a:r>
                <a:rPr lang="en-GB" sz="4000" spc="310" dirty="0">
                  <a:solidFill>
                    <a:schemeClr val="bg1"/>
                  </a:solidFill>
                  <a:latin typeface="League Spartan"/>
                </a:rPr>
                <a:t> </a:t>
              </a:r>
              <a:r>
                <a:rPr lang="en-GB" sz="4000" spc="310" dirty="0" err="1">
                  <a:solidFill>
                    <a:schemeClr val="bg1"/>
                  </a:solidFill>
                  <a:latin typeface="League Spartan"/>
                </a:rPr>
                <a:t>según</a:t>
              </a:r>
              <a:r>
                <a:rPr lang="en-GB" sz="4000" spc="310" dirty="0">
                  <a:solidFill>
                    <a:schemeClr val="bg1"/>
                  </a:solidFill>
                  <a:latin typeface="League Spartan"/>
                </a:rPr>
                <a:t> </a:t>
              </a:r>
              <a:r>
                <a:rPr lang="en-GB" sz="4000" spc="310" dirty="0" err="1">
                  <a:solidFill>
                    <a:schemeClr val="bg1"/>
                  </a:solidFill>
                  <a:latin typeface="League Spartan"/>
                </a:rPr>
                <a:t>Eurocódigo</a:t>
              </a:r>
              <a:r>
                <a:rPr lang="en-GB" sz="4000" spc="310" dirty="0">
                  <a:solidFill>
                    <a:schemeClr val="bg1"/>
                  </a:solidFill>
                  <a:latin typeface="League Spartan"/>
                </a:rPr>
                <a:t> 1 </a:t>
              </a:r>
              <a:r>
                <a:rPr lang="en-GB" sz="4000" spc="310" dirty="0" err="1">
                  <a:solidFill>
                    <a:schemeClr val="bg1"/>
                  </a:solidFill>
                  <a:latin typeface="League Spartan"/>
                </a:rPr>
                <a:t>Parte</a:t>
              </a:r>
              <a:r>
                <a:rPr lang="en-GB" sz="4000" spc="310" dirty="0">
                  <a:solidFill>
                    <a:schemeClr val="bg1"/>
                  </a:solidFill>
                  <a:latin typeface="League Spartan"/>
                </a:rPr>
                <a:t> 1-2</a:t>
              </a:r>
            </a:p>
            <a:p>
              <a:pPr algn="ctr"/>
              <a:endParaRPr lang="en-GB" sz="4000" spc="310" dirty="0">
                <a:solidFill>
                  <a:schemeClr val="bg1"/>
                </a:solidFill>
                <a:latin typeface="League Spartan"/>
              </a:endParaRPr>
            </a:p>
            <a:p>
              <a:pPr algn="ctr"/>
              <a:endParaRPr lang="en-US" sz="4500" spc="310" dirty="0">
                <a:solidFill>
                  <a:schemeClr val="bg1"/>
                </a:solidFill>
                <a:latin typeface="League Spartan"/>
              </a:endParaRPr>
            </a:p>
            <a:p>
              <a:pPr algn="ctr">
                <a:lnSpc>
                  <a:spcPts val="8370"/>
                </a:lnSpc>
              </a:pPr>
              <a:r>
                <a:rPr lang="en-GB" sz="6200" spc="310" dirty="0" err="1">
                  <a:solidFill>
                    <a:schemeClr val="bg1"/>
                  </a:solidFill>
                  <a:latin typeface="League Spartan"/>
                </a:rPr>
                <a:t>Fuegos</a:t>
              </a:r>
              <a:r>
                <a:rPr lang="en-GB" sz="6200" spc="310" dirty="0">
                  <a:solidFill>
                    <a:schemeClr val="bg1"/>
                  </a:solidFill>
                  <a:latin typeface="League Spartan"/>
                </a:rPr>
                <a:t> </a:t>
              </a:r>
              <a:r>
                <a:rPr lang="en-GB" sz="6200" spc="310" dirty="0" err="1">
                  <a:solidFill>
                    <a:schemeClr val="bg1"/>
                  </a:solidFill>
                  <a:latin typeface="League Spartan"/>
                </a:rPr>
                <a:t>te</a:t>
              </a:r>
              <a:r>
                <a:rPr lang="en-GB" sz="6200" b="1" spc="310" dirty="0" err="1">
                  <a:solidFill>
                    <a:schemeClr val="bg1"/>
                  </a:solidFill>
                  <a:latin typeface="League Spartan"/>
                </a:rPr>
                <a:t>ó</a:t>
              </a:r>
              <a:r>
                <a:rPr lang="en-GB" sz="6200" spc="310" dirty="0" err="1">
                  <a:solidFill>
                    <a:schemeClr val="bg1"/>
                  </a:solidFill>
                  <a:latin typeface="League Spartan"/>
                </a:rPr>
                <a:t>ricos</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0" name="TextBox 2">
            <a:extLst>
              <a:ext uri="{FF2B5EF4-FFF2-40B4-BE49-F238E27FC236}">
                <a16:creationId xmlns:a16="http://schemas.microsoft.com/office/drawing/2014/main" id="{820A2348-83AB-4B1F-82F5-AE990DE01D68}"/>
              </a:ext>
            </a:extLst>
          </p:cNvPr>
          <p:cNvSpPr txBox="1"/>
          <p:nvPr/>
        </p:nvSpPr>
        <p:spPr>
          <a:xfrm>
            <a:off x="9144000" y="971551"/>
            <a:ext cx="8115300" cy="403957"/>
          </a:xfrm>
          <a:prstGeom prst="rect">
            <a:avLst/>
          </a:prstGeom>
        </p:spPr>
        <p:txBody>
          <a:bodyPr wrap="square" lIns="0" tIns="0" rIns="0" bIns="0" rtlCol="0" anchor="t">
            <a:spAutoFit/>
          </a:bodyPr>
          <a:lstStyle/>
          <a:p>
            <a:pPr algn="l">
              <a:lnSpc>
                <a:spcPts val="3359"/>
              </a:lnSpc>
            </a:pPr>
            <a:r>
              <a:rPr lang="es-ES" sz="2400" b="1" u="sng" spc="120" dirty="0">
                <a:solidFill>
                  <a:srgbClr val="456A2C"/>
                </a:solidFill>
                <a:latin typeface="Glacial Indifference"/>
              </a:rPr>
              <a:t>Curva de temperatura-tiempo del fuego externo</a:t>
            </a:r>
            <a:endParaRPr lang="en-US" sz="2400" spc="120" dirty="0">
              <a:solidFill>
                <a:srgbClr val="456A2C"/>
              </a:solidFill>
              <a:latin typeface="Glacial Indifference"/>
            </a:endParaRPr>
          </a:p>
        </p:txBody>
      </p:sp>
      <p:graphicFrame>
        <p:nvGraphicFramePr>
          <p:cNvPr id="11" name="Diagramma 10">
            <a:extLst>
              <a:ext uri="{FF2B5EF4-FFF2-40B4-BE49-F238E27FC236}">
                <a16:creationId xmlns:a16="http://schemas.microsoft.com/office/drawing/2014/main" id="{A282B078-3534-4583-879C-E3C76A43425C}"/>
              </a:ext>
            </a:extLst>
          </p:cNvPr>
          <p:cNvGraphicFramePr/>
          <p:nvPr>
            <p:extLst>
              <p:ext uri="{D42A27DB-BD31-4B8C-83A1-F6EECF244321}">
                <p14:modId xmlns:p14="http://schemas.microsoft.com/office/powerpoint/2010/main" val="2168315448"/>
              </p:ext>
            </p:extLst>
          </p:nvPr>
        </p:nvGraphicFramePr>
        <p:xfrm>
          <a:off x="7754252" y="1811569"/>
          <a:ext cx="9619347" cy="7112269"/>
        </p:xfrm>
        <a:graphic>
          <a:graphicData uri="http://schemas.openxmlformats.org/drawingml/2006/chart">
            <c:chart xmlns:c="http://schemas.openxmlformats.org/drawingml/2006/chart" xmlns:r="http://schemas.openxmlformats.org/officeDocument/2006/relationships" r:id="rId2"/>
          </a:graphicData>
        </a:graphic>
      </p:graphicFrame>
      <p:sp>
        <p:nvSpPr>
          <p:cNvPr id="21" name="Taisnstūris 20">
            <a:extLst>
              <a:ext uri="{FF2B5EF4-FFF2-40B4-BE49-F238E27FC236}">
                <a16:creationId xmlns:a16="http://schemas.microsoft.com/office/drawing/2014/main" id="{A723546F-A261-44BE-A08E-257974BD343F}"/>
              </a:ext>
            </a:extLst>
          </p:cNvPr>
          <p:cNvSpPr/>
          <p:nvPr/>
        </p:nvSpPr>
        <p:spPr>
          <a:xfrm>
            <a:off x="10972800" y="6663551"/>
            <a:ext cx="3048000" cy="1600200"/>
          </a:xfrm>
          <a:prstGeom prst="rect">
            <a:avLst/>
          </a:prstGeom>
        </p:spPr>
        <p:style>
          <a:lnRef idx="2">
            <a:schemeClr val="accent2"/>
          </a:lnRef>
          <a:fillRef idx="1">
            <a:schemeClr val="lt1"/>
          </a:fillRef>
          <a:effectRef idx="0">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lv-LV"/>
          </a:p>
        </p:txBody>
      </p:sp>
      <p:sp>
        <p:nvSpPr>
          <p:cNvPr id="12" name="Vienādsānu trīsstūris 11">
            <a:extLst>
              <a:ext uri="{FF2B5EF4-FFF2-40B4-BE49-F238E27FC236}">
                <a16:creationId xmlns:a16="http://schemas.microsoft.com/office/drawing/2014/main" id="{2A912E76-6BF0-4ED7-99D8-A92E3F2057FE}"/>
              </a:ext>
            </a:extLst>
          </p:cNvPr>
          <p:cNvSpPr/>
          <p:nvPr/>
        </p:nvSpPr>
        <p:spPr>
          <a:xfrm>
            <a:off x="10972800" y="5050640"/>
            <a:ext cx="3048000" cy="1616860"/>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v-LV"/>
          </a:p>
        </p:txBody>
      </p:sp>
      <p:pic>
        <p:nvPicPr>
          <p:cNvPr id="15" name="Attēls 14">
            <a:extLst>
              <a:ext uri="{FF2B5EF4-FFF2-40B4-BE49-F238E27FC236}">
                <a16:creationId xmlns:a16="http://schemas.microsoft.com/office/drawing/2014/main" id="{6E22F56F-E72D-4D4F-B376-E19C012BF93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44000" y="6413583"/>
            <a:ext cx="1531885" cy="1640630"/>
          </a:xfrm>
          <a:prstGeom prst="rect">
            <a:avLst/>
          </a:prstGeom>
        </p:spPr>
      </p:pic>
      <p:sp>
        <p:nvSpPr>
          <p:cNvPr id="16" name="Bultiņa: uz augšu 15">
            <a:extLst>
              <a:ext uri="{FF2B5EF4-FFF2-40B4-BE49-F238E27FC236}">
                <a16:creationId xmlns:a16="http://schemas.microsoft.com/office/drawing/2014/main" id="{E91A86B5-09BE-4C03-923E-C54C06E52B74}"/>
              </a:ext>
            </a:extLst>
          </p:cNvPr>
          <p:cNvSpPr/>
          <p:nvPr/>
        </p:nvSpPr>
        <p:spPr>
          <a:xfrm rot="5400000">
            <a:off x="10426988" y="6048449"/>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7" name="Bultiņa: uz augšu 16">
            <a:extLst>
              <a:ext uri="{FF2B5EF4-FFF2-40B4-BE49-F238E27FC236}">
                <a16:creationId xmlns:a16="http://schemas.microsoft.com/office/drawing/2014/main" id="{00188A71-4B13-4588-A0E1-75D0139B9C51}"/>
              </a:ext>
            </a:extLst>
          </p:cNvPr>
          <p:cNvSpPr/>
          <p:nvPr/>
        </p:nvSpPr>
        <p:spPr>
          <a:xfrm rot="5400000">
            <a:off x="10431434" y="6702652"/>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8" name="Bultiņa: uz augšu 17">
            <a:extLst>
              <a:ext uri="{FF2B5EF4-FFF2-40B4-BE49-F238E27FC236}">
                <a16:creationId xmlns:a16="http://schemas.microsoft.com/office/drawing/2014/main" id="{25E2BE73-FABD-4257-AF91-CC9827BBBDCD}"/>
              </a:ext>
            </a:extLst>
          </p:cNvPr>
          <p:cNvSpPr/>
          <p:nvPr/>
        </p:nvSpPr>
        <p:spPr>
          <a:xfrm rot="5400000">
            <a:off x="10426988" y="7357414"/>
            <a:ext cx="381000" cy="46507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73C7A16-1209-485A-B674-121F4D1242B3}"/>
                  </a:ext>
                </a:extLst>
              </p:cNvPr>
              <p:cNvSpPr txBox="1"/>
              <p:nvPr/>
            </p:nvSpPr>
            <p:spPr>
              <a:xfrm>
                <a:off x="10759272" y="4308873"/>
                <a:ext cx="6277359" cy="4068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400" i="1" smtClean="0">
                              <a:latin typeface="Cambria Math" panose="02040503050406030204" pitchFamily="18" charset="0"/>
                            </a:rPr>
                          </m:ctrlPr>
                        </m:sSubPr>
                        <m:e>
                          <m:r>
                            <a:rPr lang="lv-LV" sz="2400" i="1" smtClean="0">
                              <a:latin typeface="Cambria Math" panose="02040503050406030204" pitchFamily="18" charset="0"/>
                              <a:ea typeface="Cambria Math" panose="02040503050406030204" pitchFamily="18" charset="0"/>
                            </a:rPr>
                            <m:t>𝜃</m:t>
                          </m:r>
                        </m:e>
                        <m:sub>
                          <m:r>
                            <a:rPr lang="lv-LV" sz="2400" b="0" i="1" smtClean="0">
                              <a:latin typeface="Cambria Math" panose="02040503050406030204" pitchFamily="18" charset="0"/>
                            </a:rPr>
                            <m:t>𝑔</m:t>
                          </m:r>
                        </m:sub>
                      </m:sSub>
                      <m:r>
                        <a:rPr lang="lv-LV" sz="2400" b="0" i="1" smtClean="0">
                          <a:latin typeface="Cambria Math" panose="02040503050406030204" pitchFamily="18" charset="0"/>
                        </a:rPr>
                        <m:t>=660</m:t>
                      </m:r>
                      <m:d>
                        <m:dPr>
                          <m:ctrlPr>
                            <a:rPr lang="lv-LV" sz="2400" b="0" i="1" smtClean="0">
                              <a:latin typeface="Cambria Math" panose="02040503050406030204" pitchFamily="18" charset="0"/>
                            </a:rPr>
                          </m:ctrlPr>
                        </m:dPr>
                        <m:e>
                          <m:r>
                            <a:rPr lang="lv-LV" sz="2400" b="0" i="1" smtClean="0">
                              <a:latin typeface="Cambria Math" panose="02040503050406030204" pitchFamily="18" charset="0"/>
                            </a:rPr>
                            <m:t>1−0,687</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𝑒</m:t>
                              </m:r>
                            </m:e>
                            <m:sup>
                              <m:r>
                                <a:rPr lang="lv-LV" sz="2400" b="0" i="1" smtClean="0">
                                  <a:latin typeface="Cambria Math" panose="02040503050406030204" pitchFamily="18" charset="0"/>
                                </a:rPr>
                                <m:t>−0,32</m:t>
                              </m:r>
                              <m:r>
                                <a:rPr lang="lv-LV" sz="2400" b="0" i="1" smtClean="0">
                                  <a:latin typeface="Cambria Math" panose="02040503050406030204" pitchFamily="18" charset="0"/>
                                </a:rPr>
                                <m:t>𝑡</m:t>
                              </m:r>
                            </m:sup>
                          </m:sSup>
                          <m:r>
                            <a:rPr lang="lv-LV" sz="2400" b="0" i="1" smtClean="0">
                              <a:latin typeface="Cambria Math" panose="02040503050406030204" pitchFamily="18" charset="0"/>
                            </a:rPr>
                            <m:t>−</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0,313</m:t>
                              </m:r>
                              <m:r>
                                <a:rPr lang="lv-LV" sz="2400" b="0" i="1" smtClean="0">
                                  <a:latin typeface="Cambria Math" panose="02040503050406030204" pitchFamily="18" charset="0"/>
                                </a:rPr>
                                <m:t>𝑒</m:t>
                              </m:r>
                            </m:e>
                            <m:sup>
                              <m:r>
                                <a:rPr lang="lv-LV" sz="2400" b="0" i="1" smtClean="0">
                                  <a:latin typeface="Cambria Math" panose="02040503050406030204" pitchFamily="18" charset="0"/>
                                </a:rPr>
                                <m:t>−3,8</m:t>
                              </m:r>
                              <m:r>
                                <a:rPr lang="lv-LV" sz="2400" b="0" i="1" smtClean="0">
                                  <a:latin typeface="Cambria Math" panose="02040503050406030204" pitchFamily="18" charset="0"/>
                                </a:rPr>
                                <m:t>𝑡</m:t>
                              </m:r>
                            </m:sup>
                          </m:sSup>
                        </m:e>
                      </m:d>
                      <m:r>
                        <a:rPr lang="lv-LV" sz="2400" b="0" i="1" smtClean="0">
                          <a:latin typeface="Cambria Math" panose="02040503050406030204" pitchFamily="18" charset="0"/>
                        </a:rPr>
                        <m:t>+20</m:t>
                      </m:r>
                    </m:oMath>
                  </m:oMathPara>
                </a14:m>
                <a:endParaRPr lang="lv-LV" sz="2400" dirty="0"/>
              </a:p>
            </p:txBody>
          </p:sp>
        </mc:Choice>
        <mc:Fallback xmlns="">
          <p:sp>
            <p:nvSpPr>
              <p:cNvPr id="19" name="TextBox 18">
                <a:extLst>
                  <a:ext uri="{FF2B5EF4-FFF2-40B4-BE49-F238E27FC236}">
                    <a16:creationId xmlns:a16="http://schemas.microsoft.com/office/drawing/2014/main" id="{A73C7A16-1209-485A-B674-121F4D1242B3}"/>
                  </a:ext>
                </a:extLst>
              </p:cNvPr>
              <p:cNvSpPr txBox="1">
                <a:spLocks noRot="1" noChangeAspect="1" noMove="1" noResize="1" noEditPoints="1" noAdjustHandles="1" noChangeArrowheads="1" noChangeShapeType="1" noTextEdit="1"/>
              </p:cNvSpPr>
              <p:nvPr/>
            </p:nvSpPr>
            <p:spPr>
              <a:xfrm>
                <a:off x="10759272" y="4308873"/>
                <a:ext cx="6277359" cy="406843"/>
              </a:xfrm>
              <a:prstGeom prst="rect">
                <a:avLst/>
              </a:prstGeom>
              <a:blipFill>
                <a:blip r:embed="rId5"/>
                <a:stretch>
                  <a:fillRect l="-484" r="-484" b="-15493"/>
                </a:stretch>
              </a:blipFill>
            </p:spPr>
            <p:txBody>
              <a:bodyPr/>
              <a:lstStyle/>
              <a:p>
                <a:r>
                  <a:rPr lang="lv-LV">
                    <a:noFill/>
                  </a:rPr>
                  <a:t> </a:t>
                </a:r>
              </a:p>
            </p:txBody>
          </p:sp>
        </mc:Fallback>
      </mc:AlternateContent>
      <p:cxnSp>
        <p:nvCxnSpPr>
          <p:cNvPr id="20" name="Taisns bultveida savienotājs 19">
            <a:extLst>
              <a:ext uri="{FF2B5EF4-FFF2-40B4-BE49-F238E27FC236}">
                <a16:creationId xmlns:a16="http://schemas.microsoft.com/office/drawing/2014/main" id="{D4E8F7FF-2E32-4C1F-B841-3349191669A0}"/>
              </a:ext>
            </a:extLst>
          </p:cNvPr>
          <p:cNvCxnSpPr>
            <a:cxnSpLocks/>
            <a:stCxn id="19" idx="1"/>
          </p:cNvCxnSpPr>
          <p:nvPr/>
        </p:nvCxnSpPr>
        <p:spPr>
          <a:xfrm flipH="1" flipV="1">
            <a:off x="9645698" y="3813683"/>
            <a:ext cx="1113574" cy="698612"/>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
        <p:nvSpPr>
          <p:cNvPr id="22" name="TextBox 9">
            <a:extLst>
              <a:ext uri="{FF2B5EF4-FFF2-40B4-BE49-F238E27FC236}">
                <a16:creationId xmlns:a16="http://schemas.microsoft.com/office/drawing/2014/main" id="{66C747B3-8034-4A01-A2DF-F745832F210C}"/>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272787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ma 20">
            <a:extLst>
              <a:ext uri="{FF2B5EF4-FFF2-40B4-BE49-F238E27FC236}">
                <a16:creationId xmlns:a16="http://schemas.microsoft.com/office/drawing/2014/main" id="{A282B078-3534-4583-879C-E3C76A43425C}"/>
              </a:ext>
            </a:extLst>
          </p:cNvPr>
          <p:cNvGraphicFramePr/>
          <p:nvPr>
            <p:extLst>
              <p:ext uri="{D42A27DB-BD31-4B8C-83A1-F6EECF244321}">
                <p14:modId xmlns:p14="http://schemas.microsoft.com/office/powerpoint/2010/main" val="62771344"/>
              </p:ext>
            </p:extLst>
          </p:nvPr>
        </p:nvGraphicFramePr>
        <p:xfrm>
          <a:off x="7772400" y="1562101"/>
          <a:ext cx="10286999" cy="7467598"/>
        </p:xfrm>
        <a:graphic>
          <a:graphicData uri="http://schemas.openxmlformats.org/drawingml/2006/chart">
            <c:chart xmlns:c="http://schemas.openxmlformats.org/drawingml/2006/chart" xmlns:r="http://schemas.openxmlformats.org/officeDocument/2006/relationships" r:id="rId2"/>
          </a:graphicData>
        </a:graphic>
      </p:graphicFrame>
      <p:pic>
        <p:nvPicPr>
          <p:cNvPr id="1032" name="Picture 8" descr="Attēlu rezultāti vaicājumam “fuel clipart”">
            <a:extLst>
              <a:ext uri="{FF2B5EF4-FFF2-40B4-BE49-F238E27FC236}">
                <a16:creationId xmlns:a16="http://schemas.microsoft.com/office/drawing/2014/main" id="{FE7C376D-1B22-47CC-9546-A2EB105DC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9774" y="5117350"/>
            <a:ext cx="3184779" cy="3184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8686800" y="971550"/>
            <a:ext cx="9220200" cy="403957"/>
          </a:xfrm>
          <a:prstGeom prst="rect">
            <a:avLst/>
          </a:prstGeom>
        </p:spPr>
        <p:txBody>
          <a:bodyPr wrap="square" lIns="0" tIns="0" rIns="0" bIns="0" rtlCol="0" anchor="t">
            <a:spAutoFit/>
          </a:bodyPr>
          <a:lstStyle/>
          <a:p>
            <a:pPr algn="l">
              <a:lnSpc>
                <a:spcPts val="3359"/>
              </a:lnSpc>
            </a:pPr>
            <a:r>
              <a:rPr lang="lv-LV" sz="2400" b="1" u="sng" spc="120" dirty="0">
                <a:solidFill>
                  <a:srgbClr val="456A2C"/>
                </a:solidFill>
                <a:latin typeface="Glacial Indifference"/>
              </a:rPr>
              <a:t>Curva de temperatura-tiempo de fuego de hidrocarburos</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5245009" cy="7125027"/>
            <a:chOff x="0" y="-95249"/>
            <a:chExt cx="9216551" cy="9500036"/>
          </a:xfrm>
        </p:grpSpPr>
        <p:sp>
          <p:nvSpPr>
            <p:cNvPr id="8" name="TextBox 8"/>
            <p:cNvSpPr txBox="1"/>
            <p:nvPr/>
          </p:nvSpPr>
          <p:spPr>
            <a:xfrm>
              <a:off x="0" y="-95249"/>
              <a:ext cx="9216551" cy="9500036"/>
            </a:xfrm>
            <a:prstGeom prst="rect">
              <a:avLst/>
            </a:prstGeom>
          </p:spPr>
          <p:txBody>
            <a:bodyPr lIns="0" tIns="0" rIns="0" bIns="0" rtlCol="0" anchor="t">
              <a:spAutoFit/>
            </a:bodyPr>
            <a:lstStyle/>
            <a:p>
              <a:pPr algn="ctr"/>
              <a:r>
                <a:rPr lang="en-GB" sz="4000" spc="310" dirty="0" err="1">
                  <a:solidFill>
                    <a:schemeClr val="bg1"/>
                  </a:solidFill>
                  <a:latin typeface="League Spartan"/>
                </a:rPr>
                <a:t>Curvas</a:t>
              </a:r>
              <a:r>
                <a:rPr lang="en-GB" sz="4000" spc="310" dirty="0">
                  <a:solidFill>
                    <a:schemeClr val="bg1"/>
                  </a:solidFill>
                  <a:latin typeface="League Spartan"/>
                </a:rPr>
                <a:t> </a:t>
              </a:r>
              <a:r>
                <a:rPr lang="en-GB" sz="4000" spc="310" dirty="0" err="1">
                  <a:solidFill>
                    <a:schemeClr val="bg1"/>
                  </a:solidFill>
                  <a:latin typeface="League Spartan"/>
                </a:rPr>
                <a:t>nominales</a:t>
              </a:r>
              <a:r>
                <a:rPr lang="en-GB" sz="4000" spc="310" dirty="0">
                  <a:solidFill>
                    <a:schemeClr val="bg1"/>
                  </a:solidFill>
                  <a:latin typeface="League Spartan"/>
                </a:rPr>
                <a:t> de </a:t>
              </a:r>
              <a:r>
                <a:rPr lang="en-GB" sz="4000" spc="310" dirty="0" err="1">
                  <a:solidFill>
                    <a:schemeClr val="bg1"/>
                  </a:solidFill>
                  <a:latin typeface="League Spartan"/>
                </a:rPr>
                <a:t>temperatura-tiempo</a:t>
              </a:r>
              <a:r>
                <a:rPr lang="en-GB" sz="4000" spc="310" dirty="0">
                  <a:solidFill>
                    <a:schemeClr val="bg1"/>
                  </a:solidFill>
                  <a:latin typeface="League Spartan"/>
                </a:rPr>
                <a:t> </a:t>
              </a:r>
              <a:r>
                <a:rPr lang="en-GB" sz="4000" spc="310" dirty="0" err="1">
                  <a:solidFill>
                    <a:schemeClr val="bg1"/>
                  </a:solidFill>
                  <a:latin typeface="League Spartan"/>
                </a:rPr>
                <a:t>según</a:t>
              </a:r>
              <a:r>
                <a:rPr lang="en-GB" sz="4000" spc="310" dirty="0">
                  <a:solidFill>
                    <a:schemeClr val="bg1"/>
                  </a:solidFill>
                  <a:latin typeface="League Spartan"/>
                </a:rPr>
                <a:t> </a:t>
              </a:r>
              <a:r>
                <a:rPr lang="en-GB" sz="4000" spc="310" dirty="0" err="1">
                  <a:solidFill>
                    <a:schemeClr val="bg1"/>
                  </a:solidFill>
                  <a:latin typeface="League Spartan"/>
                </a:rPr>
                <a:t>Eurocódigo</a:t>
              </a:r>
              <a:r>
                <a:rPr lang="en-GB" sz="4000" spc="310" dirty="0">
                  <a:solidFill>
                    <a:schemeClr val="bg1"/>
                  </a:solidFill>
                  <a:latin typeface="League Spartan"/>
                </a:rPr>
                <a:t> 1 </a:t>
              </a:r>
              <a:r>
                <a:rPr lang="en-GB" sz="4000" spc="310" dirty="0" err="1">
                  <a:solidFill>
                    <a:schemeClr val="bg1"/>
                  </a:solidFill>
                  <a:latin typeface="League Spartan"/>
                </a:rPr>
                <a:t>Parte</a:t>
              </a:r>
              <a:r>
                <a:rPr lang="en-GB" sz="4000" spc="310" dirty="0">
                  <a:solidFill>
                    <a:schemeClr val="bg1"/>
                  </a:solidFill>
                  <a:latin typeface="League Spartan"/>
                </a:rPr>
                <a:t> 1-2</a:t>
              </a:r>
            </a:p>
            <a:p>
              <a:pPr algn="ctr"/>
              <a:endParaRPr lang="en-GB" sz="4000" spc="310" dirty="0">
                <a:solidFill>
                  <a:schemeClr val="bg1"/>
                </a:solidFill>
                <a:latin typeface="League Spartan"/>
              </a:endParaRPr>
            </a:p>
            <a:p>
              <a:pPr algn="ctr"/>
              <a:endParaRPr lang="en-US" sz="4500" spc="310" dirty="0">
                <a:solidFill>
                  <a:schemeClr val="bg1"/>
                </a:solidFill>
                <a:latin typeface="League Spartan"/>
              </a:endParaRPr>
            </a:p>
            <a:p>
              <a:pPr algn="ctr">
                <a:lnSpc>
                  <a:spcPts val="8370"/>
                </a:lnSpc>
              </a:pPr>
              <a:r>
                <a:rPr lang="en-GB" sz="6200" spc="310" dirty="0" err="1">
                  <a:solidFill>
                    <a:schemeClr val="bg1"/>
                  </a:solidFill>
                  <a:latin typeface="League Spartan"/>
                </a:rPr>
                <a:t>Fuegos</a:t>
              </a:r>
              <a:r>
                <a:rPr lang="en-GB" sz="6200" spc="310" dirty="0">
                  <a:solidFill>
                    <a:schemeClr val="bg1"/>
                  </a:solidFill>
                  <a:latin typeface="League Spartan"/>
                </a:rPr>
                <a:t> </a:t>
              </a:r>
              <a:r>
                <a:rPr lang="en-GB" sz="6200" spc="310" dirty="0" err="1">
                  <a:solidFill>
                    <a:schemeClr val="bg1"/>
                  </a:solidFill>
                  <a:latin typeface="League Spartan"/>
                </a:rPr>
                <a:t>te</a:t>
              </a:r>
              <a:r>
                <a:rPr lang="en-GB" sz="6200" b="1" spc="310" dirty="0" err="1">
                  <a:solidFill>
                    <a:schemeClr val="bg1"/>
                  </a:solidFill>
                  <a:latin typeface="League Spartan"/>
                </a:rPr>
                <a:t>ó</a:t>
              </a:r>
              <a:r>
                <a:rPr lang="en-GB" sz="6200" spc="310" dirty="0" err="1">
                  <a:solidFill>
                    <a:schemeClr val="bg1"/>
                  </a:solidFill>
                  <a:latin typeface="League Spartan"/>
                </a:rPr>
                <a:t>ricos</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60C3053-B604-4165-88B6-7580F0C4236C}"/>
                  </a:ext>
                </a:extLst>
              </p:cNvPr>
              <p:cNvSpPr txBox="1"/>
              <p:nvPr/>
            </p:nvSpPr>
            <p:spPr>
              <a:xfrm>
                <a:off x="10820400" y="4623293"/>
                <a:ext cx="6577122" cy="412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2400" i="1" smtClean="0">
                              <a:latin typeface="Cambria Math" panose="02040503050406030204" pitchFamily="18" charset="0"/>
                            </a:rPr>
                          </m:ctrlPr>
                        </m:sSubPr>
                        <m:e>
                          <m:r>
                            <a:rPr lang="lv-LV" sz="2400" i="1" smtClean="0">
                              <a:latin typeface="Cambria Math" panose="02040503050406030204" pitchFamily="18" charset="0"/>
                              <a:ea typeface="Cambria Math" panose="02040503050406030204" pitchFamily="18" charset="0"/>
                            </a:rPr>
                            <m:t>𝜃</m:t>
                          </m:r>
                        </m:e>
                        <m:sub>
                          <m:r>
                            <a:rPr lang="lv-LV" sz="2400" b="0" i="1" smtClean="0">
                              <a:latin typeface="Cambria Math" panose="02040503050406030204" pitchFamily="18" charset="0"/>
                            </a:rPr>
                            <m:t>𝑔</m:t>
                          </m:r>
                        </m:sub>
                      </m:sSub>
                      <m:r>
                        <a:rPr lang="lv-LV" sz="2400" b="0" i="1" smtClean="0">
                          <a:latin typeface="Cambria Math" panose="02040503050406030204" pitchFamily="18" charset="0"/>
                        </a:rPr>
                        <m:t>=1080</m:t>
                      </m:r>
                      <m:d>
                        <m:dPr>
                          <m:ctrlPr>
                            <a:rPr lang="lv-LV" sz="2400" b="0" i="1" smtClean="0">
                              <a:latin typeface="Cambria Math" panose="02040503050406030204" pitchFamily="18" charset="0"/>
                            </a:rPr>
                          </m:ctrlPr>
                        </m:dPr>
                        <m:e>
                          <m:r>
                            <a:rPr lang="lv-LV" sz="2400" b="0" i="1" smtClean="0">
                              <a:latin typeface="Cambria Math" panose="02040503050406030204" pitchFamily="18" charset="0"/>
                            </a:rPr>
                            <m:t>1−0,325</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𝑒</m:t>
                              </m:r>
                            </m:e>
                            <m:sup>
                              <m:r>
                                <a:rPr lang="lv-LV" sz="2400" b="0" i="1" smtClean="0">
                                  <a:latin typeface="Cambria Math" panose="02040503050406030204" pitchFamily="18" charset="0"/>
                                </a:rPr>
                                <m:t>−0,167</m:t>
                              </m:r>
                              <m:r>
                                <a:rPr lang="lv-LV" sz="2400" b="0" i="1" smtClean="0">
                                  <a:latin typeface="Cambria Math" panose="02040503050406030204" pitchFamily="18" charset="0"/>
                                </a:rPr>
                                <m:t>𝑡</m:t>
                              </m:r>
                            </m:sup>
                          </m:sSup>
                          <m:r>
                            <a:rPr lang="lv-LV" sz="2400" b="0" i="1" smtClean="0">
                              <a:latin typeface="Cambria Math" panose="02040503050406030204" pitchFamily="18" charset="0"/>
                            </a:rPr>
                            <m:t>−0,675</m:t>
                          </m:r>
                          <m:sSup>
                            <m:sSupPr>
                              <m:ctrlPr>
                                <a:rPr lang="lv-LV" sz="2400" b="0" i="1" smtClean="0">
                                  <a:latin typeface="Cambria Math" panose="02040503050406030204" pitchFamily="18" charset="0"/>
                                </a:rPr>
                              </m:ctrlPr>
                            </m:sSupPr>
                            <m:e>
                              <m:r>
                                <a:rPr lang="lv-LV" sz="2400" b="0" i="1" smtClean="0">
                                  <a:latin typeface="Cambria Math" panose="02040503050406030204" pitchFamily="18" charset="0"/>
                                </a:rPr>
                                <m:t>𝑒</m:t>
                              </m:r>
                            </m:e>
                            <m:sup>
                              <m:r>
                                <a:rPr lang="lv-LV" sz="2400" b="0" i="1" smtClean="0">
                                  <a:latin typeface="Cambria Math" panose="02040503050406030204" pitchFamily="18" charset="0"/>
                                </a:rPr>
                                <m:t>−2,5</m:t>
                              </m:r>
                              <m:r>
                                <a:rPr lang="lv-LV" sz="2400" b="0" i="1" smtClean="0">
                                  <a:latin typeface="Cambria Math" panose="02040503050406030204" pitchFamily="18" charset="0"/>
                                </a:rPr>
                                <m:t>𝑡</m:t>
                              </m:r>
                            </m:sup>
                          </m:sSup>
                        </m:e>
                      </m:d>
                      <m:r>
                        <a:rPr lang="lv-LV" sz="2400" b="0" i="1" smtClean="0">
                          <a:latin typeface="Cambria Math" panose="02040503050406030204" pitchFamily="18" charset="0"/>
                        </a:rPr>
                        <m:t>+20</m:t>
                      </m:r>
                    </m:oMath>
                  </m:oMathPara>
                </a14:m>
                <a:endParaRPr lang="lv-LV" sz="2400" dirty="0"/>
              </a:p>
            </p:txBody>
          </p:sp>
        </mc:Choice>
        <mc:Fallback xmlns="">
          <p:sp>
            <p:nvSpPr>
              <p:cNvPr id="12" name="TextBox 11">
                <a:extLst>
                  <a:ext uri="{FF2B5EF4-FFF2-40B4-BE49-F238E27FC236}">
                    <a16:creationId xmlns:a16="http://schemas.microsoft.com/office/drawing/2014/main" id="{C60C3053-B604-4165-88B6-7580F0C4236C}"/>
                  </a:ext>
                </a:extLst>
              </p:cNvPr>
              <p:cNvSpPr txBox="1">
                <a:spLocks noRot="1" noChangeAspect="1" noMove="1" noResize="1" noEditPoints="1" noAdjustHandles="1" noChangeArrowheads="1" noChangeShapeType="1" noTextEdit="1"/>
              </p:cNvSpPr>
              <p:nvPr/>
            </p:nvSpPr>
            <p:spPr>
              <a:xfrm>
                <a:off x="10820400" y="4623293"/>
                <a:ext cx="6577122" cy="412100"/>
              </a:xfrm>
              <a:prstGeom prst="rect">
                <a:avLst/>
              </a:prstGeom>
              <a:blipFill>
                <a:blip r:embed="rId4"/>
                <a:stretch>
                  <a:fillRect l="-369" r="-462" b="-16667"/>
                </a:stretch>
              </a:blipFill>
            </p:spPr>
            <p:txBody>
              <a:bodyPr/>
              <a:lstStyle/>
              <a:p>
                <a:r>
                  <a:rPr lang="lv-LV">
                    <a:noFill/>
                  </a:rPr>
                  <a:t> </a:t>
                </a:r>
              </a:p>
            </p:txBody>
          </p:sp>
        </mc:Fallback>
      </mc:AlternateContent>
      <p:pic>
        <p:nvPicPr>
          <p:cNvPr id="1030" name="Picture 6" descr="Attēlu rezultāti vaicājumam “fuel clipart”">
            <a:extLst>
              <a:ext uri="{FF2B5EF4-FFF2-40B4-BE49-F238E27FC236}">
                <a16:creationId xmlns:a16="http://schemas.microsoft.com/office/drawing/2014/main" id="{A63DCD50-AF07-4471-B97D-ABD22DE712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1800" y="6120309"/>
            <a:ext cx="2022647" cy="207119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Taisns bultveida savienotājs 19">
            <a:extLst>
              <a:ext uri="{FF2B5EF4-FFF2-40B4-BE49-F238E27FC236}">
                <a16:creationId xmlns:a16="http://schemas.microsoft.com/office/drawing/2014/main" id="{B72CA23A-F471-4FF0-9B03-B3A72E1B5291}"/>
              </a:ext>
            </a:extLst>
          </p:cNvPr>
          <p:cNvCxnSpPr>
            <a:cxnSpLocks/>
            <a:stCxn id="12" idx="1"/>
          </p:cNvCxnSpPr>
          <p:nvPr/>
        </p:nvCxnSpPr>
        <p:spPr>
          <a:xfrm flipH="1" flipV="1">
            <a:off x="9651560" y="3712355"/>
            <a:ext cx="1168840" cy="1116988"/>
          </a:xfrm>
          <a:prstGeom prst="straightConnector1">
            <a:avLst/>
          </a:prstGeom>
          <a:ln w="38100">
            <a:solidFill>
              <a:srgbClr val="FF0000"/>
            </a:solidFill>
            <a:tailEnd type="triangle"/>
          </a:ln>
        </p:spPr>
        <p:style>
          <a:lnRef idx="1">
            <a:schemeClr val="accent3"/>
          </a:lnRef>
          <a:fillRef idx="0">
            <a:schemeClr val="accent3"/>
          </a:fillRef>
          <a:effectRef idx="0">
            <a:schemeClr val="accent3"/>
          </a:effectRef>
          <a:fontRef idx="minor">
            <a:schemeClr val="tx1"/>
          </a:fontRef>
        </p:style>
      </p:cxnSp>
      <p:pic>
        <p:nvPicPr>
          <p:cNvPr id="11" name="Attēls 10">
            <a:extLst>
              <a:ext uri="{FF2B5EF4-FFF2-40B4-BE49-F238E27FC236}">
                <a16:creationId xmlns:a16="http://schemas.microsoft.com/office/drawing/2014/main" id="{99C5655D-F494-441F-A9EB-43F9A96F66A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506200" y="6455955"/>
            <a:ext cx="1531885" cy="1640630"/>
          </a:xfrm>
          <a:prstGeom prst="rect">
            <a:avLst/>
          </a:prstGeom>
        </p:spPr>
      </p:pic>
      <p:sp>
        <p:nvSpPr>
          <p:cNvPr id="16" name="TextBox 9">
            <a:extLst>
              <a:ext uri="{FF2B5EF4-FFF2-40B4-BE49-F238E27FC236}">
                <a16:creationId xmlns:a16="http://schemas.microsoft.com/office/drawing/2014/main" id="{F312590B-6389-4C92-8BEB-0C92FD033D11}"/>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77803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401394" y="971550"/>
            <a:ext cx="7857906" cy="403957"/>
          </a:xfrm>
          <a:prstGeom prst="rect">
            <a:avLst/>
          </a:prstGeom>
        </p:spPr>
        <p:txBody>
          <a:bodyPr wrap="square" lIns="0" tIns="0" rIns="0" bIns="0" rtlCol="0" anchor="t">
            <a:spAutoFit/>
          </a:bodyPr>
          <a:lstStyle/>
          <a:p>
            <a:pPr algn="l">
              <a:lnSpc>
                <a:spcPts val="3359"/>
              </a:lnSpc>
            </a:pPr>
            <a:r>
              <a:rPr lang="es-ES" sz="2400" b="1" u="sng" spc="120" dirty="0">
                <a:solidFill>
                  <a:srgbClr val="456A2C"/>
                </a:solidFill>
                <a:latin typeface="Glacial Indifference"/>
              </a:rPr>
              <a:t>Curvas de temperatura-tiempo real del fuego</a:t>
            </a:r>
            <a:endParaRPr lang="en-US" sz="2400" spc="120" dirty="0">
              <a:solidFill>
                <a:srgbClr val="456A2C"/>
              </a:solidFill>
              <a:latin typeface="Glacial Indifference"/>
            </a:endParaRPr>
          </a:p>
        </p:txBody>
      </p:sp>
      <p:sp>
        <p:nvSpPr>
          <p:cNvPr id="3" name="AutoShape 3"/>
          <p:cNvSpPr/>
          <p:nvPr/>
        </p:nvSpPr>
        <p:spPr>
          <a:xfrm>
            <a:off x="1053554"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334018" y="957263"/>
            <a:ext cx="6006264" cy="6586418"/>
            <a:chOff x="0" y="-95249"/>
            <a:chExt cx="9216551" cy="8781891"/>
          </a:xfrm>
        </p:grpSpPr>
        <p:sp>
          <p:nvSpPr>
            <p:cNvPr id="8" name="TextBox 8"/>
            <p:cNvSpPr txBox="1"/>
            <p:nvPr/>
          </p:nvSpPr>
          <p:spPr>
            <a:xfrm>
              <a:off x="0" y="-95249"/>
              <a:ext cx="9216551" cy="8781891"/>
            </a:xfrm>
            <a:prstGeom prst="rect">
              <a:avLst/>
            </a:prstGeom>
          </p:spPr>
          <p:txBody>
            <a:bodyPr lIns="0" tIns="0" rIns="0" bIns="0" rtlCol="0" anchor="t">
              <a:spAutoFit/>
            </a:bodyPr>
            <a:lstStyle/>
            <a:p>
              <a:pPr algn="ctr"/>
              <a:r>
                <a:rPr lang="en-GB" sz="4000" spc="310" dirty="0" err="1">
                  <a:solidFill>
                    <a:schemeClr val="bg1"/>
                  </a:solidFill>
                  <a:latin typeface="League Spartan"/>
                </a:rPr>
                <a:t>Curvas</a:t>
              </a:r>
              <a:r>
                <a:rPr lang="en-GB" sz="4000" spc="310" dirty="0">
                  <a:solidFill>
                    <a:schemeClr val="bg1"/>
                  </a:solidFill>
                  <a:latin typeface="League Spartan"/>
                </a:rPr>
                <a:t> </a:t>
              </a:r>
              <a:r>
                <a:rPr lang="en-GB" sz="4000" spc="310" dirty="0" err="1">
                  <a:solidFill>
                    <a:schemeClr val="bg1"/>
                  </a:solidFill>
                  <a:latin typeface="League Spartan"/>
                </a:rPr>
                <a:t>nominales</a:t>
              </a:r>
              <a:r>
                <a:rPr lang="en-GB" sz="4000" spc="310" dirty="0">
                  <a:solidFill>
                    <a:schemeClr val="bg1"/>
                  </a:solidFill>
                  <a:latin typeface="League Spartan"/>
                </a:rPr>
                <a:t> de </a:t>
              </a:r>
              <a:r>
                <a:rPr lang="en-GB" sz="4000" spc="310" dirty="0" err="1">
                  <a:solidFill>
                    <a:schemeClr val="bg1"/>
                  </a:solidFill>
                  <a:latin typeface="League Spartan"/>
                </a:rPr>
                <a:t>temperatura-tiempo</a:t>
              </a:r>
              <a:r>
                <a:rPr lang="en-GB" sz="4000" spc="310" dirty="0">
                  <a:solidFill>
                    <a:schemeClr val="bg1"/>
                  </a:solidFill>
                  <a:latin typeface="League Spartan"/>
                </a:rPr>
                <a:t> </a:t>
              </a:r>
              <a:r>
                <a:rPr lang="en-GB" sz="4000" spc="310" dirty="0" err="1">
                  <a:solidFill>
                    <a:schemeClr val="bg1"/>
                  </a:solidFill>
                  <a:latin typeface="League Spartan"/>
                </a:rPr>
                <a:t>según</a:t>
              </a:r>
              <a:r>
                <a:rPr lang="en-GB" sz="4000" spc="310" dirty="0">
                  <a:solidFill>
                    <a:schemeClr val="bg1"/>
                  </a:solidFill>
                  <a:latin typeface="League Spartan"/>
                </a:rPr>
                <a:t> </a:t>
              </a:r>
              <a:r>
                <a:rPr lang="en-GB" sz="4000" spc="310" dirty="0" err="1">
                  <a:solidFill>
                    <a:schemeClr val="bg1"/>
                  </a:solidFill>
                  <a:latin typeface="League Spartan"/>
                </a:rPr>
                <a:t>Eurocódigo</a:t>
              </a:r>
              <a:r>
                <a:rPr lang="en-GB" sz="4000" spc="310" dirty="0">
                  <a:solidFill>
                    <a:schemeClr val="bg1"/>
                  </a:solidFill>
                  <a:latin typeface="League Spartan"/>
                </a:rPr>
                <a:t> 1 </a:t>
              </a:r>
              <a:r>
                <a:rPr lang="en-GB" sz="4000" spc="310" dirty="0" err="1">
                  <a:solidFill>
                    <a:schemeClr val="bg1"/>
                  </a:solidFill>
                  <a:latin typeface="League Spartan"/>
                </a:rPr>
                <a:t>Parte</a:t>
              </a:r>
              <a:r>
                <a:rPr lang="en-GB" sz="4000" spc="310" dirty="0">
                  <a:solidFill>
                    <a:schemeClr val="bg1"/>
                  </a:solidFill>
                  <a:latin typeface="League Spartan"/>
                </a:rPr>
                <a:t> 1-2</a:t>
              </a:r>
            </a:p>
            <a:p>
              <a:pPr algn="ctr"/>
              <a:endParaRPr lang="lv-LV" sz="4500" spc="310" dirty="0">
                <a:solidFill>
                  <a:schemeClr val="bg1"/>
                </a:solidFill>
                <a:latin typeface="League Spartan"/>
              </a:endParaRPr>
            </a:p>
            <a:p>
              <a:pPr algn="ctr"/>
              <a:endParaRPr lang="en-GB" sz="4500" spc="310" dirty="0">
                <a:solidFill>
                  <a:schemeClr val="bg1"/>
                </a:solidFill>
                <a:latin typeface="League Spartan"/>
              </a:endParaRPr>
            </a:p>
            <a:p>
              <a:pPr algn="ctr">
                <a:lnSpc>
                  <a:spcPts val="8370"/>
                </a:lnSpc>
              </a:pPr>
              <a:r>
                <a:rPr lang="lv-LV" sz="6200" spc="310" dirty="0">
                  <a:solidFill>
                    <a:schemeClr val="bg1"/>
                  </a:solidFill>
                  <a:latin typeface="League Spartan"/>
                </a:rPr>
                <a:t>Incendios reales</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grpSp>
        <p:nvGrpSpPr>
          <p:cNvPr id="10" name="Grupa 9">
            <a:extLst>
              <a:ext uri="{FF2B5EF4-FFF2-40B4-BE49-F238E27FC236}">
                <a16:creationId xmlns:a16="http://schemas.microsoft.com/office/drawing/2014/main" id="{9CA645C2-D7C7-4C04-8612-FC5B3742FD02}"/>
              </a:ext>
            </a:extLst>
          </p:cNvPr>
          <p:cNvGrpSpPr/>
          <p:nvPr/>
        </p:nvGrpSpPr>
        <p:grpSpPr>
          <a:xfrm>
            <a:off x="8098513" y="2314816"/>
            <a:ext cx="9830992" cy="5236931"/>
            <a:chOff x="0" y="0"/>
            <a:chExt cx="9756035" cy="2628900"/>
          </a:xfrm>
        </p:grpSpPr>
        <p:cxnSp>
          <p:nvCxnSpPr>
            <p:cNvPr id="11" name="Taisns savienotājs 10">
              <a:extLst>
                <a:ext uri="{FF2B5EF4-FFF2-40B4-BE49-F238E27FC236}">
                  <a16:creationId xmlns:a16="http://schemas.microsoft.com/office/drawing/2014/main" id="{F53A8D96-4F32-4C8A-A3A2-AF7B888F09A0}"/>
                </a:ext>
              </a:extLst>
            </p:cNvPr>
            <p:cNvCxnSpPr>
              <a:cxnSpLocks/>
            </p:cNvCxnSpPr>
            <p:nvPr/>
          </p:nvCxnSpPr>
          <p:spPr>
            <a:xfrm flipV="1">
              <a:off x="2684021" y="78818"/>
              <a:ext cx="14511" cy="253103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6B1F2A7B-941D-43BE-9C78-D7AA3F510026}"/>
                </a:ext>
              </a:extLst>
            </p:cNvPr>
            <p:cNvCxnSpPr>
              <a:cxnSpLocks/>
            </p:cNvCxnSpPr>
            <p:nvPr/>
          </p:nvCxnSpPr>
          <p:spPr>
            <a:xfrm flipV="1">
              <a:off x="5300653" y="80192"/>
              <a:ext cx="9525" cy="254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Taisns savienotājs 14">
              <a:extLst>
                <a:ext uri="{FF2B5EF4-FFF2-40B4-BE49-F238E27FC236}">
                  <a16:creationId xmlns:a16="http://schemas.microsoft.com/office/drawing/2014/main" id="{0D66A844-D0FB-4077-BF52-40CEA9BF1651}"/>
                </a:ext>
              </a:extLst>
            </p:cNvPr>
            <p:cNvCxnSpPr>
              <a:cxnSpLocks/>
            </p:cNvCxnSpPr>
            <p:nvPr/>
          </p:nvCxnSpPr>
          <p:spPr>
            <a:xfrm flipV="1">
              <a:off x="4314825" y="35487"/>
              <a:ext cx="9525" cy="256222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6" name="Grupa 15">
              <a:extLst>
                <a:ext uri="{FF2B5EF4-FFF2-40B4-BE49-F238E27FC236}">
                  <a16:creationId xmlns:a16="http://schemas.microsoft.com/office/drawing/2014/main" id="{D2F8CF41-233B-44B3-B6CC-38DAD0AEA739}"/>
                </a:ext>
              </a:extLst>
            </p:cNvPr>
            <p:cNvGrpSpPr/>
            <p:nvPr/>
          </p:nvGrpSpPr>
          <p:grpSpPr>
            <a:xfrm>
              <a:off x="0" y="0"/>
              <a:ext cx="9756035" cy="2628900"/>
              <a:chOff x="0" y="0"/>
              <a:chExt cx="9756035" cy="3770630"/>
            </a:xfrm>
          </p:grpSpPr>
          <p:cxnSp>
            <p:nvCxnSpPr>
              <p:cNvPr id="17" name="Taisns bultveida savienotājs 16">
                <a:extLst>
                  <a:ext uri="{FF2B5EF4-FFF2-40B4-BE49-F238E27FC236}">
                    <a16:creationId xmlns:a16="http://schemas.microsoft.com/office/drawing/2014/main" id="{851D7DB1-D567-4A5B-BB95-66FD770B8B75}"/>
                  </a:ext>
                </a:extLst>
              </p:cNvPr>
              <p:cNvCxnSpPr>
                <a:cxnSpLocks/>
              </p:cNvCxnSpPr>
              <p:nvPr/>
            </p:nvCxnSpPr>
            <p:spPr>
              <a:xfrm flipV="1">
                <a:off x="704850" y="0"/>
                <a:ext cx="0" cy="37623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Taisns bultveida savienotājs 17">
                <a:extLst>
                  <a:ext uri="{FF2B5EF4-FFF2-40B4-BE49-F238E27FC236}">
                    <a16:creationId xmlns:a16="http://schemas.microsoft.com/office/drawing/2014/main" id="{2B6E8D5E-BFC5-4FB8-A529-549B54DB9D77}"/>
                  </a:ext>
                </a:extLst>
              </p:cNvPr>
              <p:cNvCxnSpPr>
                <a:cxnSpLocks/>
              </p:cNvCxnSpPr>
              <p:nvPr/>
            </p:nvCxnSpPr>
            <p:spPr>
              <a:xfrm flipV="1">
                <a:off x="695325" y="3733800"/>
                <a:ext cx="88011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5">
                <a:extLst>
                  <a:ext uri="{FF2B5EF4-FFF2-40B4-BE49-F238E27FC236}">
                    <a16:creationId xmlns:a16="http://schemas.microsoft.com/office/drawing/2014/main" id="{3B3F6867-3A00-427C-B4E5-F7D55F08DB3D}"/>
                  </a:ext>
                </a:extLst>
              </p:cNvPr>
              <p:cNvSpPr txBox="1"/>
              <p:nvPr/>
            </p:nvSpPr>
            <p:spPr>
              <a:xfrm>
                <a:off x="0" y="85725"/>
                <a:ext cx="628650" cy="3684905"/>
              </a:xfrm>
              <a:prstGeom prst="rect">
                <a:avLst/>
              </a:prstGeom>
              <a:noFill/>
            </p:spPr>
            <p:txBody>
              <a:bodyPr vert="vert270" wrap="square" rtlCol="0">
                <a:noAutofit/>
              </a:bodyPr>
              <a:lstStyle/>
              <a:p>
                <a:pPr algn="just">
                  <a:lnSpc>
                    <a:spcPct val="150000"/>
                  </a:lnSpc>
                  <a:spcAft>
                    <a:spcPts val="600"/>
                  </a:spcAft>
                </a:pPr>
                <a:r>
                  <a:rPr lang="es-ES" sz="12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Tasa de liberación de temperatura / calor</a:t>
                </a:r>
                <a:endParaRPr lang="lv-LV" sz="12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0" name="TextBox 6">
                <a:extLst>
                  <a:ext uri="{FF2B5EF4-FFF2-40B4-BE49-F238E27FC236}">
                    <a16:creationId xmlns:a16="http://schemas.microsoft.com/office/drawing/2014/main" id="{A96759D2-4307-439B-9FD6-E7BC8D5D9640}"/>
                  </a:ext>
                </a:extLst>
              </p:cNvPr>
              <p:cNvSpPr txBox="1"/>
              <p:nvPr/>
            </p:nvSpPr>
            <p:spPr>
              <a:xfrm>
                <a:off x="8310554" y="3316245"/>
                <a:ext cx="1445481" cy="150366"/>
              </a:xfrm>
              <a:prstGeom prst="rect">
                <a:avLst/>
              </a:prstGeom>
              <a:noFill/>
            </p:spPr>
            <p:txBody>
              <a:bodyPr wrap="square" rtlCol="0">
                <a:noAutofit/>
              </a:bodyPr>
              <a:lstStyle/>
              <a:p>
                <a:pPr algn="just">
                  <a:lnSpc>
                    <a:spcPct val="150000"/>
                  </a:lnSpc>
                  <a:spcAft>
                    <a:spcPts val="600"/>
                  </a:spcAft>
                </a:pP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Tiempo</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1" name="Brīvforma: forma 20">
                <a:extLst>
                  <a:ext uri="{FF2B5EF4-FFF2-40B4-BE49-F238E27FC236}">
                    <a16:creationId xmlns:a16="http://schemas.microsoft.com/office/drawing/2014/main" id="{97C571A4-641E-43A8-B09B-5C04F4437FB5}"/>
                  </a:ext>
                </a:extLst>
              </p:cNvPr>
              <p:cNvSpPr/>
              <p:nvPr/>
            </p:nvSpPr>
            <p:spPr>
              <a:xfrm>
                <a:off x="704850" y="2771775"/>
                <a:ext cx="1990725" cy="952500"/>
              </a:xfrm>
              <a:custGeom>
                <a:avLst/>
                <a:gdLst>
                  <a:gd name="connsiteX0" fmla="*/ 0 w 1990725"/>
                  <a:gd name="connsiteY0" fmla="*/ 952500 h 952500"/>
                  <a:gd name="connsiteX1" fmla="*/ 1466850 w 1990725"/>
                  <a:gd name="connsiteY1" fmla="*/ 685800 h 952500"/>
                  <a:gd name="connsiteX2" fmla="*/ 1990725 w 1990725"/>
                  <a:gd name="connsiteY2" fmla="*/ 0 h 952500"/>
                </a:gdLst>
                <a:ahLst/>
                <a:cxnLst>
                  <a:cxn ang="0">
                    <a:pos x="connsiteX0" y="connsiteY0"/>
                  </a:cxn>
                  <a:cxn ang="0">
                    <a:pos x="connsiteX1" y="connsiteY1"/>
                  </a:cxn>
                  <a:cxn ang="0">
                    <a:pos x="connsiteX2" y="connsiteY2"/>
                  </a:cxn>
                </a:cxnLst>
                <a:rect l="l" t="t" r="r" b="b"/>
                <a:pathLst>
                  <a:path w="1990725" h="952500">
                    <a:moveTo>
                      <a:pt x="0" y="952500"/>
                    </a:moveTo>
                    <a:cubicBezTo>
                      <a:pt x="567531" y="898525"/>
                      <a:pt x="1135063" y="844550"/>
                      <a:pt x="1466850" y="685800"/>
                    </a:cubicBezTo>
                    <a:cubicBezTo>
                      <a:pt x="1798637" y="527050"/>
                      <a:pt x="1868488" y="203200"/>
                      <a:pt x="1990725"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2" name="Brīvforma: forma 21">
                <a:extLst>
                  <a:ext uri="{FF2B5EF4-FFF2-40B4-BE49-F238E27FC236}">
                    <a16:creationId xmlns:a16="http://schemas.microsoft.com/office/drawing/2014/main" id="{79B508E0-D54D-4735-BB44-BC2D73C175A2}"/>
                  </a:ext>
                </a:extLst>
              </p:cNvPr>
              <p:cNvSpPr/>
              <p:nvPr/>
            </p:nvSpPr>
            <p:spPr>
              <a:xfrm>
                <a:off x="2695575" y="914400"/>
                <a:ext cx="1609725" cy="1860941"/>
              </a:xfrm>
              <a:custGeom>
                <a:avLst/>
                <a:gdLst>
                  <a:gd name="connsiteX0" fmla="*/ 0 w 1619250"/>
                  <a:gd name="connsiteY0" fmla="*/ 1822841 h 1822841"/>
                  <a:gd name="connsiteX1" fmla="*/ 180975 w 1619250"/>
                  <a:gd name="connsiteY1" fmla="*/ 1298966 h 1822841"/>
                  <a:gd name="connsiteX2" fmla="*/ 304800 w 1619250"/>
                  <a:gd name="connsiteY2" fmla="*/ 432191 h 1822841"/>
                  <a:gd name="connsiteX3" fmla="*/ 933450 w 1619250"/>
                  <a:gd name="connsiteY3" fmla="*/ 22616 h 1822841"/>
                  <a:gd name="connsiteX4" fmla="*/ 1619250 w 1619250"/>
                  <a:gd name="connsiteY4" fmla="*/ 89291 h 182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822841">
                    <a:moveTo>
                      <a:pt x="0" y="1822841"/>
                    </a:moveTo>
                    <a:cubicBezTo>
                      <a:pt x="65087" y="1676791"/>
                      <a:pt x="130175" y="1530741"/>
                      <a:pt x="180975" y="1298966"/>
                    </a:cubicBezTo>
                    <a:cubicBezTo>
                      <a:pt x="231775" y="1067191"/>
                      <a:pt x="179388" y="644916"/>
                      <a:pt x="304800" y="432191"/>
                    </a:cubicBezTo>
                    <a:cubicBezTo>
                      <a:pt x="430212" y="219466"/>
                      <a:pt x="714375" y="79766"/>
                      <a:pt x="933450" y="22616"/>
                    </a:cubicBezTo>
                    <a:cubicBezTo>
                      <a:pt x="1152525" y="-34534"/>
                      <a:pt x="1385887" y="27378"/>
                      <a:pt x="1619250" y="892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3" name="Brīvforma: forma 22">
                <a:extLst>
                  <a:ext uri="{FF2B5EF4-FFF2-40B4-BE49-F238E27FC236}">
                    <a16:creationId xmlns:a16="http://schemas.microsoft.com/office/drawing/2014/main" id="{8145E766-BCD2-4B7A-BB4B-38638B0F4D65}"/>
                  </a:ext>
                </a:extLst>
              </p:cNvPr>
              <p:cNvSpPr/>
              <p:nvPr/>
            </p:nvSpPr>
            <p:spPr>
              <a:xfrm>
                <a:off x="4305300" y="1019175"/>
                <a:ext cx="3028950" cy="2713800"/>
              </a:xfrm>
              <a:custGeom>
                <a:avLst/>
                <a:gdLst>
                  <a:gd name="connsiteX0" fmla="*/ 0 w 3190875"/>
                  <a:gd name="connsiteY0" fmla="*/ 0 h 2724150"/>
                  <a:gd name="connsiteX1" fmla="*/ 419100 w 3190875"/>
                  <a:gd name="connsiteY1" fmla="*/ 219075 h 2724150"/>
                  <a:gd name="connsiteX2" fmla="*/ 1390650 w 3190875"/>
                  <a:gd name="connsiteY2" fmla="*/ 1190625 h 2724150"/>
                  <a:gd name="connsiteX3" fmla="*/ 2181225 w 3190875"/>
                  <a:gd name="connsiteY3" fmla="*/ 2343150 h 2724150"/>
                  <a:gd name="connsiteX4" fmla="*/ 3190875 w 3190875"/>
                  <a:gd name="connsiteY4" fmla="*/ 272415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5" h="2724150">
                    <a:moveTo>
                      <a:pt x="0" y="0"/>
                    </a:moveTo>
                    <a:cubicBezTo>
                      <a:pt x="93662" y="10319"/>
                      <a:pt x="187325" y="20638"/>
                      <a:pt x="419100" y="219075"/>
                    </a:cubicBezTo>
                    <a:cubicBezTo>
                      <a:pt x="650875" y="417512"/>
                      <a:pt x="1096963" y="836613"/>
                      <a:pt x="1390650" y="1190625"/>
                    </a:cubicBezTo>
                    <a:cubicBezTo>
                      <a:pt x="1684337" y="1544637"/>
                      <a:pt x="1881188" y="2087563"/>
                      <a:pt x="2181225" y="2343150"/>
                    </a:cubicBezTo>
                    <a:cubicBezTo>
                      <a:pt x="2481263" y="2598738"/>
                      <a:pt x="2917825" y="2663825"/>
                      <a:pt x="3190875" y="272415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4" name="TextBox 12">
                <a:extLst>
                  <a:ext uri="{FF2B5EF4-FFF2-40B4-BE49-F238E27FC236}">
                    <a16:creationId xmlns:a16="http://schemas.microsoft.com/office/drawing/2014/main" id="{68E5735C-41DC-457A-A951-ADA7CB5931E1}"/>
                  </a:ext>
                </a:extLst>
              </p:cNvPr>
              <p:cNvSpPr txBox="1"/>
              <p:nvPr/>
            </p:nvSpPr>
            <p:spPr>
              <a:xfrm>
                <a:off x="876300" y="171448"/>
                <a:ext cx="1752601" cy="1112751"/>
              </a:xfrm>
              <a:prstGeom prst="rect">
                <a:avLst/>
              </a:prstGeom>
              <a:noFill/>
            </p:spPr>
            <p:txBody>
              <a:bodyPr vert="horz" wrap="square" rtlCol="0" anchor="ctr">
                <a:noAutofit/>
              </a:bodyPr>
              <a:lstStyle/>
              <a:p>
                <a:pPr algn="ctr">
                  <a:lnSpc>
                    <a:spcPct val="150000"/>
                  </a:lnSpc>
                  <a:spcAft>
                    <a:spcPts val="600"/>
                  </a:spcAft>
                </a:pPr>
                <a:r>
                  <a:rPr lang="es-ES"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Fase de encendido y desarrollo del fuego</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5" name="TextBox 13">
                <a:extLst>
                  <a:ext uri="{FF2B5EF4-FFF2-40B4-BE49-F238E27FC236}">
                    <a16:creationId xmlns:a16="http://schemas.microsoft.com/office/drawing/2014/main" id="{DBC9D45A-06B8-449D-A868-EAF412C5B470}"/>
                  </a:ext>
                </a:extLst>
              </p:cNvPr>
              <p:cNvSpPr txBox="1"/>
              <p:nvPr/>
            </p:nvSpPr>
            <p:spPr>
              <a:xfrm>
                <a:off x="2753652" y="138113"/>
                <a:ext cx="2608691" cy="676275"/>
              </a:xfrm>
              <a:prstGeom prst="rect">
                <a:avLst/>
              </a:prstGeom>
              <a:noFill/>
            </p:spPr>
            <p:txBody>
              <a:bodyPr vert="horz" wrap="square" rtlCol="0" anchor="ctr">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Fuego </a:t>
                </a: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completamente</a:t>
                </a: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 </a:t>
                </a: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desarrollado</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6" name="TextBox 14">
                <a:extLst>
                  <a:ext uri="{FF2B5EF4-FFF2-40B4-BE49-F238E27FC236}">
                    <a16:creationId xmlns:a16="http://schemas.microsoft.com/office/drawing/2014/main" id="{C4CDC793-507C-475B-BC05-CE9051A3F31F}"/>
                  </a:ext>
                </a:extLst>
              </p:cNvPr>
              <p:cNvSpPr txBox="1"/>
              <p:nvPr/>
            </p:nvSpPr>
            <p:spPr>
              <a:xfrm>
                <a:off x="6651743" y="2771774"/>
                <a:ext cx="2785454" cy="428625"/>
              </a:xfrm>
              <a:prstGeom prst="rect">
                <a:avLst/>
              </a:prstGeom>
              <a:noFill/>
            </p:spPr>
            <p:txBody>
              <a:bodyPr vert="horz" wrap="square" rtlCol="0">
                <a:noAutofit/>
              </a:bodyPr>
              <a:lstStyle/>
              <a:p>
                <a:pPr algn="ctr">
                  <a:lnSpc>
                    <a:spcPct val="150000"/>
                  </a:lnSpc>
                  <a:spcAft>
                    <a:spcPts val="600"/>
                  </a:spcAft>
                </a:pP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Fase</a:t>
                </a: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 de </a:t>
                </a: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enfriamiento</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27" name="Brīvforma: forma 26">
                <a:extLst>
                  <a:ext uri="{FF2B5EF4-FFF2-40B4-BE49-F238E27FC236}">
                    <a16:creationId xmlns:a16="http://schemas.microsoft.com/office/drawing/2014/main" id="{127BC6DE-F8E3-4B8B-BB50-DC0E17C0D889}"/>
                  </a:ext>
                </a:extLst>
              </p:cNvPr>
              <p:cNvSpPr/>
              <p:nvPr/>
            </p:nvSpPr>
            <p:spPr>
              <a:xfrm>
                <a:off x="2695575" y="2381250"/>
                <a:ext cx="2628889" cy="400707"/>
              </a:xfrm>
              <a:custGeom>
                <a:avLst/>
                <a:gdLst>
                  <a:gd name="connsiteX0" fmla="*/ 0 w 1619250"/>
                  <a:gd name="connsiteY0" fmla="*/ 379836 h 379836"/>
                  <a:gd name="connsiteX1" fmla="*/ 542925 w 1619250"/>
                  <a:gd name="connsiteY1" fmla="*/ 8361 h 379836"/>
                  <a:gd name="connsiteX2" fmla="*/ 1619250 w 1619250"/>
                  <a:gd name="connsiteY2" fmla="*/ 141711 h 379836"/>
                </a:gdLst>
                <a:ahLst/>
                <a:cxnLst>
                  <a:cxn ang="0">
                    <a:pos x="connsiteX0" y="connsiteY0"/>
                  </a:cxn>
                  <a:cxn ang="0">
                    <a:pos x="connsiteX1" y="connsiteY1"/>
                  </a:cxn>
                  <a:cxn ang="0">
                    <a:pos x="connsiteX2" y="connsiteY2"/>
                  </a:cxn>
                </a:cxnLst>
                <a:rect l="l" t="t" r="r" b="b"/>
                <a:pathLst>
                  <a:path w="1619250" h="379836">
                    <a:moveTo>
                      <a:pt x="0" y="379836"/>
                    </a:moveTo>
                    <a:cubicBezTo>
                      <a:pt x="136525" y="213942"/>
                      <a:pt x="273050" y="48048"/>
                      <a:pt x="542925" y="8361"/>
                    </a:cubicBezTo>
                    <a:cubicBezTo>
                      <a:pt x="812800" y="-31326"/>
                      <a:pt x="1354138" y="79799"/>
                      <a:pt x="1619250" y="141711"/>
                    </a:cubicBez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8" name="Brīvforma: forma 27">
                <a:extLst>
                  <a:ext uri="{FF2B5EF4-FFF2-40B4-BE49-F238E27FC236}">
                    <a16:creationId xmlns:a16="http://schemas.microsoft.com/office/drawing/2014/main" id="{73104727-C4E9-452F-B930-92530ACDDCDE}"/>
                  </a:ext>
                </a:extLst>
              </p:cNvPr>
              <p:cNvSpPr/>
              <p:nvPr/>
            </p:nvSpPr>
            <p:spPr>
              <a:xfrm>
                <a:off x="5324475" y="2533650"/>
                <a:ext cx="4057659" cy="1190625"/>
              </a:xfrm>
              <a:custGeom>
                <a:avLst/>
                <a:gdLst>
                  <a:gd name="connsiteX0" fmla="*/ 0 w 3019425"/>
                  <a:gd name="connsiteY0" fmla="*/ 0 h 1190625"/>
                  <a:gd name="connsiteX1" fmla="*/ 514350 w 3019425"/>
                  <a:gd name="connsiteY1" fmla="*/ 161925 h 1190625"/>
                  <a:gd name="connsiteX2" fmla="*/ 1266825 w 3019425"/>
                  <a:gd name="connsiteY2" fmla="*/ 647700 h 1190625"/>
                  <a:gd name="connsiteX3" fmla="*/ 2019300 w 3019425"/>
                  <a:gd name="connsiteY3" fmla="*/ 1028700 h 1190625"/>
                  <a:gd name="connsiteX4" fmla="*/ 3019425 w 3019425"/>
                  <a:gd name="connsiteY4" fmla="*/ 1190625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425" h="1190625">
                    <a:moveTo>
                      <a:pt x="0" y="0"/>
                    </a:moveTo>
                    <a:cubicBezTo>
                      <a:pt x="151606" y="26987"/>
                      <a:pt x="303213" y="53975"/>
                      <a:pt x="514350" y="161925"/>
                    </a:cubicBezTo>
                    <a:cubicBezTo>
                      <a:pt x="725488" y="269875"/>
                      <a:pt x="1016000" y="503238"/>
                      <a:pt x="1266825" y="647700"/>
                    </a:cubicBezTo>
                    <a:cubicBezTo>
                      <a:pt x="1517650" y="792162"/>
                      <a:pt x="1727200" y="938213"/>
                      <a:pt x="2019300" y="1028700"/>
                    </a:cubicBezTo>
                    <a:cubicBezTo>
                      <a:pt x="2311400" y="1119188"/>
                      <a:pt x="2670175" y="1169988"/>
                      <a:pt x="3019425" y="1190625"/>
                    </a:cubicBezTo>
                  </a:path>
                </a:pathLst>
              </a:cu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9" name="Brīvforma: forma 28">
                <a:extLst>
                  <a:ext uri="{FF2B5EF4-FFF2-40B4-BE49-F238E27FC236}">
                    <a16:creationId xmlns:a16="http://schemas.microsoft.com/office/drawing/2014/main" id="{46BDA5A9-947F-41F4-9959-DDD6FFAEC6A2}"/>
                  </a:ext>
                </a:extLst>
              </p:cNvPr>
              <p:cNvSpPr/>
              <p:nvPr/>
            </p:nvSpPr>
            <p:spPr>
              <a:xfrm>
                <a:off x="714375" y="3476625"/>
                <a:ext cx="8648700" cy="267190"/>
              </a:xfrm>
              <a:custGeom>
                <a:avLst/>
                <a:gdLst>
                  <a:gd name="connsiteX0" fmla="*/ 0 w 8648700"/>
                  <a:gd name="connsiteY0" fmla="*/ 257665 h 267190"/>
                  <a:gd name="connsiteX1" fmla="*/ 1381125 w 8648700"/>
                  <a:gd name="connsiteY1" fmla="*/ 190990 h 267190"/>
                  <a:gd name="connsiteX2" fmla="*/ 1857375 w 8648700"/>
                  <a:gd name="connsiteY2" fmla="*/ 105265 h 267190"/>
                  <a:gd name="connsiteX3" fmla="*/ 2362200 w 8648700"/>
                  <a:gd name="connsiteY3" fmla="*/ 48115 h 267190"/>
                  <a:gd name="connsiteX4" fmla="*/ 3514725 w 8648700"/>
                  <a:gd name="connsiteY4" fmla="*/ 105265 h 267190"/>
                  <a:gd name="connsiteX5" fmla="*/ 4381500 w 8648700"/>
                  <a:gd name="connsiteY5" fmla="*/ 490 h 267190"/>
                  <a:gd name="connsiteX6" fmla="*/ 5381625 w 8648700"/>
                  <a:gd name="connsiteY6" fmla="*/ 67165 h 267190"/>
                  <a:gd name="connsiteX7" fmla="*/ 6305550 w 8648700"/>
                  <a:gd name="connsiteY7" fmla="*/ 95740 h 267190"/>
                  <a:gd name="connsiteX8" fmla="*/ 7086600 w 8648700"/>
                  <a:gd name="connsiteY8" fmla="*/ 162415 h 267190"/>
                  <a:gd name="connsiteX9" fmla="*/ 8648700 w 8648700"/>
                  <a:gd name="connsiteY9" fmla="*/ 267190 h 26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8700" h="267190">
                    <a:moveTo>
                      <a:pt x="0" y="257665"/>
                    </a:moveTo>
                    <a:lnTo>
                      <a:pt x="1381125" y="190990"/>
                    </a:lnTo>
                    <a:cubicBezTo>
                      <a:pt x="1690687" y="165590"/>
                      <a:pt x="1693863" y="129077"/>
                      <a:pt x="1857375" y="105265"/>
                    </a:cubicBezTo>
                    <a:cubicBezTo>
                      <a:pt x="2020888" y="81452"/>
                      <a:pt x="2085975" y="48115"/>
                      <a:pt x="2362200" y="48115"/>
                    </a:cubicBezTo>
                    <a:cubicBezTo>
                      <a:pt x="2638425" y="48115"/>
                      <a:pt x="3178175" y="113202"/>
                      <a:pt x="3514725" y="105265"/>
                    </a:cubicBezTo>
                    <a:cubicBezTo>
                      <a:pt x="3851275" y="97328"/>
                      <a:pt x="4070350" y="6840"/>
                      <a:pt x="4381500" y="490"/>
                    </a:cubicBezTo>
                    <a:cubicBezTo>
                      <a:pt x="4692650" y="-5860"/>
                      <a:pt x="5060950" y="51290"/>
                      <a:pt x="5381625" y="67165"/>
                    </a:cubicBezTo>
                    <a:cubicBezTo>
                      <a:pt x="5702300" y="83040"/>
                      <a:pt x="6021388" y="79865"/>
                      <a:pt x="6305550" y="95740"/>
                    </a:cubicBezTo>
                    <a:cubicBezTo>
                      <a:pt x="6589713" y="111615"/>
                      <a:pt x="7086600" y="162415"/>
                      <a:pt x="7086600" y="162415"/>
                    </a:cubicBezTo>
                    <a:cubicBezTo>
                      <a:pt x="7477125" y="190990"/>
                      <a:pt x="8275638" y="257665"/>
                      <a:pt x="8648700" y="267190"/>
                    </a:cubicBezTo>
                  </a:path>
                </a:pathLst>
              </a:cu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30" name="Remarka: līnija ar apmali un izcēluma joslu 29">
                <a:extLst>
                  <a:ext uri="{FF2B5EF4-FFF2-40B4-BE49-F238E27FC236}">
                    <a16:creationId xmlns:a16="http://schemas.microsoft.com/office/drawing/2014/main" id="{3CF113CD-7FC8-4EAE-B7D2-700220366B87}"/>
                  </a:ext>
                </a:extLst>
              </p:cNvPr>
              <p:cNvSpPr/>
              <p:nvPr/>
            </p:nvSpPr>
            <p:spPr>
              <a:xfrm>
                <a:off x="6096000" y="142875"/>
                <a:ext cx="2495549" cy="909076"/>
              </a:xfrm>
              <a:prstGeom prst="accentBorderCallout1">
                <a:avLst>
                  <a:gd name="adj1" fmla="val 23175"/>
                  <a:gd name="adj2" fmla="val -2492"/>
                  <a:gd name="adj3" fmla="val 85541"/>
                  <a:gd name="adj4" fmla="val -81734"/>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nchor="ctr">
                <a:noAutofit/>
              </a:bodyPr>
              <a:lstStyle/>
              <a:p>
                <a:pPr algn="ctr">
                  <a:lnSpc>
                    <a:spcPct val="150000"/>
                  </a:lnSpc>
                  <a:spcAft>
                    <a:spcPts val="600"/>
                  </a:spcAft>
                </a:pPr>
                <a:r>
                  <a:rPr lang="pt-BR"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Curva de temperatura para incendios incontrolados</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1" name="Remarka: līnija ar apmali un izcēluma joslu 30">
                <a:extLst>
                  <a:ext uri="{FF2B5EF4-FFF2-40B4-BE49-F238E27FC236}">
                    <a16:creationId xmlns:a16="http://schemas.microsoft.com/office/drawing/2014/main" id="{59CDC740-A9BF-4D8E-B910-24BCF3B5F728}"/>
                  </a:ext>
                </a:extLst>
              </p:cNvPr>
              <p:cNvSpPr/>
              <p:nvPr/>
            </p:nvSpPr>
            <p:spPr>
              <a:xfrm>
                <a:off x="6296027" y="1366170"/>
                <a:ext cx="2549345" cy="639203"/>
              </a:xfrm>
              <a:prstGeom prst="accentBorderCallout1">
                <a:avLst>
                  <a:gd name="adj1" fmla="val 23175"/>
                  <a:gd name="adj2" fmla="val -2492"/>
                  <a:gd name="adj3" fmla="val 171339"/>
                  <a:gd name="adj4" fmla="val -58440"/>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nchor="ctr">
                <a:noAutofit/>
              </a:bodyPr>
              <a:lstStyle/>
              <a:p>
                <a:pPr algn="ctr">
                  <a:lnSpc>
                    <a:spcPct val="150000"/>
                  </a:lnSpc>
                  <a:spcAft>
                    <a:spcPts val="600"/>
                  </a:spcAft>
                </a:pP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Curva</a:t>
                </a: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 de </a:t>
                </a: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fuego</a:t>
                </a: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 para </a:t>
                </a: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fuegos</a:t>
                </a: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 </a:t>
                </a:r>
                <a:r>
                  <a:rPr lang="en-GB" sz="1600" kern="1200" dirty="0" err="1">
                    <a:solidFill>
                      <a:srgbClr val="000000"/>
                    </a:solidFill>
                    <a:effectLst/>
                    <a:latin typeface="Verdana" panose="020B0604030504040204" pitchFamily="34" charset="0"/>
                    <a:ea typeface="Calibri" panose="020F0502020204030204" pitchFamily="34" charset="0"/>
                    <a:cs typeface="Angsana New" panose="02020603050405020304" pitchFamily="18" charset="-34"/>
                  </a:rPr>
                  <a:t>controlados</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2" name="Remarka: līnija ar apmali un izcēluma joslu 31">
                <a:extLst>
                  <a:ext uri="{FF2B5EF4-FFF2-40B4-BE49-F238E27FC236}">
                    <a16:creationId xmlns:a16="http://schemas.microsoft.com/office/drawing/2014/main" id="{7500057E-3962-4AE5-8263-2B634682449B}"/>
                  </a:ext>
                </a:extLst>
              </p:cNvPr>
              <p:cNvSpPr/>
              <p:nvPr/>
            </p:nvSpPr>
            <p:spPr>
              <a:xfrm>
                <a:off x="4010025" y="2937266"/>
                <a:ext cx="2436061" cy="423513"/>
              </a:xfrm>
              <a:prstGeom prst="accentBorderCallout1">
                <a:avLst>
                  <a:gd name="adj1" fmla="val 23175"/>
                  <a:gd name="adj2" fmla="val -2492"/>
                  <a:gd name="adj3" fmla="val 133473"/>
                  <a:gd name="adj4" fmla="val -37026"/>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nchor="ctr">
                <a:noAutofit/>
              </a:bodyPr>
              <a:lstStyle/>
              <a:p>
                <a:pPr algn="ctr">
                  <a:lnSpc>
                    <a:spcPct val="150000"/>
                  </a:lnSpc>
                  <a:spcAft>
                    <a:spcPts val="600"/>
                  </a:spcAft>
                </a:pPr>
                <a:r>
                  <a:rPr lang="en-GB" sz="1600" kern="1200" dirty="0" err="1">
                    <a:solidFill>
                      <a:srgbClr val="000000"/>
                    </a:solidFill>
                    <a:effectLst/>
                    <a:ea typeface="Calibri" panose="020F0502020204030204" pitchFamily="34" charset="0"/>
                    <a:cs typeface="Angsana New" panose="02020603050405020304" pitchFamily="18" charset="-34"/>
                  </a:rPr>
                  <a:t>Fuegos</a:t>
                </a:r>
                <a:r>
                  <a:rPr lang="en-GB" sz="1600" kern="1200" dirty="0">
                    <a:solidFill>
                      <a:srgbClr val="000000"/>
                    </a:solidFill>
                    <a:effectLst/>
                    <a:ea typeface="Calibri" panose="020F0502020204030204" pitchFamily="34" charset="0"/>
                    <a:cs typeface="Angsana New" panose="02020603050405020304" pitchFamily="18" charset="-34"/>
                  </a:rPr>
                  <a:t> </a:t>
                </a:r>
                <a:r>
                  <a:rPr lang="en-GB" sz="1600" kern="1200" dirty="0" err="1">
                    <a:solidFill>
                      <a:srgbClr val="000000"/>
                    </a:solidFill>
                    <a:effectLst/>
                    <a:ea typeface="Calibri" panose="020F0502020204030204" pitchFamily="34" charset="0"/>
                    <a:cs typeface="Angsana New" panose="02020603050405020304" pitchFamily="18" charset="-34"/>
                  </a:rPr>
                  <a:t>humeantes</a:t>
                </a:r>
                <a:endParaRPr lang="lv-LV"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grpSp>
      </p:grpSp>
      <p:sp>
        <p:nvSpPr>
          <p:cNvPr id="33" name="TextBox 12">
            <a:extLst>
              <a:ext uri="{FF2B5EF4-FFF2-40B4-BE49-F238E27FC236}">
                <a16:creationId xmlns:a16="http://schemas.microsoft.com/office/drawing/2014/main" id="{0926B9DA-CCBF-4854-9735-328E00E2F12E}"/>
              </a:ext>
            </a:extLst>
          </p:cNvPr>
          <p:cNvSpPr txBox="1"/>
          <p:nvPr/>
        </p:nvSpPr>
        <p:spPr>
          <a:xfrm rot="17271971">
            <a:off x="9772818" y="5582537"/>
            <a:ext cx="1499817" cy="588206"/>
          </a:xfrm>
          <a:prstGeom prst="rect">
            <a:avLst/>
          </a:prstGeom>
          <a:noFill/>
        </p:spPr>
        <p:txBody>
          <a:bodyPr vert="horz" wrap="square" rtlCol="0" anchor="ctr">
            <a:noAutofit/>
          </a:bodyPr>
          <a:lstStyle/>
          <a:p>
            <a:pPr algn="ctr">
              <a:lnSpc>
                <a:spcPct val="150000"/>
              </a:lnSpc>
              <a:spcAft>
                <a:spcPts val="600"/>
              </a:spcAft>
            </a:pPr>
            <a:r>
              <a:rPr lang="en-GB" sz="1600" kern="1200" dirty="0">
                <a:solidFill>
                  <a:srgbClr val="000000"/>
                </a:solidFill>
                <a:effectLst/>
                <a:latin typeface="Verdana" panose="020B0604030504040204" pitchFamily="34" charset="0"/>
                <a:ea typeface="Calibri" panose="020F0502020204030204" pitchFamily="34" charset="0"/>
                <a:cs typeface="Angsana New" panose="02020603050405020304" pitchFamily="18" charset="-34"/>
              </a:rPr>
              <a:t>Flashover</a:t>
            </a:r>
            <a:endParaRPr lang="en-GB" sz="16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4" name="TextBox 9">
            <a:extLst>
              <a:ext uri="{FF2B5EF4-FFF2-40B4-BE49-F238E27FC236}">
                <a16:creationId xmlns:a16="http://schemas.microsoft.com/office/drawing/2014/main" id="{61106C16-D7A7-4FB2-B1B2-9B17F99D8586}"/>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
            <a:extLst>
              <a:ext uri="{FF2B5EF4-FFF2-40B4-BE49-F238E27FC236}">
                <a16:creationId xmlns:a16="http://schemas.microsoft.com/office/drawing/2014/main" id="{9D4BF1B2-1604-43FD-9A03-1B38E6D214FF}"/>
              </a:ext>
            </a:extLst>
          </p:cNvPr>
          <p:cNvGraphicFramePr>
            <a:graphicFrameLocks/>
          </p:cNvGraphicFramePr>
          <p:nvPr>
            <p:extLst>
              <p:ext uri="{D42A27DB-BD31-4B8C-83A1-F6EECF244321}">
                <p14:modId xmlns:p14="http://schemas.microsoft.com/office/powerpoint/2010/main" val="3917698373"/>
              </p:ext>
            </p:extLst>
          </p:nvPr>
        </p:nvGraphicFramePr>
        <p:xfrm>
          <a:off x="7665682" y="1793479"/>
          <a:ext cx="9731840" cy="713035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2"/>
          <p:cNvSpPr txBox="1"/>
          <p:nvPr/>
        </p:nvSpPr>
        <p:spPr>
          <a:xfrm>
            <a:off x="8839200" y="660760"/>
            <a:ext cx="7926632" cy="839974"/>
          </a:xfrm>
          <a:prstGeom prst="rect">
            <a:avLst/>
          </a:prstGeom>
        </p:spPr>
        <p:txBody>
          <a:bodyPr wrap="square" lIns="0" tIns="0" rIns="0" bIns="0" rtlCol="0" anchor="t">
            <a:spAutoFit/>
          </a:bodyPr>
          <a:lstStyle/>
          <a:p>
            <a:pPr algn="ctr">
              <a:lnSpc>
                <a:spcPts val="3359"/>
              </a:lnSpc>
            </a:pPr>
            <a:r>
              <a:rPr lang="lv-LV" sz="2400" b="1" u="sng" spc="120" dirty="0">
                <a:solidFill>
                  <a:srgbClr val="456A2C"/>
                </a:solidFill>
                <a:latin typeface="Glacial Indifference"/>
              </a:rPr>
              <a:t>Curva paramétrica de temperatura-tiempo para incendios de compartimentos</a:t>
            </a:r>
            <a:endParaRPr lang="en-US" sz="2400" spc="120" dirty="0">
              <a:solidFill>
                <a:srgbClr val="456A2C"/>
              </a:solidFill>
              <a:latin typeface="Glacial Indifference"/>
            </a:endParaRPr>
          </a:p>
        </p:txBody>
      </p:sp>
      <p:sp>
        <p:nvSpPr>
          <p:cNvPr id="3" name="AutoShape 3"/>
          <p:cNvSpPr/>
          <p:nvPr/>
        </p:nvSpPr>
        <p:spPr>
          <a:xfrm>
            <a:off x="1085850" y="-335920"/>
            <a:ext cx="6480000"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198130" y="957263"/>
            <a:ext cx="5872349" cy="7663636"/>
            <a:chOff x="-996466" y="-95249"/>
            <a:chExt cx="10318915" cy="10218181"/>
          </a:xfrm>
        </p:grpSpPr>
        <p:sp>
          <p:nvSpPr>
            <p:cNvPr id="8" name="TextBox 8"/>
            <p:cNvSpPr txBox="1"/>
            <p:nvPr/>
          </p:nvSpPr>
          <p:spPr>
            <a:xfrm>
              <a:off x="-996466" y="-95249"/>
              <a:ext cx="10318915" cy="10218181"/>
            </a:xfrm>
            <a:prstGeom prst="rect">
              <a:avLst/>
            </a:prstGeom>
          </p:spPr>
          <p:txBody>
            <a:bodyPr wrap="square" lIns="0" tIns="0" rIns="0" bIns="0" rtlCol="0" anchor="t">
              <a:spAutoFit/>
            </a:bodyPr>
            <a:lstStyle/>
            <a:p>
              <a:pPr algn="ctr"/>
              <a:r>
                <a:rPr lang="en-GB" sz="4000" spc="310" dirty="0" err="1">
                  <a:solidFill>
                    <a:schemeClr val="bg1"/>
                  </a:solidFill>
                  <a:latin typeface="League Spartan"/>
                </a:rPr>
                <a:t>Curvas</a:t>
              </a:r>
              <a:r>
                <a:rPr lang="en-GB" sz="4000" spc="310" dirty="0">
                  <a:solidFill>
                    <a:schemeClr val="bg1"/>
                  </a:solidFill>
                  <a:latin typeface="League Spartan"/>
                </a:rPr>
                <a:t> de </a:t>
              </a:r>
              <a:r>
                <a:rPr lang="en-GB" sz="4000" spc="310" dirty="0" err="1">
                  <a:solidFill>
                    <a:schemeClr val="bg1"/>
                  </a:solidFill>
                  <a:latin typeface="League Spartan"/>
                </a:rPr>
                <a:t>temperatura</a:t>
              </a:r>
              <a:r>
                <a:rPr lang="en-GB" sz="4000" spc="310" dirty="0">
                  <a:solidFill>
                    <a:schemeClr val="bg1"/>
                  </a:solidFill>
                  <a:latin typeface="League Spartan"/>
                </a:rPr>
                <a:t> nominal-</a:t>
              </a:r>
              <a:r>
                <a:rPr lang="en-GB" sz="4000" spc="310" dirty="0" err="1">
                  <a:solidFill>
                    <a:schemeClr val="bg1"/>
                  </a:solidFill>
                  <a:latin typeface="League Spartan"/>
                </a:rPr>
                <a:t>tiempo</a:t>
              </a:r>
              <a:r>
                <a:rPr lang="en-GB" sz="4000" spc="310" dirty="0">
                  <a:solidFill>
                    <a:schemeClr val="bg1"/>
                  </a:solidFill>
                  <a:latin typeface="League Spartan"/>
                </a:rPr>
                <a:t> </a:t>
              </a:r>
              <a:r>
                <a:rPr lang="en-GB" sz="4000" spc="310" dirty="0" err="1">
                  <a:solidFill>
                    <a:schemeClr val="bg1"/>
                  </a:solidFill>
                  <a:latin typeface="League Spartan"/>
                </a:rPr>
                <a:t>seg</a:t>
              </a:r>
              <a:r>
                <a:rPr lang="en-GB" sz="4000" b="1" spc="310" dirty="0" err="1">
                  <a:solidFill>
                    <a:schemeClr val="bg1"/>
                  </a:solidFill>
                  <a:latin typeface="League Spartan"/>
                </a:rPr>
                <a:t>ú</a:t>
              </a:r>
              <a:r>
                <a:rPr lang="en-GB" sz="4000" spc="310" dirty="0" err="1">
                  <a:solidFill>
                    <a:schemeClr val="bg1"/>
                  </a:solidFill>
                  <a:latin typeface="League Spartan"/>
                </a:rPr>
                <a:t>n</a:t>
              </a:r>
              <a:r>
                <a:rPr lang="en-GB" sz="4000" spc="310" dirty="0">
                  <a:solidFill>
                    <a:schemeClr val="bg1"/>
                  </a:solidFill>
                  <a:latin typeface="League Spartan"/>
                </a:rPr>
                <a:t> </a:t>
              </a:r>
              <a:r>
                <a:rPr lang="en-GB" sz="4000" spc="310" dirty="0" err="1">
                  <a:solidFill>
                    <a:schemeClr val="bg1"/>
                  </a:solidFill>
                  <a:latin typeface="League Spartan"/>
                </a:rPr>
                <a:t>Euroc</a:t>
              </a:r>
              <a:r>
                <a:rPr lang="en-GB" sz="4000" b="1" spc="310" dirty="0" err="1">
                  <a:solidFill>
                    <a:schemeClr val="bg1"/>
                  </a:solidFill>
                  <a:latin typeface="League Spartan"/>
                </a:rPr>
                <a:t>ó</a:t>
              </a:r>
              <a:r>
                <a:rPr lang="en-GB" sz="4000" spc="310" dirty="0" err="1">
                  <a:solidFill>
                    <a:schemeClr val="bg1"/>
                  </a:solidFill>
                  <a:latin typeface="League Spartan"/>
                </a:rPr>
                <a:t>digo</a:t>
              </a:r>
              <a:r>
                <a:rPr lang="en-GB" sz="4000" spc="310" dirty="0">
                  <a:solidFill>
                    <a:schemeClr val="bg1"/>
                  </a:solidFill>
                  <a:latin typeface="League Spartan"/>
                </a:rPr>
                <a:t> 1 </a:t>
              </a:r>
              <a:r>
                <a:rPr lang="en-GB" sz="4000" spc="310" dirty="0" err="1">
                  <a:solidFill>
                    <a:schemeClr val="bg1"/>
                  </a:solidFill>
                  <a:latin typeface="League Spartan"/>
                </a:rPr>
                <a:t>Parte</a:t>
              </a:r>
              <a:r>
                <a:rPr lang="en-GB" sz="4000" spc="310" dirty="0">
                  <a:solidFill>
                    <a:schemeClr val="bg1"/>
                  </a:solidFill>
                  <a:latin typeface="League Spartan"/>
                </a:rPr>
                <a:t> 1-2</a:t>
              </a:r>
            </a:p>
            <a:p>
              <a:pPr algn="ctr"/>
              <a:endParaRPr lang="en-US" sz="4500" spc="310" dirty="0">
                <a:solidFill>
                  <a:schemeClr val="bg1"/>
                </a:solidFill>
                <a:latin typeface="League Spartan"/>
              </a:endParaRPr>
            </a:p>
            <a:p>
              <a:pPr algn="ctr"/>
              <a:endParaRPr lang="en-US" sz="4500" spc="310" dirty="0">
                <a:solidFill>
                  <a:schemeClr val="bg1"/>
                </a:solidFill>
                <a:latin typeface="League Spartan"/>
              </a:endParaRPr>
            </a:p>
            <a:p>
              <a:pPr algn="ctr">
                <a:lnSpc>
                  <a:spcPts val="8370"/>
                </a:lnSpc>
              </a:pPr>
              <a:r>
                <a:rPr lang="lv-LV" sz="6200" spc="310" dirty="0">
                  <a:solidFill>
                    <a:schemeClr val="bg1"/>
                  </a:solidFill>
                  <a:latin typeface="League Spartan"/>
                </a:rPr>
                <a:t>Fuegos te</a:t>
              </a:r>
              <a:r>
                <a:rPr lang="lv-LV" sz="6200" b="1" spc="310" dirty="0">
                  <a:solidFill>
                    <a:schemeClr val="bg1"/>
                  </a:solidFill>
                  <a:latin typeface="League Spartan"/>
                </a:rPr>
                <a:t>ó</a:t>
              </a:r>
              <a:r>
                <a:rPr lang="lv-LV" sz="6200" spc="310" dirty="0">
                  <a:solidFill>
                    <a:schemeClr val="bg1"/>
                  </a:solidFill>
                  <a:latin typeface="League Spartan"/>
                </a:rPr>
                <a:t>ricos avanzados</a:t>
              </a:r>
              <a:endParaRPr lang="en-GB" sz="6200" spc="310" dirty="0">
                <a:solidFill>
                  <a:schemeClr val="bg1"/>
                </a:solidFill>
                <a:latin typeface="League Spartan"/>
              </a:endParaRPr>
            </a:p>
          </p:txBody>
        </p:sp>
        <p:sp>
          <p:nvSpPr>
            <p:cNvPr id="9" name="TextBox 9"/>
            <p:cNvSpPr txBox="1"/>
            <p:nvPr/>
          </p:nvSpPr>
          <p:spPr>
            <a:xfrm>
              <a:off x="0" y="3167839"/>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271669" y="96194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9</a:t>
            </a:fld>
            <a:endParaRPr lang="en-US" sz="2400" spc="120" dirty="0">
              <a:solidFill>
                <a:srgbClr val="D9D9D9"/>
              </a:solidFill>
              <a:latin typeface="Glacial Indifference"/>
            </a:endParaRPr>
          </a:p>
        </p:txBody>
      </p:sp>
      <p:pic>
        <p:nvPicPr>
          <p:cNvPr id="19" name="Attēls 18">
            <a:extLst>
              <a:ext uri="{FF2B5EF4-FFF2-40B4-BE49-F238E27FC236}">
                <a16:creationId xmlns:a16="http://schemas.microsoft.com/office/drawing/2014/main" id="{316B842F-4F29-4221-82D8-0BAE95FE385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838"/>
          <a:stretch/>
        </p:blipFill>
        <p:spPr>
          <a:xfrm>
            <a:off x="13792200" y="2627889"/>
            <a:ext cx="4495800" cy="3430011"/>
          </a:xfrm>
          <a:prstGeom prst="rect">
            <a:avLst/>
          </a:prstGeom>
        </p:spPr>
      </p:pic>
      <p:pic>
        <p:nvPicPr>
          <p:cNvPr id="22" name="Attēls 21">
            <a:extLst>
              <a:ext uri="{FF2B5EF4-FFF2-40B4-BE49-F238E27FC236}">
                <a16:creationId xmlns:a16="http://schemas.microsoft.com/office/drawing/2014/main" id="{4B001697-E6F3-4F5A-98C7-92C5190AA494}"/>
              </a:ext>
            </a:extLst>
          </p:cNvPr>
          <p:cNvPicPr>
            <a:picLocks noChangeAspect="1"/>
          </p:cNvPicPr>
          <p:nvPr/>
        </p:nvPicPr>
        <p:blipFill>
          <a:blip r:embed="rId5"/>
          <a:stretch>
            <a:fillRect/>
          </a:stretch>
        </p:blipFill>
        <p:spPr>
          <a:xfrm>
            <a:off x="14630400" y="5981700"/>
            <a:ext cx="3362325" cy="952500"/>
          </a:xfrm>
          <a:prstGeom prst="rect">
            <a:avLst/>
          </a:prstGeom>
        </p:spPr>
      </p:pic>
      <p:pic>
        <p:nvPicPr>
          <p:cNvPr id="23" name="Attēls 22">
            <a:extLst>
              <a:ext uri="{FF2B5EF4-FFF2-40B4-BE49-F238E27FC236}">
                <a16:creationId xmlns:a16="http://schemas.microsoft.com/office/drawing/2014/main" id="{C5B36BB6-7BE8-4FDD-8718-3950B47EFF74}"/>
              </a:ext>
            </a:extLst>
          </p:cNvPr>
          <p:cNvPicPr>
            <a:picLocks noChangeAspect="1"/>
          </p:cNvPicPr>
          <p:nvPr/>
        </p:nvPicPr>
        <p:blipFill>
          <a:blip r:embed="rId6"/>
          <a:stretch>
            <a:fillRect/>
          </a:stretch>
        </p:blipFill>
        <p:spPr>
          <a:xfrm>
            <a:off x="15011400" y="6849410"/>
            <a:ext cx="2078470" cy="952500"/>
          </a:xfrm>
          <a:prstGeom prst="rect">
            <a:avLst/>
          </a:prstGeom>
        </p:spPr>
      </p:pic>
      <p:sp>
        <p:nvSpPr>
          <p:cNvPr id="15" name="TextBox 9">
            <a:extLst>
              <a:ext uri="{FF2B5EF4-FFF2-40B4-BE49-F238E27FC236}">
                <a16:creationId xmlns:a16="http://schemas.microsoft.com/office/drawing/2014/main" id="{40408857-43DD-4A33-8162-004F1B332DB7}"/>
              </a:ext>
            </a:extLst>
          </p:cNvPr>
          <p:cNvSpPr txBox="1"/>
          <p:nvPr/>
        </p:nvSpPr>
        <p:spPr>
          <a:xfrm>
            <a:off x="10356397" y="9783604"/>
            <a:ext cx="7322003"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LECCIÓN 6: Soluciones de seguridad y protección contra incendios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2079919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rtlCol="0" anchor="t">
        <a:spAutoFit/>
      </a:bodyPr>
      <a:lstStyle>
        <a:defPPr algn="r">
          <a:lnSpc>
            <a:spcPts val="2240"/>
          </a:lnSpc>
          <a:defRPr sz="1600" spc="80" dirty="0">
            <a:solidFill>
              <a:srgbClr val="52584D"/>
            </a:solidFill>
            <a:latin typeface="Glacial Indifference"/>
          </a:defRPr>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1694</Words>
  <Application>Microsoft Office PowerPoint</Application>
  <PresentationFormat>Personalizado</PresentationFormat>
  <Paragraphs>223</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Glacial Indifference Bold</vt:lpstr>
      <vt:lpstr>Glacial Indifference</vt:lpstr>
      <vt:lpstr>Arial</vt:lpstr>
      <vt:lpstr>Verdana</vt:lpstr>
      <vt:lpstr>Cambria Math</vt:lpstr>
      <vt:lpstr>League Spartan</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52</cp:revision>
  <dcterms:created xsi:type="dcterms:W3CDTF">2006-08-16T00:00:00Z</dcterms:created>
  <dcterms:modified xsi:type="dcterms:W3CDTF">2022-01-19T12:27:52Z</dcterms:modified>
  <dc:identifier>DAD7Xzioke4</dc:identifier>
</cp:coreProperties>
</file>