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Glacial Indifference" panose="020B0604020202020204" charset="0"/>
      <p:regular r:id="rId12"/>
    </p:embeddedFont>
    <p:embeddedFont>
      <p:font typeface="Glacial Indifference Bold" panose="020B0604020202020204" charset="0"/>
      <p:regular r:id="rId13"/>
    </p:embeddedFont>
    <p:embeddedFont>
      <p:font typeface="League Spartan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B816F-CD3E-4CC7-867F-CA4B655A8019}"/>
              </a:ext>
            </a:extLst>
          </p:cNvPr>
          <p:cNvSpPr txBox="1"/>
          <p:nvPr userDrawn="1"/>
        </p:nvSpPr>
        <p:spPr>
          <a:xfrm>
            <a:off x="9651560" y="9574054"/>
            <a:ext cx="7607740" cy="545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fi-FI" sz="1600" spc="80" dirty="0">
                <a:solidFill>
                  <a:srgbClr val="456A2C"/>
                </a:solidFill>
                <a:latin typeface="Glacial Indifference"/>
              </a:rPr>
              <a:t>WORK PLANNING AND TEAM MANAGEMENT</a:t>
            </a:r>
          </a:p>
          <a:p>
            <a:pPr algn="r">
              <a:lnSpc>
                <a:spcPts val="2240"/>
              </a:lnSpc>
            </a:pP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933" y="0"/>
            <a:ext cx="14101901" cy="10287000"/>
          </a:xfrm>
          <a:prstGeom prst="rect">
            <a:avLst/>
          </a:prstGeom>
        </p:spPr>
      </p:pic>
      <p:pic>
        <p:nvPicPr>
          <p:cNvPr id="13" name="Kuva 12" descr="Insinöörit, joilla on digitaalinen tabletti ja piirustuksia, tehtaalla">
            <a:extLst>
              <a:ext uri="{FF2B5EF4-FFF2-40B4-BE49-F238E27FC236}">
                <a16:creationId xmlns:a16="http://schemas.microsoft.com/office/drawing/2014/main" id="{A42469AB-7772-4D52-B0BC-51A500ACE3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32" y="-38100"/>
            <a:ext cx="15445508" cy="103251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51036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 dirty="0">
                  <a:solidFill>
                    <a:srgbClr val="FEFFF8"/>
                  </a:solidFill>
                  <a:latin typeface="League Spartan"/>
                </a:rPr>
                <a:t>WORK PLANNING AND TEAM MANAGEMENT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02-1/ LU3: </a:t>
              </a:r>
              <a:r>
                <a:rPr lang="fi-FI" sz="2400" spc="150" dirty="0">
                  <a:solidFill>
                    <a:srgbClr val="FEFFF8"/>
                  </a:solidFill>
                  <a:latin typeface="Glacial Indifference Bold"/>
                </a:rPr>
                <a:t>ON-SITE WOOD CONSTRUCTION ASSEMBLING MANAGEMENT</a:t>
              </a:r>
              <a:endParaRPr lang="en-US" sz="2400" spc="150" dirty="0">
                <a:solidFill>
                  <a:srgbClr val="FEFFF8"/>
                </a:solidFill>
                <a:latin typeface="Glacial Indifference Bold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741" y="597200"/>
            <a:ext cx="12162259" cy="84325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>
                  <a:solidFill>
                    <a:srgbClr val="456A2C"/>
                  </a:solidFill>
                  <a:latin typeface="League Spartan"/>
                </a:rPr>
                <a:t>PRESENTATION OVERVIEW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9214823" cy="228267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Introduction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Work management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The benefits of good management</a:t>
              </a:r>
            </a:p>
            <a:p>
              <a:pPr marL="342900" indent="-342900" algn="l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Frequently asked questions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rgbClr val="456A2C"/>
                  </a:solidFill>
                  <a:latin typeface="League Spartan"/>
                </a:rPr>
                <a:t>Topics covered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753599" y="971550"/>
            <a:ext cx="8385423" cy="6508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The person undertaking the construction project must lead and direct the project as a whole, which takes into account both the project planning, procurement and the time needs required for the construction phases.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Right at the beginning of the project, an agreement is reached on how the content of the design will be produced, controlling quality and schedule.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Today's data modeled projects determine data modeling practices to the extent that the modeled data and information are available to the project, e.g., in calculation, prefabrication, construction and supervision.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5900" y="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AutoShape 6"/>
          <p:cNvSpPr/>
          <p:nvPr/>
        </p:nvSpPr>
        <p:spPr>
          <a:xfrm>
            <a:off x="1028700" y="92525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grpSp>
        <p:nvGrpSpPr>
          <p:cNvPr id="7" name="Group 7"/>
          <p:cNvGrpSpPr/>
          <p:nvPr/>
        </p:nvGrpSpPr>
        <p:grpSpPr>
          <a:xfrm>
            <a:off x="1762694" y="957263"/>
            <a:ext cx="6914925" cy="5214429"/>
            <a:chOff x="-3348" y="-95249"/>
            <a:chExt cx="9219899" cy="695257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13952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fi-FI" sz="6200" spc="310" dirty="0" err="1">
                  <a:solidFill>
                    <a:schemeClr val="bg1"/>
                  </a:solidFill>
                  <a:latin typeface="League Spartan"/>
                </a:rPr>
                <a:t>Introduction</a:t>
              </a:r>
              <a:endParaRPr lang="fi-FI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3348" y="6036587"/>
              <a:ext cx="9215776" cy="820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7322644" y="746755"/>
            <a:ext cx="10965356" cy="6731950"/>
            <a:chOff x="-104836" y="-3114570"/>
            <a:chExt cx="13605166" cy="4221017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6754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Work management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04836" y="-2146066"/>
              <a:ext cx="13137037" cy="3252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Management is: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Leading people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Work management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Team network management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Scheduling</a:t>
              </a:r>
            </a:p>
            <a:p>
              <a:pPr marL="342900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Case management: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Design management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Material flows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Electronic database</a:t>
              </a:r>
            </a:p>
            <a:p>
              <a:pPr marL="800100" lvl="1" indent="-342900" algn="just">
                <a:lnSpc>
                  <a:spcPts val="3359"/>
                </a:lnSpc>
                <a:buFont typeface="Arial" panose="020B0604020202020204" pitchFamily="34" charset="0"/>
                <a:buChar char="•"/>
              </a:pPr>
              <a:r>
                <a:rPr lang="en-US" sz="2000" spc="120" dirty="0">
                  <a:solidFill>
                    <a:srgbClr val="456A2C"/>
                  </a:solidFill>
                  <a:latin typeface="Glacial Indifference"/>
                </a:rPr>
                <a:t>Incoming data management and storage</a:t>
              </a:r>
            </a:p>
            <a:p>
              <a:pPr marL="800100" lvl="1" indent="-342900" algn="just">
                <a:lnSpc>
                  <a:spcPts val="3359"/>
                </a:lnSpc>
                <a:buFontTx/>
                <a:buChar char="-"/>
              </a:pPr>
              <a:endParaRPr lang="en-US" sz="2000" spc="120" dirty="0">
                <a:solidFill>
                  <a:srgbClr val="456A2C"/>
                </a:solidFill>
                <a:latin typeface="Glacial Indifference"/>
              </a:endParaRPr>
            </a:p>
            <a:p>
              <a:pPr algn="just">
                <a:lnSpc>
                  <a:spcPts val="3359"/>
                </a:lnSpc>
              </a:pPr>
              <a:endParaRPr lang="en-US" sz="2000" spc="120" dirty="0">
                <a:solidFill>
                  <a:srgbClr val="1E4D65"/>
                </a:solidFill>
                <a:latin typeface="Glacial Indifference"/>
              </a:endParaRPr>
            </a:p>
          </p:txBody>
        </p:sp>
      </p:grp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9" name="Kuva 18" descr="Henkilö työskentelee pöydän ääressä">
            <a:extLst>
              <a:ext uri="{FF2B5EF4-FFF2-40B4-BE49-F238E27FC236}">
                <a16:creationId xmlns:a16="http://schemas.microsoft.com/office/drawing/2014/main" id="{21BED2BC-34B4-46C9-8F41-75BA1A188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3521503"/>
            <a:ext cx="5400000" cy="35991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61925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>
                <a:solidFill>
                  <a:srgbClr val="456A2C"/>
                </a:solidFill>
                <a:latin typeface="League Spartan"/>
              </a:rPr>
              <a:t>The benefits of good management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2011321"/>
            <a:chOff x="0" y="-19050"/>
            <a:chExt cx="9013889" cy="2681760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ENVIRONMENT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Good planning and management reduce material loss, which reduces the amount of waste generated on site.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447338"/>
            <a:chOff x="0" y="-19050"/>
            <a:chExt cx="9013889" cy="3263116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PRODUCTIVITY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228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With good planning, future problem situations can be minimized, and management can make the project rhythmic at the right time with the right size resources.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11321"/>
            <a:chOff x="0" y="-19050"/>
            <a:chExt cx="9013889" cy="2681760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EFFICIENCY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Some of the work is done in advance as pre-preparations, and dismantling and re-making is reduced.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011321"/>
            <a:chOff x="0" y="-19050"/>
            <a:chExt cx="9013889" cy="2681760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COSTS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Costs are reduced with less storage requirements, less material waste and increased work efficiency.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>
            <a:off x="1028700" y="955738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3694</TotalTime>
  <Words>250</Words>
  <Application>Microsoft Office PowerPoint</Application>
  <PresentationFormat>Mukautettu</PresentationFormat>
  <Paragraphs>38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Calibri</vt:lpstr>
      <vt:lpstr>League Spartan</vt:lpstr>
      <vt:lpstr>Arial</vt:lpstr>
      <vt:lpstr>Glacial Indifference Bold</vt:lpstr>
      <vt:lpstr>Glacial Indifference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Arttu Heikkinen</cp:lastModifiedBy>
  <cp:revision>37</cp:revision>
  <dcterms:created xsi:type="dcterms:W3CDTF">2006-08-16T00:00:00Z</dcterms:created>
  <dcterms:modified xsi:type="dcterms:W3CDTF">2021-02-15T15:56:10Z</dcterms:modified>
  <dc:identifier>DAD7Xzioke4</dc:identifier>
</cp:coreProperties>
</file>