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60" r:id="rId6"/>
    <p:sldId id="273"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dirty="0"/>
          </a:p>
        </p:txBody>
      </p:sp>
    </p:spTree>
    <p:extLst>
      <p:ext uri="{BB962C8B-B14F-4D97-AF65-F5344CB8AC3E}">
        <p14:creationId xmlns:p14="http://schemas.microsoft.com/office/powerpoint/2010/main" val="27095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dirty="0"/>
          </a:p>
        </p:txBody>
      </p:sp>
    </p:spTree>
    <p:extLst>
      <p:ext uri="{BB962C8B-B14F-4D97-AF65-F5344CB8AC3E}">
        <p14:creationId xmlns:p14="http://schemas.microsoft.com/office/powerpoint/2010/main" val="20246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ΚΑΤΕΥΘΥΝΤΗΡΙΕΣ ΓΡΑΜΜΕΣ ΓΙΑ ΤΗΝ ΕΡΓΑΣΙΑ ΜΕ GLT ΚΑΙ CLT</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4" name="Kuva 13" descr="Kuva, joka sisältää kohteen rakennus, istuminen, koroke, mies&#10;&#10;Kuvaus luotu automaattisesti">
            <a:extLst>
              <a:ext uri="{FF2B5EF4-FFF2-40B4-BE49-F238E27FC236}">
                <a16:creationId xmlns:a16="http://schemas.microsoft.com/office/drawing/2014/main" id="{07D41CF5-5C22-4D8C-A6DD-E384F6967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65" y="-132414"/>
            <a:ext cx="15944841" cy="10609913"/>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167769"/>
              <a:ext cx="17714932" cy="3510363"/>
            </a:xfrm>
            <a:prstGeom prst="rect">
              <a:avLst/>
            </a:prstGeom>
            <a:grpFill/>
          </p:spPr>
          <p:txBody>
            <a:bodyPr wrap="square" lIns="0" tIns="0" rIns="0" bIns="0" rtlCol="0" anchor="t">
              <a:spAutoFit/>
            </a:bodyPr>
            <a:lstStyle/>
            <a:p>
              <a:pPr algn="l">
                <a:lnSpc>
                  <a:spcPts val="10580"/>
                </a:lnSpc>
              </a:pPr>
              <a:r>
                <a:rPr lang="el-GR" sz="6600" spc="92" dirty="0">
                  <a:solidFill>
                    <a:srgbClr val="FEFFF8"/>
                  </a:solidFill>
                  <a:latin typeface="League Spartan"/>
                </a:rPr>
                <a:t>ΚΑΤΕΥΘΥΝΤΗΡΙΕΣ ΓΡΑΜΜΕΣ ΓΙΑ ΤΗΝ ΕΡΓΑΣΙΑ ΜΕ GLT ΚΑΙ CLT</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a:t>
              </a:r>
              <a:r>
                <a:rPr lang="el-GR" sz="2400" spc="150" dirty="0">
                  <a:solidFill>
                    <a:srgbClr val="FEFFF8"/>
                  </a:solidFill>
                  <a:latin typeface="Glacial Indifference Bold"/>
                </a:rPr>
                <a:t>2</a:t>
              </a:r>
              <a:r>
                <a:rPr lang="en-US" sz="2400" spc="150" dirty="0">
                  <a:solidFill>
                    <a:srgbClr val="FEFFF8"/>
                  </a:solidFill>
                  <a:latin typeface="Glacial Indifference Bold"/>
                </a:rPr>
                <a:t>-3/ </a:t>
              </a:r>
              <a:r>
                <a:rPr lang="el-GR" sz="2400" spc="150" dirty="0">
                  <a:solidFill>
                    <a:srgbClr val="FEFFF8"/>
                  </a:solidFill>
                  <a:latin typeface="Glacial Indifference Bold"/>
                </a:rPr>
                <a:t>ΜΕ2</a:t>
              </a:r>
              <a:r>
                <a:rPr lang="en-US" sz="2400" spc="150" dirty="0">
                  <a:solidFill>
                    <a:srgbClr val="FEFFF8"/>
                  </a:solidFill>
                  <a:latin typeface="Glacial Indifference Bold"/>
                </a:rPr>
                <a:t>: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929" y="457200"/>
            <a:ext cx="12843071" cy="85725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1002624" y="7381610"/>
              <a:ext cx="9214823" cy="2303195"/>
            </a:xfrm>
            <a:prstGeom prst="rect">
              <a:avLst/>
            </a:prstGeom>
            <a:grpFill/>
          </p:spPr>
          <p:txBody>
            <a:bodyPr lIns="0" tIns="0" rIns="0" bIns="0" rtlCol="0" anchor="t">
              <a:spAutoFit/>
            </a:bodyPr>
            <a:lstStyle/>
            <a:p>
              <a:pPr>
                <a:lnSpc>
                  <a:spcPts val="3359"/>
                </a:lnSpc>
              </a:pPr>
              <a:r>
                <a:rPr lang="en-US" sz="2400" spc="120" dirty="0">
                  <a:solidFill>
                    <a:srgbClr val="456A2C"/>
                  </a:solidFill>
                  <a:latin typeface="Glacial Indifference"/>
                </a:rPr>
                <a:t>-  GLT</a:t>
              </a:r>
            </a:p>
            <a:p>
              <a:pPr marL="342900" indent="-342900">
                <a:lnSpc>
                  <a:spcPts val="3359"/>
                </a:lnSpc>
                <a:buFontTx/>
                <a:buChar char="-"/>
              </a:pPr>
              <a:r>
                <a:rPr lang="en-US" sz="2400" spc="120" dirty="0">
                  <a:solidFill>
                    <a:srgbClr val="456A2C"/>
                  </a:solidFill>
                  <a:latin typeface="Glacial Indifference"/>
                </a:rPr>
                <a:t>CLT </a:t>
              </a:r>
            </a:p>
            <a:p>
              <a:pPr marL="342900" indent="-342900">
                <a:lnSpc>
                  <a:spcPts val="3359"/>
                </a:lnSpc>
                <a:buFontTx/>
                <a:buChar char="-"/>
              </a:pPr>
              <a:r>
                <a:rPr lang="el-GR" sz="2400" spc="120" dirty="0">
                  <a:solidFill>
                    <a:srgbClr val="456A2C"/>
                  </a:solidFill>
                  <a:latin typeface="Glacial Indifference"/>
                </a:rPr>
                <a:t>Χρήση προϊόντων GLT και CLT</a:t>
              </a:r>
            </a:p>
            <a:p>
              <a:pPr marL="342900" indent="-342900">
                <a:lnSpc>
                  <a:spcPts val="3359"/>
                </a:lnSpc>
                <a:buFontTx/>
                <a:buChar char="-"/>
              </a:pPr>
              <a:r>
                <a:rPr lang="el-GR" sz="2400" spc="120">
                  <a:solidFill>
                    <a:srgbClr val="456A2C"/>
                  </a:solidFill>
                  <a:latin typeface="Glacial Indifference"/>
                </a:rPr>
                <a:t>Εγκατάσταση</a:t>
              </a:r>
              <a:endParaRPr lang="el-GR" sz="2400" spc="120" dirty="0">
                <a:solidFill>
                  <a:srgbClr val="456A2C"/>
                </a:solidFill>
                <a:latin typeface="Glacial Indifference"/>
              </a:endParaRPr>
            </a:p>
          </p:txBody>
        </p:sp>
        <p:sp>
          <p:nvSpPr>
            <p:cNvPr id="7" name="TextBox 7"/>
            <p:cNvSpPr txBox="1"/>
            <p:nvPr/>
          </p:nvSpPr>
          <p:spPr>
            <a:xfrm>
              <a:off x="1001671" y="6425817"/>
              <a:ext cx="9215776" cy="820737"/>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 </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10383" y="163218"/>
            <a:ext cx="8597993" cy="870366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fi-FI" sz="2400" spc="120" dirty="0">
                <a:solidFill>
                  <a:srgbClr val="456A2C"/>
                </a:solidFill>
                <a:latin typeface="Glacial Indifference"/>
              </a:rPr>
              <a:t>GLT or Glulam </a:t>
            </a:r>
            <a:r>
              <a:rPr lang="el-GR" sz="2400" spc="120" dirty="0">
                <a:solidFill>
                  <a:srgbClr val="456A2C"/>
                </a:solidFill>
                <a:latin typeface="Glacial Indifference"/>
              </a:rPr>
              <a:t>γενικά, σημαίνει προϊόν ξύλου που κατασκευάζεται με κόλληση ελασμάτων, αποτελούμενο τουλάχιστον από δύο κομμάτια πλανισμένης πριστής ξυλείας πάχους 45 mm, όπου η κατεύθυνση των ινών είναι διαμήκης προς το προϊόν</a:t>
            </a:r>
            <a:r>
              <a:rPr lang="en-US" sz="2400" spc="120" dirty="0">
                <a:solidFill>
                  <a:srgbClr val="456A2C"/>
                </a:solidFill>
                <a:latin typeface="Glacial Indifference"/>
              </a:rPr>
              <a:t>.</a:t>
            </a: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Οι δοκοί </a:t>
            </a:r>
            <a:r>
              <a:rPr lang="en-US" sz="2400" spc="120" dirty="0">
                <a:solidFill>
                  <a:srgbClr val="456A2C"/>
                </a:solidFill>
                <a:latin typeface="Glacial Indifference"/>
              </a:rPr>
              <a:t>Glulam </a:t>
            </a:r>
            <a:r>
              <a:rPr lang="el-GR" sz="2400" spc="120" dirty="0">
                <a:solidFill>
                  <a:srgbClr val="456A2C"/>
                </a:solidFill>
                <a:latin typeface="Glacial Indifference"/>
              </a:rPr>
              <a:t>έχουν καλή αντοχή στη φωτιά και δεν κάμπτονται υπό την επίδραση της θερμότητας όπως οι σιδερένιες δοκοί. Ο ρυθμός ανθρακοποίησης του glulam είναι περίπου 0,6 mm ανά λεπτό και τα χαλύβδινα μέρη που είναι ενσωματωμένα στο glulam προστατεύονται επίσης από πυρκαγιά για αντίστοιχη περίοδο</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Glulam </a:t>
            </a:r>
            <a:r>
              <a:rPr lang="el-GR" sz="2400" spc="120" dirty="0">
                <a:solidFill>
                  <a:srgbClr val="456A2C"/>
                </a:solidFill>
                <a:latin typeface="Glacial Indifference"/>
              </a:rPr>
              <a:t>χρησιμοποιείται π. χ. σε βιομηχανικές και αθλητικές αίθουσες, σούπερ μάρκετ, εκθεσιακούς χώρους και σχολεία, αλλά και σε κομμάτια ξύλου για άλλες χρήσεις, μονοκατοικίες και αχυρώνες</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7509748"/>
            <a:chOff x="0" y="-95249"/>
            <a:chExt cx="9216551" cy="10012999"/>
          </a:xfrm>
        </p:grpSpPr>
        <p:sp>
          <p:nvSpPr>
            <p:cNvPr id="8" name="TextBox 8"/>
            <p:cNvSpPr txBox="1"/>
            <p:nvPr/>
          </p:nvSpPr>
          <p:spPr>
            <a:xfrm>
              <a:off x="0" y="-95249"/>
              <a:ext cx="9216551" cy="10012999"/>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GLT </a:t>
              </a:r>
            </a:p>
            <a:p>
              <a:pPr algn="l">
                <a:lnSpc>
                  <a:spcPts val="8370"/>
                </a:lnSpc>
              </a:pPr>
              <a:r>
                <a:rPr lang="en-US" sz="6200" spc="310" dirty="0">
                  <a:solidFill>
                    <a:schemeClr val="bg1"/>
                  </a:solidFill>
                  <a:latin typeface="League Spartan"/>
                </a:rPr>
                <a:t>(Glued Laminated Timber – </a:t>
              </a:r>
              <a:r>
                <a:rPr lang="el-GR" sz="6200" spc="310" dirty="0">
                  <a:solidFill>
                    <a:schemeClr val="bg1"/>
                  </a:solidFill>
                  <a:latin typeface="League Spartan"/>
                </a:rPr>
                <a:t>Συγκολλητή </a:t>
              </a:r>
              <a:r>
                <a:rPr lang="el-GR" sz="6200" spc="310" dirty="0" err="1">
                  <a:solidFill>
                    <a:schemeClr val="bg1"/>
                  </a:solidFill>
                  <a:latin typeface="League Spartan"/>
                </a:rPr>
                <a:t>πολυστρωματική</a:t>
              </a:r>
              <a:r>
                <a:rPr lang="el-GR" sz="6200" spc="310" dirty="0">
                  <a:solidFill>
                    <a:schemeClr val="bg1"/>
                  </a:solidFill>
                  <a:latin typeface="League Spartan"/>
                </a:rPr>
                <a:t> ξυλεία</a:t>
              </a:r>
              <a:r>
                <a:rPr lang="en-US" sz="6200" spc="310" dirty="0">
                  <a:solidFill>
                    <a:schemeClr val="bg1"/>
                  </a:solidFill>
                  <a:latin typeface="League Spartan"/>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711" y="-24848"/>
            <a:ext cx="8530976"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000" spc="120" dirty="0">
                <a:solidFill>
                  <a:srgbClr val="456A2C"/>
                </a:solidFill>
                <a:latin typeface="Glacial Indifference"/>
              </a:rPr>
              <a:t>Το CLT αποτελείται από τρία ή πέντε στρώματα εγκάρσιων κολλημένων σανίδων. Οι σανίδες είναι υψηλής αντοχής. Αποτελεί μια πολύ πυρίμαχη, πολύ ισχυρή και άκαμπτη αλλά ελαφριά σανίδα κτιρίου</a:t>
            </a:r>
            <a:r>
              <a:rPr lang="en-US" sz="20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Η πρώτη ύλη είναι ερυθρελάτη ή πεύκο, αλλά άλλοι τύποι ξύλου μπορούν επίσης να χρησιμοποιηθούν σε ορατές επιφάνειες</a:t>
            </a:r>
            <a:r>
              <a:rPr lang="en-US" sz="20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Υπάρχουν πολλές τεχνικές κατασκευής πλακών CLT</a:t>
            </a:r>
            <a:r>
              <a:rPr lang="fi-FI" sz="2000" spc="120" dirty="0">
                <a:solidFill>
                  <a:srgbClr val="456A2C"/>
                </a:solidFill>
                <a:latin typeface="Glacial Indifference"/>
              </a:rPr>
              <a:t>.</a:t>
            </a:r>
            <a:endParaRPr lang="el-GR" sz="20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Σε μια πλαϊνά κολλημένη σανίδα, τα στρώματα της σανίδας πρώτα κολλιούνται μεταξύ τους και μόνο τότε τα επικαλυπτόμενα επίπεδα κολλιούνται σταυροειδώς στοιβαγμένα</a:t>
            </a:r>
            <a:r>
              <a:rPr lang="en-US" sz="20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Η πλευρική κόλληση μπορεί να παραλειφθεί, οπότε οι σανίδες στοιβάζονται σταυρωτά και η κόλλα εφαρμόζεται σε στρώσεις</a:t>
            </a:r>
            <a:r>
              <a:rPr lang="en-US" sz="20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000" spc="120" dirty="0">
              <a:solidFill>
                <a:srgbClr val="456A2C"/>
              </a:solidFill>
              <a:latin typeface="Glacial Indifference"/>
            </a:endParaRPr>
          </a:p>
          <a:p>
            <a:pPr marL="342900" lvl="1" indent="-342900">
              <a:lnSpc>
                <a:spcPts val="3359"/>
              </a:lnSpc>
              <a:buFont typeface="Arial" panose="020B0604020202020204" pitchFamily="34" charset="0"/>
              <a:buChar char="•"/>
            </a:pPr>
            <a:r>
              <a:rPr lang="el-GR" sz="2000" spc="120" dirty="0">
                <a:solidFill>
                  <a:srgbClr val="456A2C"/>
                </a:solidFill>
                <a:latin typeface="Glacial Indifference"/>
              </a:rPr>
              <a:t>Η μέθοδος κόλλησης που επιλέγεται επηρεάζει τις ιδιότητες της σανίδας</a:t>
            </a:r>
            <a:r>
              <a:rPr lang="en-US" sz="2000" spc="120" dirty="0">
                <a:solidFill>
                  <a:srgbClr val="456A2C"/>
                </a:solidFill>
                <a:latin typeface="Glacial Indifference"/>
              </a:rPr>
              <a:t>.</a:t>
            </a:r>
            <a:endParaRPr lang="fi-FI" sz="20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6432530"/>
            <a:chOff x="-1" y="-95249"/>
            <a:chExt cx="9838392" cy="8576708"/>
          </a:xfrm>
        </p:grpSpPr>
        <p:sp>
          <p:nvSpPr>
            <p:cNvPr id="8" name="TextBox 8"/>
            <p:cNvSpPr txBox="1"/>
            <p:nvPr/>
          </p:nvSpPr>
          <p:spPr>
            <a:xfrm>
              <a:off x="-1" y="-95249"/>
              <a:ext cx="9838392" cy="8576708"/>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CLT</a:t>
              </a:r>
            </a:p>
            <a:p>
              <a:pPr algn="l">
                <a:lnSpc>
                  <a:spcPts val="8370"/>
                </a:lnSpc>
              </a:pPr>
              <a:r>
                <a:rPr lang="en-US" sz="6200" spc="310" dirty="0">
                  <a:solidFill>
                    <a:schemeClr val="bg1"/>
                  </a:solidFill>
                  <a:latin typeface="League Spartan"/>
                </a:rPr>
                <a:t>(Cross Laminated Timber - </a:t>
              </a:r>
              <a:r>
                <a:rPr lang="el-GR" sz="6200" spc="310" dirty="0">
                  <a:solidFill>
                    <a:schemeClr val="bg1"/>
                  </a:solidFill>
                  <a:latin typeface="League Spartan"/>
                </a:rPr>
                <a:t>Σ</a:t>
              </a:r>
              <a:r>
                <a:rPr lang="fr-FR" sz="6200" spc="310" dirty="0">
                  <a:solidFill>
                    <a:schemeClr val="bg1"/>
                  </a:solidFill>
                  <a:latin typeface="League Spartan"/>
                </a:rPr>
                <a:t>τα</a:t>
              </a:r>
              <a:r>
                <a:rPr lang="fr-FR" sz="6200" spc="310" dirty="0" err="1">
                  <a:solidFill>
                    <a:schemeClr val="bg1"/>
                  </a:solidFill>
                  <a:latin typeface="League Spartan"/>
                </a:rPr>
                <a:t>υρωτή</a:t>
              </a:r>
              <a:r>
                <a:rPr lang="fr-FR" sz="6200" spc="310" dirty="0">
                  <a:solidFill>
                    <a:schemeClr val="bg1"/>
                  </a:solidFill>
                  <a:latin typeface="League Spartan"/>
                </a:rPr>
                <a:t> επ</a:t>
              </a:r>
              <a:r>
                <a:rPr lang="fr-FR" sz="6200" spc="310" dirty="0" err="1">
                  <a:solidFill>
                    <a:schemeClr val="bg1"/>
                  </a:solidFill>
                  <a:latin typeface="League Spartan"/>
                </a:rPr>
                <a:t>ικολλητή</a:t>
              </a:r>
              <a:r>
                <a:rPr lang="fr-FR" sz="6200" spc="310" dirty="0">
                  <a:solidFill>
                    <a:schemeClr val="bg1"/>
                  </a:solidFill>
                  <a:latin typeface="League Spartan"/>
                </a:rPr>
                <a:t> </a:t>
              </a:r>
              <a:r>
                <a:rPr lang="fr-FR" sz="6200" spc="310" dirty="0" err="1">
                  <a:solidFill>
                    <a:schemeClr val="bg1"/>
                  </a:solidFill>
                  <a:latin typeface="League Spartan"/>
                </a:rPr>
                <a:t>ξυλεί</a:t>
              </a:r>
              <a:r>
                <a:rPr lang="fr-FR" sz="6200" spc="310" dirty="0">
                  <a:solidFill>
                    <a:schemeClr val="bg1"/>
                  </a:solidFill>
                  <a:latin typeface="League Spartan"/>
                </a:rPr>
                <a:t>α</a:t>
              </a:r>
              <a:r>
                <a:rPr lang="en-US" sz="6200" spc="310" dirty="0">
                  <a:solidFill>
                    <a:schemeClr val="bg1"/>
                  </a:solidFill>
                  <a:latin typeface="League Spartan"/>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2" name="Kuva 11" descr="Kuva, joka sisältää kohteen ulko, tehdas, rakennus, juna&#10;&#10;Kuvaus luotu automaattisesti">
            <a:extLst>
              <a:ext uri="{FF2B5EF4-FFF2-40B4-BE49-F238E27FC236}">
                <a16:creationId xmlns:a16="http://schemas.microsoft.com/office/drawing/2014/main" id="{981E7CD0-F086-48F5-997A-0525C09A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042" y="7494175"/>
            <a:ext cx="4693118" cy="3128745"/>
          </a:xfrm>
          <a:prstGeom prst="rect">
            <a:avLst/>
          </a:prstGeom>
        </p:spPr>
      </p:pic>
    </p:spTree>
    <p:extLst>
      <p:ext uri="{BB962C8B-B14F-4D97-AF65-F5344CB8AC3E}">
        <p14:creationId xmlns:p14="http://schemas.microsoft.com/office/powerpoint/2010/main" val="99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Χρήση προϊόντων GLT και CLT</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72316" y="6275167"/>
            <a:ext cx="6760417" cy="2263245"/>
            <a:chOff x="20013" y="-549155"/>
            <a:chExt cx="9013889" cy="3017658"/>
          </a:xfrm>
        </p:grpSpPr>
        <p:sp>
          <p:nvSpPr>
            <p:cNvPr id="5" name="TextBox 5"/>
            <p:cNvSpPr txBox="1"/>
            <p:nvPr/>
          </p:nvSpPr>
          <p:spPr>
            <a:xfrm>
              <a:off x="20013" y="-549155"/>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20013" y="165310"/>
              <a:ext cx="9013889" cy="2303193"/>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Το ξύλο ως υλικό δεσμεύει τον άνθρακα, οπότε το προϊόν ξύλου στη δομή λειτουργεί ως αποθήκη άνθρακα. Το ξύλο είναι ένα ανανεώσιμο υλικό</a:t>
              </a:r>
              <a:r>
                <a:rPr lang="en-US" sz="2400" spc="120" dirty="0">
                  <a:solidFill>
                    <a:srgbClr val="456A2C"/>
                  </a:solidFill>
                  <a:latin typeface="Glacial Indifference"/>
                </a:rPr>
                <a:t>.</a:t>
              </a:r>
            </a:p>
          </p:txBody>
        </p:sp>
      </p:grpSp>
      <p:sp>
        <p:nvSpPr>
          <p:cNvPr id="7" name="AutoShape 7"/>
          <p:cNvSpPr/>
          <p:nvPr/>
        </p:nvSpPr>
        <p:spPr>
          <a:xfrm>
            <a:off x="10287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2642232"/>
            <a:ext cx="6760417" cy="2770342"/>
            <a:chOff x="0" y="-616618"/>
            <a:chExt cx="9013889" cy="3693787"/>
          </a:xfrm>
        </p:grpSpPr>
        <p:sp>
          <p:nvSpPr>
            <p:cNvPr id="9" name="TextBox 9"/>
            <p:cNvSpPr txBox="1"/>
            <p:nvPr/>
          </p:nvSpPr>
          <p:spPr>
            <a:xfrm>
              <a:off x="1105" y="-616618"/>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192620"/>
              <a:ext cx="9013889" cy="2884549"/>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Τα CLT και GLT είναι ιδανικά κατάλληλα για μια ποικιλία τεχνολογιών κατασκευής. Η κατεργασία σε ξύλο είναι γρήγορη και δεν απαιτεί ειδική τεχνολογία</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86842" y="2642232"/>
            <a:ext cx="6760417" cy="2770342"/>
            <a:chOff x="22087" y="-616618"/>
            <a:chExt cx="9013888" cy="3693787"/>
          </a:xfrm>
        </p:grpSpPr>
        <p:sp>
          <p:nvSpPr>
            <p:cNvPr id="13" name="TextBox 13"/>
            <p:cNvSpPr txBox="1"/>
            <p:nvPr/>
          </p:nvSpPr>
          <p:spPr>
            <a:xfrm>
              <a:off x="22087" y="-616618"/>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22087" y="192620"/>
              <a:ext cx="9013888" cy="2884549"/>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Το στερεό ξύλο είναι αποθήκη θερμότητας και προσφέρει εξισορρόπηση υγρασίας, είναι ένα οικείο και ασφαλές, οικολογικό και οικιακό υλικό</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86843" y="6220748"/>
            <a:ext cx="6767042" cy="2684710"/>
            <a:chOff x="22088" y="-506129"/>
            <a:chExt cx="9022722" cy="2893077"/>
          </a:xfrm>
        </p:grpSpPr>
        <p:sp>
          <p:nvSpPr>
            <p:cNvPr id="17" name="TextBox 17"/>
            <p:cNvSpPr txBox="1"/>
            <p:nvPr/>
          </p:nvSpPr>
          <p:spPr>
            <a:xfrm>
              <a:off x="22088" y="-506129"/>
              <a:ext cx="9012784" cy="56175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30921" y="55627"/>
              <a:ext cx="9013889" cy="2331321"/>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l-GR" altLang="fi-FI" sz="2400" dirty="0">
                  <a:solidFill>
                    <a:srgbClr val="456A2C"/>
                  </a:solidFill>
                  <a:latin typeface="Glacial Indifference" panose="020B0604020202020204" charset="0"/>
                </a:rPr>
                <a:t>Η πλάκα φέρνει ακρίβεια διαστάσεων στη δομή, οπότε η εγκατάσταση πλακών ή διαστημικών στοιχείων από πλάκες είναι γρήγορη επειδή δεν απαιτούνται ξεχωριστά ενισχυτικά ή περιλαίμια</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82040" y="895538"/>
            <a:ext cx="162687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Εγκατάσταση</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754748"/>
            <a:ext cx="16268700" cy="7401518"/>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
        <p:nvSpPr>
          <p:cNvPr id="9" name="Tekstiruutu 8">
            <a:extLst>
              <a:ext uri="{FF2B5EF4-FFF2-40B4-BE49-F238E27FC236}">
                <a16:creationId xmlns:a16="http://schemas.microsoft.com/office/drawing/2014/main" id="{757E5714-447D-4963-A298-E9D6732C5B75}"/>
              </a:ext>
            </a:extLst>
          </p:cNvPr>
          <p:cNvSpPr txBox="1"/>
          <p:nvPr/>
        </p:nvSpPr>
        <p:spPr>
          <a:xfrm>
            <a:off x="1150800" y="1867419"/>
            <a:ext cx="16108500" cy="5632311"/>
          </a:xfrm>
          <a:prstGeom prst="rect">
            <a:avLst/>
          </a:prstGeom>
          <a:noFill/>
        </p:spPr>
        <p:txBody>
          <a:bodyPr wrap="square">
            <a:spAutoFit/>
          </a:bodyPr>
          <a:lstStyle/>
          <a:p>
            <a:pPr marL="342900" indent="-342900">
              <a:buFont typeface="Arial" panose="020B0604020202020204" pitchFamily="34" charset="0"/>
              <a:buChar char="•"/>
            </a:pPr>
            <a:r>
              <a:rPr lang="el-GR" sz="2400" dirty="0">
                <a:solidFill>
                  <a:srgbClr val="456A2C"/>
                </a:solidFill>
                <a:latin typeface="Glacial Indifference" panose="020B0604020202020204" charset="0"/>
              </a:rPr>
              <a:t>Για το σχέδιο εγκατάστασης των στοιχείων, ο δομικός σχεδιαστής παρέχει επαρκείς πληροφορίες σχετικά με την ασφαλή ανύψωση, τον χειρισμό, τα επίπεδα εγκατάστασης κατά τη διάρκεια της εργασίας, την ακολουθία εγκατάστασης, την προσωρινή στήριξη και την τελική στερέωση</a:t>
            </a:r>
            <a:r>
              <a:rPr lang="en-US" sz="2400" dirty="0">
                <a:solidFill>
                  <a:srgbClr val="456A2C"/>
                </a:solidFill>
                <a:latin typeface="Glacial Indifference" panose="020B0604020202020204" charset="0"/>
              </a:rPr>
              <a:t>.</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l-GR" sz="2400" dirty="0">
                <a:solidFill>
                  <a:srgbClr val="456A2C"/>
                </a:solidFill>
                <a:latin typeface="Glacial Indifference" panose="020B0604020202020204" charset="0"/>
              </a:rPr>
              <a:t>Ένα γραπτό σχέδιο εγκατάστασης για τις εργασίες εγκατάστασης θα προετοιμαστεί για το χώρο, το οποίο θα υπογραφεί από τον κύριο δομικό σχεδιαστή, τον επιβλέποντα εγκατάστασης και τον αντίστοιχο εργολάβο του έργου</a:t>
            </a:r>
            <a:r>
              <a:rPr lang="en-US" sz="2400" dirty="0">
                <a:solidFill>
                  <a:srgbClr val="456A2C"/>
                </a:solidFill>
                <a:latin typeface="Glacial Indifference" panose="020B0604020202020204" charset="0"/>
              </a:rPr>
              <a:t>.</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l-GR" sz="2400" dirty="0">
                <a:solidFill>
                  <a:srgbClr val="456A2C"/>
                </a:solidFill>
                <a:latin typeface="Glacial Indifference" panose="020B0604020202020204" charset="0"/>
              </a:rPr>
              <a:t>Το σχέδιο εγκατάστασης λαμβάνει υπόψη π. χ. προσωρινή αποθήκευση στοιχείων, ανυψωτικά βοηθήματα, υλικά σύνδεσης, μεθόδους σύνδεσης, προστασία στοιχείων, υποστήριξη κατά την εγκατάσταση στοιχείων, ελάχιστες επιφάνειες στήριξης και ακολουθία εγκατάστασης</a:t>
            </a:r>
            <a:r>
              <a:rPr lang="en-US" sz="2400" dirty="0">
                <a:solidFill>
                  <a:srgbClr val="456A2C"/>
                </a:solidFill>
                <a:latin typeface="Glacial Indifference" panose="020B0604020202020204" charset="0"/>
              </a:rPr>
              <a:t>.</a:t>
            </a: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l-GR" sz="2400" dirty="0">
                <a:solidFill>
                  <a:srgbClr val="456A2C"/>
                </a:solidFill>
                <a:latin typeface="Glacial Indifference" panose="020B0604020202020204" charset="0"/>
              </a:rPr>
              <a:t>Οποιεσδήποτε αλλαγές θα εγκριθούν από τον υπεύθυνο δομικό σχεδιαστή πριν ξεκινήσει η εργασία και τα στοιχεία πρέπει να ανυψωθούν και να εγκατασταθούν σύμφωνα με το σχέδιο εγκατάστασης και τις οδηγίες του κατασκευαστή</a:t>
            </a:r>
            <a:r>
              <a:rPr lang="en-US" sz="2400" dirty="0">
                <a:solidFill>
                  <a:srgbClr val="456A2C"/>
                </a:solidFill>
                <a:latin typeface="Glacial Indifference" panose="020B0604020202020204" charset="0"/>
              </a:rPr>
              <a:t>.</a:t>
            </a:r>
            <a:endParaRPr lang="fi-FI" sz="2400" b="0" i="0" u="none" strike="noStrike" baseline="0" dirty="0">
              <a:solidFill>
                <a:srgbClr val="456A2C"/>
              </a:solidFill>
              <a:latin typeface="Glacial Indifference" panose="020B0604020202020204" charset="0"/>
            </a:endParaRPr>
          </a:p>
        </p:txBody>
      </p:sp>
    </p:spTree>
    <p:extLst>
      <p:ext uri="{BB962C8B-B14F-4D97-AF65-F5344CB8AC3E}">
        <p14:creationId xmlns:p14="http://schemas.microsoft.com/office/powerpoint/2010/main" val="229180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TotalTime>
  <Words>551</Words>
  <Application>Microsoft Office PowerPoint</Application>
  <PresentationFormat>Custom</PresentationFormat>
  <Paragraphs>52</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League Spartan</vt:lpstr>
      <vt:lpstr>Arial</vt:lpstr>
      <vt:lpstr>Glacial Indifference Bold</vt:lpstr>
      <vt:lpstr>Glacial Indifference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63</cp:revision>
  <dcterms:created xsi:type="dcterms:W3CDTF">2006-08-16T00:00:00Z</dcterms:created>
  <dcterms:modified xsi:type="dcterms:W3CDTF">2021-08-26T10:44:11Z</dcterms:modified>
  <dc:identifier>DAD7Xzioke4</dc:identifier>
</cp:coreProperties>
</file>